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9" r:id="rId3"/>
    <p:sldId id="261" r:id="rId4"/>
    <p:sldId id="262" r:id="rId5"/>
    <p:sldId id="264" r:id="rId6"/>
    <p:sldId id="263" r:id="rId7"/>
    <p:sldId id="265" r:id="rId8"/>
    <p:sldId id="330" r:id="rId9"/>
    <p:sldId id="266" r:id="rId10"/>
    <p:sldId id="268" r:id="rId11"/>
    <p:sldId id="271" r:id="rId12"/>
    <p:sldId id="331" r:id="rId13"/>
    <p:sldId id="272" r:id="rId14"/>
    <p:sldId id="273" r:id="rId15"/>
    <p:sldId id="281" r:id="rId16"/>
    <p:sldId id="282" r:id="rId17"/>
    <p:sldId id="285" r:id="rId18"/>
    <p:sldId id="286" r:id="rId19"/>
    <p:sldId id="287" r:id="rId20"/>
    <p:sldId id="276" r:id="rId21"/>
    <p:sldId id="277" r:id="rId22"/>
    <p:sldId id="291" r:id="rId23"/>
    <p:sldId id="332" r:id="rId24"/>
    <p:sldId id="333" r:id="rId25"/>
    <p:sldId id="289" r:id="rId26"/>
    <p:sldId id="290" r:id="rId27"/>
    <p:sldId id="296" r:id="rId28"/>
    <p:sldId id="293" r:id="rId29"/>
    <p:sldId id="297" r:id="rId30"/>
    <p:sldId id="336" r:id="rId31"/>
    <p:sldId id="337" r:id="rId32"/>
    <p:sldId id="300" r:id="rId33"/>
    <p:sldId id="302" r:id="rId34"/>
    <p:sldId id="338" r:id="rId35"/>
    <p:sldId id="305" r:id="rId36"/>
    <p:sldId id="306" r:id="rId37"/>
    <p:sldId id="307" r:id="rId38"/>
    <p:sldId id="309" r:id="rId39"/>
    <p:sldId id="321" r:id="rId40"/>
    <p:sldId id="312" r:id="rId41"/>
    <p:sldId id="314" r:id="rId42"/>
    <p:sldId id="313" r:id="rId43"/>
    <p:sldId id="315" r:id="rId44"/>
    <p:sldId id="318" r:id="rId45"/>
    <p:sldId id="317" r:id="rId46"/>
    <p:sldId id="322" r:id="rId47"/>
    <p:sldId id="339" r:id="rId48"/>
    <p:sldId id="319" r:id="rId49"/>
    <p:sldId id="325" r:id="rId50"/>
    <p:sldId id="328" r:id="rId5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6C862-8E49-4118-B404-36BA86F715FB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1C1F-2902-4626-A0FE-F2AE56EF58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803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6C862-8E49-4118-B404-36BA86F715FB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1C1F-2902-4626-A0FE-F2AE56EF58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2599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6C862-8E49-4118-B404-36BA86F715FB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1C1F-2902-4626-A0FE-F2AE56EF58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05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6C862-8E49-4118-B404-36BA86F715FB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1C1F-2902-4626-A0FE-F2AE56EF58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883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6C862-8E49-4118-B404-36BA86F715FB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1C1F-2902-4626-A0FE-F2AE56EF58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178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6C862-8E49-4118-B404-36BA86F715FB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1C1F-2902-4626-A0FE-F2AE56EF58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209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6C862-8E49-4118-B404-36BA86F715FB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1C1F-2902-4626-A0FE-F2AE56EF58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683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6C862-8E49-4118-B404-36BA86F715FB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1C1F-2902-4626-A0FE-F2AE56EF58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119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6C862-8E49-4118-B404-36BA86F715FB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1C1F-2902-4626-A0FE-F2AE56EF58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679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6C862-8E49-4118-B404-36BA86F715FB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1C1F-2902-4626-A0FE-F2AE56EF58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392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6C862-8E49-4118-B404-36BA86F715FB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131C1F-2902-4626-A0FE-F2AE56EF58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376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C6C862-8E49-4118-B404-36BA86F715FB}" type="datetimeFigureOut">
              <a:rPr lang="ru-RU" smtClean="0"/>
              <a:t>16.11.2020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31C1F-2902-4626-A0FE-F2AE56EF58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426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97968" y="365125"/>
            <a:ext cx="6178266" cy="3016333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87044" y="1318161"/>
            <a:ext cx="5166756" cy="59139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</a:t>
            </a:r>
            <a:r>
              <a:rPr lang="ru-RU" dirty="0" smtClean="0"/>
              <a:t>ПОШАГОВАЯ ИНСТРУКЦИЯ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 smtClean="0"/>
              <a:t>          </a:t>
            </a:r>
            <a:r>
              <a:rPr lang="ru-RU" dirty="0" smtClean="0"/>
              <a:t>ПО  </a:t>
            </a:r>
            <a:r>
              <a:rPr lang="ru-RU" dirty="0" smtClean="0"/>
              <a:t>РАБОТЕ   С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ИНТЕРАКТИВНЫМИ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РАБОЧИМИ  ЛИСТАМИ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СЕРВИСА</a:t>
            </a:r>
          </a:p>
          <a:p>
            <a:pPr marL="0" indent="0">
              <a:buNone/>
            </a:pPr>
            <a:r>
              <a:rPr lang="ru-RU" sz="4800" b="1" dirty="0">
                <a:solidFill>
                  <a:srgbClr val="0070C0"/>
                </a:solidFill>
              </a:rPr>
              <a:t> </a:t>
            </a:r>
            <a:r>
              <a:rPr lang="en-US" sz="6000" b="1" dirty="0" err="1" smtClean="0">
                <a:solidFill>
                  <a:srgbClr val="0070C0"/>
                </a:solidFill>
              </a:rPr>
              <a:t>liveworksheets</a:t>
            </a:r>
            <a:endParaRPr lang="ru-RU" sz="6000" b="1" dirty="0" smtClean="0">
              <a:solidFill>
                <a:srgbClr val="0070C0"/>
              </a:solidFill>
            </a:endParaRPr>
          </a:p>
          <a:p>
            <a:pPr marL="0" indent="0" algn="r">
              <a:buNone/>
            </a:pPr>
            <a:endParaRPr lang="ru-RU" sz="2000" dirty="0" smtClean="0"/>
          </a:p>
          <a:p>
            <a:pPr marL="0" indent="0" algn="r">
              <a:lnSpc>
                <a:spcPct val="100000"/>
              </a:lnSpc>
              <a:buNone/>
            </a:pPr>
            <a:r>
              <a:rPr lang="ru-RU" sz="1600" dirty="0" smtClean="0"/>
              <a:t>Автор:  Белая </a:t>
            </a:r>
            <a:r>
              <a:rPr lang="ru-RU" sz="1600" dirty="0"/>
              <a:t>Л.О., </a:t>
            </a:r>
            <a:endParaRPr lang="ru-RU" sz="1600" dirty="0" smtClean="0"/>
          </a:p>
          <a:p>
            <a:pPr marL="0" indent="0" algn="r">
              <a:lnSpc>
                <a:spcPct val="100000"/>
              </a:lnSpc>
              <a:buNone/>
            </a:pPr>
            <a:r>
              <a:rPr lang="ru-RU" sz="1600" dirty="0" smtClean="0"/>
              <a:t>учитель  английского языка </a:t>
            </a:r>
          </a:p>
          <a:p>
            <a:pPr marL="0" indent="0" algn="r">
              <a:lnSpc>
                <a:spcPct val="100000"/>
              </a:lnSpc>
              <a:buNone/>
            </a:pPr>
            <a:r>
              <a:rPr lang="ru-RU" sz="1600" dirty="0" smtClean="0"/>
              <a:t>МБОУ г. Мурманска СОШ № 20</a:t>
            </a:r>
          </a:p>
          <a:p>
            <a:pPr marL="0" indent="0">
              <a:buNone/>
            </a:pP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28138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30" y="6628"/>
            <a:ext cx="4916383" cy="3318555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1412" y="6629"/>
            <a:ext cx="5540829" cy="33264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8811" y="2494255"/>
            <a:ext cx="7897481" cy="4185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645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шаг </a:t>
            </a:r>
            <a:r>
              <a:rPr lang="ru-RU" b="1" dirty="0" smtClean="0"/>
              <a:t>2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создание рабочего листа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71" y="1472540"/>
            <a:ext cx="10349599" cy="4999512"/>
          </a:xfrm>
        </p:spPr>
      </p:pic>
    </p:spTree>
    <p:extLst>
      <p:ext uri="{BB962C8B-B14F-4D97-AF65-F5344CB8AC3E}">
        <p14:creationId xmlns:p14="http://schemas.microsoft.com/office/powerpoint/2010/main" val="140823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AutoNum type="arabicPeriod"/>
            </a:pPr>
            <a:r>
              <a:rPr lang="ru-RU" dirty="0" smtClean="0"/>
              <a:t>Загружаем лист</a:t>
            </a:r>
          </a:p>
          <a:p>
            <a:pPr marL="514350" indent="-514350">
              <a:buAutoNum type="arabicPeriod"/>
            </a:pPr>
            <a:r>
              <a:rPr lang="ru-RU" dirty="0" smtClean="0"/>
              <a:t>Нажимаем на карандаш в углу листа</a:t>
            </a:r>
          </a:p>
          <a:p>
            <a:pPr marL="514350" indent="-514350">
              <a:buAutoNum type="arabicPeriod"/>
            </a:pPr>
            <a:r>
              <a:rPr lang="ru-RU" dirty="0" smtClean="0"/>
              <a:t>Выделяем область, куда дети должны будут вписать слово, букву или  поставить цифру</a:t>
            </a:r>
          </a:p>
          <a:p>
            <a:pPr marL="514350" indent="-514350">
              <a:buAutoNum type="arabicPeriod"/>
            </a:pPr>
            <a:r>
              <a:rPr lang="ru-RU" dirty="0" smtClean="0"/>
              <a:t>Выделяем столько областей, сколько слов требуется вставить</a:t>
            </a:r>
          </a:p>
          <a:p>
            <a:pPr marL="514350" indent="-514350">
              <a:buAutoNum type="arabicPeriod"/>
            </a:pPr>
            <a:r>
              <a:rPr lang="ru-RU" dirty="0" smtClean="0"/>
              <a:t>В каждой области записываем правильный ответ</a:t>
            </a:r>
          </a:p>
          <a:p>
            <a:pPr marL="514350" indent="-514350">
              <a:buAutoNum type="arabicPeriod"/>
            </a:pPr>
            <a:r>
              <a:rPr lang="ru-RU" dirty="0" smtClean="0"/>
              <a:t>Нажав на лупу в углу, увидим, как лист будет виден ученикам</a:t>
            </a:r>
          </a:p>
          <a:p>
            <a:pPr marL="514350" indent="-514350">
              <a:buAutoNum type="arabicPeriod"/>
            </a:pPr>
            <a:r>
              <a:rPr lang="ru-RU" dirty="0" smtClean="0"/>
              <a:t>Сохраняем (лист с галочкой в углу): либо только себе – никто не сможет воспользоваться Вашим листом (ограничение – 30 «собственных листов», Вас сервис попросит дать листу название), либо делимся – любой учитель, имеющий регистрацию на сервисе, может воспользоваться Вашим листом; в этом случае Вам будет предложено заполнить специальную «сопроводительную форму»      ( ограничение – 1200 листов = 10 рабочих тетрадей по 120 листов в каждой )</a:t>
            </a:r>
          </a:p>
          <a:p>
            <a:pPr marL="514350" indent="-514350">
              <a:buAutoNum type="arabicPeriod"/>
            </a:pPr>
            <a:r>
              <a:rPr lang="ru-RU" dirty="0" smtClean="0"/>
              <a:t>Удаление – значок «Лист с крестиком» в углу</a:t>
            </a:r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674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79" y="0"/>
            <a:ext cx="6387720" cy="333696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998" y="2304077"/>
            <a:ext cx="7541820" cy="4114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00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81" y="142504"/>
            <a:ext cx="6781812" cy="3567415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8905" y="1690688"/>
            <a:ext cx="6314714" cy="4968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81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05" y="142505"/>
            <a:ext cx="8455230" cy="460833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9213" y="2173184"/>
            <a:ext cx="7397715" cy="4451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05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545" y="109074"/>
            <a:ext cx="10278909" cy="6639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63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156" y="65006"/>
            <a:ext cx="10515600" cy="1092529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сохраняем рабочий лист</a:t>
            </a:r>
            <a:endParaRPr lang="ru-RU" sz="40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26275" y="878774"/>
            <a:ext cx="5071300" cy="475013"/>
          </a:xfrm>
        </p:spPr>
        <p:txBody>
          <a:bodyPr/>
          <a:lstStyle/>
          <a:p>
            <a:r>
              <a:rPr lang="ru-RU" dirty="0" smtClean="0"/>
              <a:t>только для себя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1401287"/>
            <a:ext cx="5540124" cy="2968832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09694" y="878774"/>
            <a:ext cx="5045694" cy="475013"/>
          </a:xfrm>
        </p:spPr>
        <p:txBody>
          <a:bodyPr/>
          <a:lstStyle/>
          <a:p>
            <a:r>
              <a:rPr lang="ru-RU" dirty="0" smtClean="0"/>
              <a:t>для общего пользования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300" y="1496291"/>
            <a:ext cx="6479700" cy="4073235"/>
          </a:xfrm>
        </p:spPr>
      </p:pic>
    </p:spTree>
    <p:extLst>
      <p:ext uri="{BB962C8B-B14F-4D97-AF65-F5344CB8AC3E}">
        <p14:creationId xmlns:p14="http://schemas.microsoft.com/office/powerpoint/2010/main" val="99103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08" y="120261"/>
            <a:ext cx="6836453" cy="52830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063" y="1045031"/>
            <a:ext cx="7249632" cy="55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42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275110" cy="436143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4187" y="1583535"/>
            <a:ext cx="6781144" cy="5160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69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b="1" dirty="0" smtClean="0"/>
              <a:t>Victor Manuel </a:t>
            </a:r>
            <a:r>
              <a:rPr lang="en-US" b="1" dirty="0" err="1" smtClean="0"/>
              <a:t>Gayol</a:t>
            </a:r>
            <a:r>
              <a:rPr lang="en-US" b="1" dirty="0" smtClean="0"/>
              <a:t> Fernandez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>
              <a:buNone/>
            </a:pPr>
            <a:r>
              <a:rPr lang="ru-RU" dirty="0" err="1" smtClean="0"/>
              <a:t>Created</a:t>
            </a:r>
            <a:r>
              <a:rPr lang="ru-RU" dirty="0" smtClean="0"/>
              <a:t>: </a:t>
            </a:r>
            <a:r>
              <a:rPr lang="ru-RU" b="1" dirty="0" smtClean="0"/>
              <a:t>2016-06-03</a:t>
            </a:r>
          </a:p>
          <a:p>
            <a:pPr marL="0" indent="0">
              <a:buNone/>
            </a:pPr>
            <a:r>
              <a:rPr lang="en-US" dirty="0"/>
              <a:t/>
            </a:r>
            <a:br>
              <a:rPr lang="en-US" dirty="0"/>
            </a:br>
            <a:r>
              <a:rPr lang="en-US" dirty="0"/>
              <a:t>Daily visitors: </a:t>
            </a:r>
            <a:r>
              <a:rPr lang="en-US" b="1" dirty="0"/>
              <a:t>307 </a:t>
            </a:r>
            <a:r>
              <a:rPr lang="en-US" b="1" dirty="0" smtClean="0"/>
              <a:t>536</a:t>
            </a: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en-US" dirty="0" smtClean="0"/>
              <a:t>Daily </a:t>
            </a:r>
            <a:r>
              <a:rPr lang="en-US" dirty="0" err="1" smtClean="0"/>
              <a:t>pageviews</a:t>
            </a:r>
            <a:r>
              <a:rPr lang="en-US" dirty="0"/>
              <a:t>: </a:t>
            </a:r>
            <a:r>
              <a:rPr lang="en-US" b="1" dirty="0"/>
              <a:t>1 014 871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998" y="457200"/>
            <a:ext cx="3717816" cy="5211209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7425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шаг </a:t>
            </a:r>
            <a:r>
              <a:rPr lang="ru-RU" b="1" dirty="0" smtClean="0"/>
              <a:t>3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создание рабочей тетради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0" y="721385"/>
            <a:ext cx="11151918" cy="6296932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Нажимая сюда, Вы создаёте тетрадь, если лист сохраняли только себе</a:t>
            </a:r>
          </a:p>
          <a:p>
            <a:pPr marL="514350" indent="-514350">
              <a:buAutoNum type="arabicPeriod"/>
            </a:pPr>
            <a:endParaRPr lang="ru-RU" dirty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ru-RU" dirty="0"/>
          </a:p>
          <a:p>
            <a:pPr marL="514350" indent="-514350">
              <a:buAutoNum type="arabicPeriod"/>
            </a:pPr>
            <a:r>
              <a:rPr lang="ru-RU" dirty="0" smtClean="0"/>
              <a:t>Если лист был сохранён в общее пользование, алгоритм несколько иной (рассматривается на следующем слайде)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760" y="2416256"/>
            <a:ext cx="6108721" cy="29202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0018" y="2409732"/>
            <a:ext cx="6129364" cy="2920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329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80" y="124274"/>
            <a:ext cx="5830785" cy="35885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8903" y="2264473"/>
            <a:ext cx="5997040" cy="426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12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74" y="202119"/>
            <a:ext cx="3810532" cy="63350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255" y="468856"/>
            <a:ext cx="6820852" cy="606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51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86138"/>
            <a:ext cx="10515600" cy="1325563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+mn-lt"/>
              </a:rPr>
              <a:t>Выбираем, какие из созданных листов вставить</a:t>
            </a:r>
            <a:endParaRPr lang="ru-RU" sz="3600" dirty="0"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839973"/>
            <a:ext cx="5201392" cy="29547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5164" y="839973"/>
            <a:ext cx="5861917" cy="300117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3190" y="3526589"/>
            <a:ext cx="7045647" cy="318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10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3127"/>
            <a:ext cx="10515600" cy="1306285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+mn-lt"/>
              </a:rPr>
              <a:t>Издаём рабочую тетрадь ( номер страницы проставляется автоматически)</a:t>
            </a:r>
            <a:endParaRPr lang="ru-RU" sz="2800" dirty="0"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4439" y="1389412"/>
            <a:ext cx="4458195" cy="32796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812" y="2695697"/>
            <a:ext cx="6809112" cy="3473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255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шаг </a:t>
            </a:r>
            <a:r>
              <a:rPr lang="ru-RU" b="1" dirty="0" smtClean="0"/>
              <a:t>4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наполнение рабочей тетради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085" y="1402087"/>
            <a:ext cx="5416355" cy="30749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041" y="1958919"/>
            <a:ext cx="5417876" cy="4043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31" y="185936"/>
            <a:ext cx="5997039" cy="32041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640" y="2043481"/>
            <a:ext cx="6816438" cy="4093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18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31" y="307040"/>
            <a:ext cx="5813694" cy="369114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598" y="2624446"/>
            <a:ext cx="5546381" cy="369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30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шаг </a:t>
            </a:r>
            <a:r>
              <a:rPr lang="ru-RU" b="1" dirty="0" smtClean="0"/>
              <a:t>5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создание классов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405" y="1487988"/>
            <a:ext cx="9856520" cy="4962831"/>
          </a:xfrm>
        </p:spPr>
      </p:pic>
    </p:spTree>
    <p:extLst>
      <p:ext uri="{BB962C8B-B14F-4D97-AF65-F5344CB8AC3E}">
        <p14:creationId xmlns:p14="http://schemas.microsoft.com/office/powerpoint/2010/main" val="161355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32" y="237617"/>
            <a:ext cx="7406244" cy="409841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7632" y="2279794"/>
            <a:ext cx="7047876" cy="4112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47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42505"/>
            <a:ext cx="10515600" cy="168312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70C0"/>
                </a:solidFill>
              </a:rPr>
              <a:t>LIVEWORKSHEETS</a:t>
            </a:r>
            <a:r>
              <a:rPr lang="ru-RU" sz="3600" b="1" dirty="0"/>
              <a:t> - мощный и простой инструмент для создания интерактивных заданий на рабочих листах в электронном виде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423" y="3860657"/>
            <a:ext cx="5355772" cy="2752029"/>
          </a:xfrm>
          <a:prstGeom prst="rect">
            <a:avLst/>
          </a:prstGeom>
        </p:spPr>
      </p:pic>
      <p:sp>
        <p:nvSpPr>
          <p:cNvPr id="12" name="Объект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Оценка </a:t>
            </a:r>
            <a:r>
              <a:rPr lang="ru-RU" dirty="0"/>
              <a:t>выставляется по 10 – </a:t>
            </a:r>
            <a:r>
              <a:rPr lang="ru-RU" dirty="0" err="1"/>
              <a:t>ти</a:t>
            </a:r>
            <a:r>
              <a:rPr lang="ru-RU" dirty="0"/>
              <a:t> балльной шкале сразу при отправке и выполненные задания с оценками, написанными на листе, накапливаются у учителя в ящике «уведомления». Регистрация ученика не нужна. Он получает задание, выйдя на страницу по логину и паролю. Результат своей работы видит сразу.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960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42504"/>
            <a:ext cx="10515600" cy="8669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+mn-lt"/>
              </a:rPr>
              <a:t>Логин и пароль придумываем самостоятельно (данный класс – вымышленные имена и фамилии; все совпадения случайны)</a:t>
            </a:r>
            <a:endParaRPr lang="ru-RU" sz="2800" dirty="0"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4282" y="1216650"/>
            <a:ext cx="5084505" cy="28287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6378" y="1460511"/>
            <a:ext cx="5736833" cy="516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80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0241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+mn-lt"/>
              </a:rPr>
              <a:t>Можно просмотреть данные на конкретного ученика, предварительно поставив галочку напротив его фамилии</a:t>
            </a:r>
            <a:endParaRPr lang="ru-RU" sz="2800" dirty="0"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2140" y="1467561"/>
            <a:ext cx="6172412" cy="36618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9020" y="3053974"/>
            <a:ext cx="6625682" cy="357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634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60021"/>
          </a:xfrm>
        </p:spPr>
        <p:txBody>
          <a:bodyPr/>
          <a:lstStyle/>
          <a:p>
            <a:r>
              <a:rPr lang="ru-RU" b="1" dirty="0"/>
              <a:t>шаг </a:t>
            </a:r>
            <a:r>
              <a:rPr lang="ru-RU" b="1" dirty="0" smtClean="0"/>
              <a:t>6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отправка  задания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23" y="624204"/>
            <a:ext cx="7075969" cy="246338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919" y="1349045"/>
            <a:ext cx="7144983" cy="272798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3268" y="3545979"/>
            <a:ext cx="6539346" cy="3181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471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3127"/>
            <a:ext cx="10515600" cy="795647"/>
          </a:xfrm>
        </p:spPr>
        <p:txBody>
          <a:bodyPr/>
          <a:lstStyle/>
          <a:p>
            <a:r>
              <a:rPr lang="ru-RU" b="1" dirty="0"/>
              <a:t>шаг </a:t>
            </a:r>
            <a:r>
              <a:rPr lang="ru-RU" b="1" dirty="0" smtClean="0"/>
              <a:t>7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действия учеников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81" y="878774"/>
            <a:ext cx="5590714" cy="2858765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2412" y="2052113"/>
            <a:ext cx="5830785" cy="28483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7804" y="3912387"/>
            <a:ext cx="5829795" cy="2945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74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30629"/>
            <a:ext cx="10515600" cy="323008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+mn-lt"/>
              </a:rPr>
              <a:t>Ученик открывает тетрадь и выполняет задание. Закончил делать – нажимает клавишу </a:t>
            </a:r>
            <a:r>
              <a:rPr lang="en-US" sz="2800" dirty="0" smtClean="0">
                <a:latin typeface="+mn-lt"/>
              </a:rPr>
              <a:t>“FINISH” </a:t>
            </a:r>
            <a:r>
              <a:rPr lang="ru-RU" sz="2800" dirty="0" smtClean="0">
                <a:latin typeface="+mn-lt"/>
              </a:rPr>
              <a:t>внизу страницы. Результат виден сразу.</a:t>
            </a:r>
            <a:br>
              <a:rPr lang="ru-RU" sz="2800" dirty="0" smtClean="0">
                <a:latin typeface="+mn-lt"/>
              </a:rPr>
            </a:br>
            <a:r>
              <a:rPr lang="ru-RU" sz="2800" dirty="0" smtClean="0">
                <a:latin typeface="+mn-lt"/>
              </a:rPr>
              <a:t>Можно посмотреть правильные ответы, нажав в правом верхнем углу </a:t>
            </a:r>
            <a:r>
              <a:rPr lang="en-US" sz="2800" dirty="0" smtClean="0">
                <a:latin typeface="+mn-lt"/>
              </a:rPr>
              <a:t>“Show right answers”</a:t>
            </a:r>
            <a:r>
              <a:rPr lang="ru-RU" sz="2800" dirty="0" smtClean="0">
                <a:latin typeface="+mn-lt"/>
              </a:rPr>
              <a:t/>
            </a:r>
            <a:br>
              <a:rPr lang="ru-RU" sz="2800" dirty="0" smtClean="0">
                <a:latin typeface="+mn-lt"/>
              </a:rPr>
            </a:br>
            <a:r>
              <a:rPr lang="en-US" sz="2800" dirty="0" smtClean="0">
                <a:latin typeface="+mn-lt"/>
              </a:rPr>
              <a:t> </a:t>
            </a:r>
            <a:r>
              <a:rPr lang="ru-RU" sz="2800" dirty="0" smtClean="0">
                <a:latin typeface="+mn-lt"/>
              </a:rPr>
              <a:t>Клавишей  </a:t>
            </a:r>
            <a:r>
              <a:rPr lang="en-US" sz="2800" dirty="0" smtClean="0">
                <a:latin typeface="+mn-lt"/>
              </a:rPr>
              <a:t>“Save  for later” </a:t>
            </a:r>
            <a:r>
              <a:rPr lang="ru-RU" sz="2800" dirty="0" smtClean="0">
                <a:latin typeface="+mn-lt"/>
              </a:rPr>
              <a:t>ученик откладывает выполнение задания (все сделанные записи будут сохранены)</a:t>
            </a:r>
            <a:r>
              <a:rPr lang="en-US" sz="2800" dirty="0" smtClean="0">
                <a:latin typeface="+mn-lt"/>
              </a:rPr>
              <a:t/>
            </a:r>
            <a:br>
              <a:rPr lang="en-US" sz="2800" dirty="0" smtClean="0">
                <a:latin typeface="+mn-lt"/>
              </a:rPr>
            </a:br>
            <a:r>
              <a:rPr lang="ru-RU" sz="2800" dirty="0" smtClean="0">
                <a:latin typeface="+mn-lt"/>
              </a:rPr>
              <a:t> </a:t>
            </a:r>
            <a:r>
              <a:rPr lang="en-US" sz="2800" dirty="0" smtClean="0">
                <a:latin typeface="+mn-lt"/>
              </a:rPr>
              <a:t/>
            </a:r>
            <a:br>
              <a:rPr lang="en-US" sz="2800" dirty="0" smtClean="0">
                <a:latin typeface="+mn-lt"/>
              </a:rPr>
            </a:br>
            <a:endParaRPr lang="ru-RU" sz="2800" dirty="0">
              <a:latin typeface="+mn-lt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6022" y="2719449"/>
            <a:ext cx="8283620" cy="389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6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7" y="479668"/>
            <a:ext cx="6519553" cy="309075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948" y="2553194"/>
            <a:ext cx="7730061" cy="4012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52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7" y="185731"/>
            <a:ext cx="6907481" cy="36269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839" y="3415294"/>
            <a:ext cx="6629855" cy="323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06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73131"/>
            <a:ext cx="10515600" cy="1365661"/>
          </a:xfrm>
        </p:spPr>
        <p:txBody>
          <a:bodyPr/>
          <a:lstStyle/>
          <a:p>
            <a:r>
              <a:rPr lang="ru-RU" b="1" dirty="0"/>
              <a:t>шаг </a:t>
            </a:r>
            <a:r>
              <a:rPr lang="ru-RU" b="1" dirty="0" smtClean="0"/>
              <a:t>8 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получение результатов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81" y="1184198"/>
            <a:ext cx="6305797" cy="2979152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4488" y="2515001"/>
            <a:ext cx="7409268" cy="3470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454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73" y="113377"/>
            <a:ext cx="6803065" cy="342498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681" y="2553193"/>
            <a:ext cx="6065107" cy="414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8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1"/>
            <a:ext cx="10515600" cy="1116280"/>
          </a:xfrm>
        </p:spPr>
        <p:txBody>
          <a:bodyPr>
            <a:normAutofit/>
          </a:bodyPr>
          <a:lstStyle/>
          <a:p>
            <a:r>
              <a:rPr lang="ru-RU" sz="3600" b="1" dirty="0"/>
              <a:t>шаг </a:t>
            </a:r>
            <a:r>
              <a:rPr lang="ru-RU" sz="3600" b="1" dirty="0" smtClean="0"/>
              <a:t>9 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использование различных приёмов работы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6660" y="1156422"/>
            <a:ext cx="5157787" cy="665018"/>
          </a:xfrm>
        </p:spPr>
        <p:txBody>
          <a:bodyPr>
            <a:normAutofit fontScale="25000" lnSpcReduction="20000"/>
          </a:bodyPr>
          <a:lstStyle/>
          <a:p>
            <a:endParaRPr lang="ru-RU" dirty="0" smtClean="0">
              <a:solidFill>
                <a:srgbClr val="0070C0"/>
              </a:solidFill>
            </a:endParaRPr>
          </a:p>
          <a:p>
            <a:r>
              <a:rPr lang="ru-RU" sz="16000" dirty="0" smtClean="0">
                <a:solidFill>
                  <a:srgbClr val="0070C0"/>
                </a:solidFill>
              </a:rPr>
              <a:t>«</a:t>
            </a:r>
            <a:r>
              <a:rPr lang="ru-RU" sz="16000" dirty="0">
                <a:solidFill>
                  <a:srgbClr val="0070C0"/>
                </a:solidFill>
              </a:rPr>
              <a:t>перетаскивание»</a:t>
            </a:r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984303" y="1861581"/>
            <a:ext cx="2826200" cy="4075113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712031" y="1681163"/>
            <a:ext cx="5643357" cy="4508500"/>
          </a:xfrm>
        </p:spPr>
        <p:txBody>
          <a:bodyPr/>
          <a:lstStyle/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На </a:t>
            </a:r>
            <a:r>
              <a:rPr lang="ru-RU" b="1" dirty="0"/>
              <a:t>перетаскиваемых словах пишем: </a:t>
            </a:r>
            <a:r>
              <a:rPr lang="en-US" b="1" dirty="0">
                <a:solidFill>
                  <a:srgbClr val="0070C0"/>
                </a:solidFill>
              </a:rPr>
              <a:t>“drag</a:t>
            </a:r>
            <a:r>
              <a:rPr lang="ru-RU" b="1" dirty="0">
                <a:solidFill>
                  <a:srgbClr val="0070C0"/>
                </a:solidFill>
              </a:rPr>
              <a:t>:</a:t>
            </a:r>
            <a:r>
              <a:rPr lang="en-US" b="1" dirty="0">
                <a:solidFill>
                  <a:srgbClr val="0070C0"/>
                </a:solidFill>
              </a:rPr>
              <a:t>1”</a:t>
            </a:r>
            <a:endParaRPr lang="ru-RU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0070C0"/>
                </a:solidFill>
              </a:rPr>
              <a:t>                </a:t>
            </a:r>
            <a:r>
              <a:rPr lang="en-US" b="1" dirty="0">
                <a:solidFill>
                  <a:srgbClr val="0070C0"/>
                </a:solidFill>
              </a:rPr>
              <a:t>“drag</a:t>
            </a:r>
            <a:r>
              <a:rPr lang="ru-RU" b="1" dirty="0">
                <a:solidFill>
                  <a:srgbClr val="0070C0"/>
                </a:solidFill>
              </a:rPr>
              <a:t>:2</a:t>
            </a:r>
            <a:r>
              <a:rPr lang="en-US" b="1" dirty="0">
                <a:solidFill>
                  <a:srgbClr val="0070C0"/>
                </a:solidFill>
              </a:rPr>
              <a:t>”</a:t>
            </a:r>
            <a:r>
              <a:rPr lang="ru-RU" b="1" dirty="0">
                <a:solidFill>
                  <a:srgbClr val="0070C0"/>
                </a:solidFill>
              </a:rPr>
              <a:t>  </a:t>
            </a:r>
            <a:r>
              <a:rPr lang="ru-RU" b="1" dirty="0"/>
              <a:t>и т.д.</a:t>
            </a:r>
          </a:p>
          <a:p>
            <a:pPr marL="0" indent="0">
              <a:buNone/>
            </a:pPr>
            <a:endParaRPr lang="ru-RU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b="1" dirty="0"/>
              <a:t>На окошках, куда нужно перетащить, пишем: </a:t>
            </a:r>
            <a:endParaRPr lang="en-US" b="1" dirty="0"/>
          </a:p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                    “drop</a:t>
            </a:r>
            <a:r>
              <a:rPr lang="ru-RU" b="1" dirty="0">
                <a:solidFill>
                  <a:srgbClr val="0070C0"/>
                </a:solidFill>
              </a:rPr>
              <a:t>:</a:t>
            </a:r>
            <a:r>
              <a:rPr lang="en-US" b="1" dirty="0">
                <a:solidFill>
                  <a:srgbClr val="0070C0"/>
                </a:solidFill>
              </a:rPr>
              <a:t>1”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                    “drop</a:t>
            </a:r>
            <a:r>
              <a:rPr lang="ru-RU" b="1" dirty="0">
                <a:solidFill>
                  <a:srgbClr val="0070C0"/>
                </a:solidFill>
              </a:rPr>
              <a:t>:</a:t>
            </a:r>
            <a:r>
              <a:rPr lang="en-US" b="1" dirty="0">
                <a:solidFill>
                  <a:srgbClr val="0070C0"/>
                </a:solidFill>
              </a:rPr>
              <a:t>2”    </a:t>
            </a:r>
            <a:r>
              <a:rPr lang="ru-RU" b="1" dirty="0"/>
              <a:t>и т.д.</a:t>
            </a:r>
            <a:r>
              <a:rPr lang="en-US" b="1" dirty="0"/>
              <a:t>              </a:t>
            </a:r>
            <a:endParaRPr lang="ru-RU" b="1" dirty="0"/>
          </a:p>
          <a:p>
            <a:pPr marL="0" indent="0">
              <a:buNone/>
            </a:pP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989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dirty="0"/>
              <a:t>Для создания интерактивных рабочих листов вы можете использовать свои </a:t>
            </a:r>
            <a:r>
              <a:rPr lang="ru-RU" sz="3600" dirty="0" smtClean="0"/>
              <a:t>разработки, созданные в текстовом редакторе </a:t>
            </a:r>
            <a:r>
              <a:rPr lang="en-US" sz="3600" dirty="0" smtClean="0"/>
              <a:t>Word</a:t>
            </a:r>
            <a:r>
              <a:rPr lang="ru-RU" sz="3600" dirty="0" smtClean="0"/>
              <a:t>, предварительно поменяв их  на  формат PDF,  </a:t>
            </a:r>
            <a:r>
              <a:rPr lang="ru-RU" sz="3600" dirty="0"/>
              <a:t>или </a:t>
            </a:r>
            <a:r>
              <a:rPr lang="ru-RU" sz="3600" dirty="0" smtClean="0"/>
              <a:t>изображени</a:t>
            </a:r>
            <a:r>
              <a:rPr lang="ru-RU" sz="3600" dirty="0"/>
              <a:t>я</a:t>
            </a:r>
            <a:r>
              <a:rPr lang="ru-RU" sz="3600" dirty="0" smtClean="0"/>
              <a:t> </a:t>
            </a:r>
            <a:r>
              <a:rPr lang="ru-RU" sz="3600" dirty="0" smtClean="0"/>
              <a:t>JPG</a:t>
            </a:r>
            <a:r>
              <a:rPr lang="ru-RU" sz="3600" dirty="0" smtClean="0"/>
              <a:t>, </a:t>
            </a:r>
            <a:r>
              <a:rPr lang="en-US" sz="3600" dirty="0" smtClean="0"/>
              <a:t>JPEG, PNG</a:t>
            </a:r>
            <a:endParaRPr lang="ru-RU" sz="3600" dirty="0" smtClean="0"/>
          </a:p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r>
              <a:rPr lang="ru-RU" sz="3600" dirty="0"/>
              <a:t>Кроме своих собственных разработок,  на сервисе вы можете найти огромное количество рабочих листов на любую интересующую вас тему по любому предмету, потому что этим </a:t>
            </a:r>
            <a:r>
              <a:rPr lang="ru-RU" sz="3600" dirty="0" smtClean="0"/>
              <a:t>сервисом </a:t>
            </a:r>
            <a:r>
              <a:rPr lang="ru-RU" sz="3600" dirty="0"/>
              <a:t>пользуются учителя по разным предметам по всему миру!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477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6964" y="365124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70C0"/>
                </a:solidFill>
              </a:rPr>
              <a:t>«</a:t>
            </a:r>
            <a:r>
              <a:rPr lang="ru-RU" sz="4000" b="1" dirty="0">
                <a:solidFill>
                  <a:srgbClr val="0070C0"/>
                </a:solidFill>
                <a:latin typeface="+mn-lt"/>
              </a:rPr>
              <a:t>множественный</a:t>
            </a:r>
            <a:r>
              <a:rPr lang="ru-RU" sz="4000" b="1" dirty="0">
                <a:solidFill>
                  <a:srgbClr val="0070C0"/>
                </a:solidFill>
              </a:rPr>
              <a:t> </a:t>
            </a:r>
            <a:r>
              <a:rPr lang="ru-RU" sz="4000" b="1" dirty="0">
                <a:solidFill>
                  <a:srgbClr val="0070C0"/>
                </a:solidFill>
                <a:latin typeface="+mn-lt"/>
              </a:rPr>
              <a:t>выбор»</a:t>
            </a:r>
            <a:r>
              <a:rPr lang="ru-RU" sz="4000" b="1" dirty="0">
                <a:solidFill>
                  <a:srgbClr val="0070C0"/>
                </a:solidFill>
              </a:rPr>
              <a:t/>
            </a:r>
            <a:br>
              <a:rPr lang="ru-RU" sz="4000" b="1" dirty="0">
                <a:solidFill>
                  <a:srgbClr val="0070C0"/>
                </a:solidFill>
              </a:rPr>
            </a:br>
            <a:endParaRPr lang="ru-RU" sz="40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37854" y="1690687"/>
            <a:ext cx="3385036" cy="4591359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353787"/>
            <a:ext cx="5181600" cy="4823176"/>
          </a:xfrm>
        </p:spPr>
        <p:txBody>
          <a:bodyPr/>
          <a:lstStyle/>
          <a:p>
            <a:pPr marL="0" indent="0">
              <a:buNone/>
            </a:pPr>
            <a:endParaRPr lang="ru-RU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b="1" dirty="0" smtClean="0"/>
              <a:t>На том слове, которое является правильным ответом, пишем: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0070C0"/>
                </a:solidFill>
              </a:rPr>
              <a:t>“</a:t>
            </a:r>
            <a:r>
              <a:rPr lang="en-US" b="1" dirty="0" err="1" smtClean="0">
                <a:solidFill>
                  <a:srgbClr val="0070C0"/>
                </a:solidFill>
              </a:rPr>
              <a:t>select:yes</a:t>
            </a:r>
            <a:r>
              <a:rPr lang="en-US" b="1" dirty="0" smtClean="0">
                <a:solidFill>
                  <a:srgbClr val="0070C0"/>
                </a:solidFill>
              </a:rPr>
              <a:t>”</a:t>
            </a:r>
          </a:p>
          <a:p>
            <a:pPr marL="0" indent="0">
              <a:buNone/>
            </a:pPr>
            <a:endParaRPr lang="en-US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b="1" dirty="0" smtClean="0"/>
              <a:t>На тех словах, которые не являются правильным ответом, пишем: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0070C0"/>
                </a:solidFill>
              </a:rPr>
              <a:t>“</a:t>
            </a:r>
            <a:r>
              <a:rPr lang="en-US" b="1" dirty="0" err="1" smtClean="0">
                <a:solidFill>
                  <a:srgbClr val="0070C0"/>
                </a:solidFill>
              </a:rPr>
              <a:t>select:no</a:t>
            </a:r>
            <a:r>
              <a:rPr lang="en-US" b="1" dirty="0" smtClean="0">
                <a:solidFill>
                  <a:srgbClr val="0070C0"/>
                </a:solidFill>
              </a:rPr>
              <a:t>”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96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ru-RU" b="1" dirty="0">
                <a:solidFill>
                  <a:srgbClr val="0070C0"/>
                </a:solidFill>
                <a:latin typeface="+mn-lt"/>
              </a:rPr>
              <a:t>«выпадающий список»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96290" y="1690688"/>
            <a:ext cx="3599865" cy="5084810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57489"/>
            <a:ext cx="5181600" cy="5002688"/>
          </a:xfrm>
        </p:spPr>
        <p:txBody>
          <a:bodyPr/>
          <a:lstStyle/>
          <a:p>
            <a:pPr marL="0" indent="0">
              <a:buNone/>
            </a:pPr>
            <a:endParaRPr lang="ru-RU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 smtClean="0"/>
              <a:t>Записываем  фразу, в которой будут перечислены все слова из выпадающего списка, а перед правильным вариантом ставим звёздочку: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</a:rPr>
              <a:t>«</a:t>
            </a:r>
            <a:r>
              <a:rPr lang="en-US" b="1" dirty="0" smtClean="0">
                <a:solidFill>
                  <a:srgbClr val="0070C0"/>
                </a:solidFill>
              </a:rPr>
              <a:t>choose: </a:t>
            </a:r>
            <a:r>
              <a:rPr lang="ru-RU" b="1" dirty="0" smtClean="0">
                <a:solidFill>
                  <a:srgbClr val="0070C0"/>
                </a:solidFill>
              </a:rPr>
              <a:t>…../….. /*…..</a:t>
            </a:r>
            <a:r>
              <a:rPr lang="en-US" b="1" dirty="0" smtClean="0">
                <a:solidFill>
                  <a:srgbClr val="0070C0"/>
                </a:solidFill>
              </a:rPr>
              <a:t>”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82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0714" y="317623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70C0"/>
                </a:solidFill>
                <a:latin typeface="+mn-lt"/>
              </a:rPr>
              <a:t>«соединение»</a:t>
            </a:r>
            <a:br>
              <a:rPr lang="ru-RU" sz="4000" b="1" dirty="0">
                <a:solidFill>
                  <a:srgbClr val="0070C0"/>
                </a:solidFill>
                <a:latin typeface="+mn-lt"/>
              </a:rPr>
            </a:br>
            <a:endParaRPr lang="ru-RU" sz="4000" dirty="0">
              <a:latin typeface="+mn-l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25039"/>
            <a:ext cx="5181600" cy="4751924"/>
          </a:xfrm>
        </p:spPr>
        <p:txBody>
          <a:bodyPr/>
          <a:lstStyle/>
          <a:p>
            <a:pPr marL="0" indent="0">
              <a:buNone/>
            </a:pPr>
            <a:endParaRPr lang="ru-RU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b="1" dirty="0" smtClean="0"/>
              <a:t>На каждом слове пишем: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0070C0"/>
                </a:solidFill>
              </a:rPr>
              <a:t>“</a:t>
            </a:r>
            <a:r>
              <a:rPr lang="en-US" b="1" dirty="0" smtClean="0">
                <a:solidFill>
                  <a:srgbClr val="0070C0"/>
                </a:solidFill>
              </a:rPr>
              <a:t>join:”</a:t>
            </a:r>
            <a:r>
              <a:rPr lang="en-US" b="1" dirty="0" smtClean="0"/>
              <a:t>,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ru-RU" b="1" dirty="0" smtClean="0"/>
              <a:t>потом проставляем цифры к словам одной пары: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“</a:t>
            </a:r>
            <a:r>
              <a:rPr lang="en-US" b="1" dirty="0" smtClean="0">
                <a:solidFill>
                  <a:srgbClr val="0070C0"/>
                </a:solidFill>
              </a:rPr>
              <a:t>join:1”  </a:t>
            </a:r>
            <a:r>
              <a:rPr lang="ru-RU" b="1" dirty="0" smtClean="0">
                <a:solidFill>
                  <a:srgbClr val="0070C0"/>
                </a:solidFill>
              </a:rPr>
              <a:t>и </a:t>
            </a:r>
            <a:r>
              <a:rPr lang="en-US" b="1" dirty="0">
                <a:solidFill>
                  <a:srgbClr val="0070C0"/>
                </a:solidFill>
              </a:rPr>
              <a:t>“join:1” </a:t>
            </a:r>
            <a:endParaRPr lang="en-US" b="1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“</a:t>
            </a:r>
            <a:r>
              <a:rPr lang="en-US" b="1" dirty="0" smtClean="0">
                <a:solidFill>
                  <a:srgbClr val="0070C0"/>
                </a:solidFill>
              </a:rPr>
              <a:t>join:2”  </a:t>
            </a:r>
            <a:r>
              <a:rPr lang="ru-RU" b="1" dirty="0">
                <a:solidFill>
                  <a:srgbClr val="0070C0"/>
                </a:solidFill>
              </a:rPr>
              <a:t>и </a:t>
            </a:r>
            <a:r>
              <a:rPr lang="en-US" b="1" dirty="0">
                <a:solidFill>
                  <a:srgbClr val="0070C0"/>
                </a:solidFill>
              </a:rPr>
              <a:t>“</a:t>
            </a:r>
            <a:r>
              <a:rPr lang="en-US" b="1" dirty="0" smtClean="0">
                <a:solidFill>
                  <a:srgbClr val="0070C0"/>
                </a:solidFill>
              </a:rPr>
              <a:t>join:2”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“</a:t>
            </a:r>
            <a:r>
              <a:rPr lang="en-US" b="1" dirty="0" smtClean="0">
                <a:solidFill>
                  <a:srgbClr val="0070C0"/>
                </a:solidFill>
              </a:rPr>
              <a:t>join:3”  </a:t>
            </a:r>
            <a:r>
              <a:rPr lang="ru-RU" b="1" dirty="0">
                <a:solidFill>
                  <a:srgbClr val="0070C0"/>
                </a:solidFill>
              </a:rPr>
              <a:t>и </a:t>
            </a:r>
            <a:r>
              <a:rPr lang="en-US" b="1" dirty="0">
                <a:solidFill>
                  <a:srgbClr val="0070C0"/>
                </a:solidFill>
              </a:rPr>
              <a:t>“</a:t>
            </a:r>
            <a:r>
              <a:rPr lang="en-US" b="1" dirty="0" smtClean="0">
                <a:solidFill>
                  <a:srgbClr val="0070C0"/>
                </a:solidFill>
              </a:rPr>
              <a:t>join:3”   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b="1" dirty="0" smtClean="0"/>
              <a:t>и т.д.</a:t>
            </a:r>
            <a:endParaRPr lang="en-US" b="1" dirty="0"/>
          </a:p>
          <a:p>
            <a:pPr marL="0" indent="0">
              <a:buNone/>
            </a:pPr>
            <a:endParaRPr lang="en-US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920" y="1508168"/>
            <a:ext cx="3514255" cy="4963884"/>
          </a:xfrm>
        </p:spPr>
      </p:pic>
    </p:spTree>
    <p:extLst>
      <p:ext uri="{BB962C8B-B14F-4D97-AF65-F5344CB8AC3E}">
        <p14:creationId xmlns:p14="http://schemas.microsoft.com/office/powerpoint/2010/main" val="196553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rgbClr val="0070C0"/>
                </a:solidFill>
                <a:latin typeface="+mn-lt"/>
              </a:rPr>
              <a:t>«</a:t>
            </a:r>
            <a:r>
              <a:rPr lang="ru-RU" sz="4000" b="1" dirty="0" err="1">
                <a:solidFill>
                  <a:srgbClr val="0070C0"/>
                </a:solidFill>
                <a:latin typeface="+mn-lt"/>
              </a:rPr>
              <a:t>аудиозадания</a:t>
            </a:r>
            <a:r>
              <a:rPr lang="ru-RU" sz="4000" b="1" dirty="0">
                <a:solidFill>
                  <a:srgbClr val="0070C0"/>
                </a:solidFill>
                <a:latin typeface="+mn-lt"/>
              </a:rPr>
              <a:t>»</a:t>
            </a:r>
            <a:br>
              <a:rPr lang="ru-RU" sz="4000" b="1" dirty="0">
                <a:solidFill>
                  <a:srgbClr val="0070C0"/>
                </a:solidFill>
                <a:latin typeface="+mn-lt"/>
              </a:rPr>
            </a:br>
            <a:endParaRPr lang="ru-RU" sz="4000" dirty="0"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389414" y="1958626"/>
            <a:ext cx="3253838" cy="4596047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249382"/>
            <a:ext cx="5181600" cy="5927581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b="1" dirty="0" smtClean="0"/>
              <a:t>Выделяем область в нужном месте и пишем внутри: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rgbClr val="0070C0"/>
                </a:solidFill>
              </a:rPr>
              <a:t>“playmp3: ”</a:t>
            </a:r>
          </a:p>
          <a:p>
            <a:pPr marL="0" indent="0">
              <a:buNone/>
            </a:pPr>
            <a:r>
              <a:rPr lang="en-US" b="1" dirty="0" smtClean="0"/>
              <a:t>2.</a:t>
            </a:r>
            <a:r>
              <a:rPr lang="en-US" b="1" dirty="0" smtClean="0">
                <a:solidFill>
                  <a:srgbClr val="0070C0"/>
                </a:solidFill>
              </a:rPr>
              <a:t>   </a:t>
            </a:r>
            <a:r>
              <a:rPr lang="ru-RU" b="1" dirty="0" smtClean="0"/>
              <a:t>Выбираем аудиофайл</a:t>
            </a:r>
          </a:p>
          <a:p>
            <a:pPr marL="0" indent="0">
              <a:buNone/>
            </a:pPr>
            <a:endParaRPr lang="ru-RU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654" y="3002365"/>
            <a:ext cx="6092041" cy="3552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2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709" y="231304"/>
            <a:ext cx="10515600" cy="1325563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latin typeface="+mn-lt"/>
              </a:rPr>
              <a:t>3. </a:t>
            </a:r>
            <a:r>
              <a:rPr lang="ru-RU" sz="2800" b="1" dirty="0" smtClean="0">
                <a:latin typeface="+mn-lt"/>
              </a:rPr>
              <a:t>Используем </a:t>
            </a:r>
            <a:r>
              <a:rPr lang="ru-RU" sz="2800" b="1" dirty="0" smtClean="0">
                <a:latin typeface="+mn-lt"/>
              </a:rPr>
              <a:t>любые приёмы </a:t>
            </a:r>
            <a:r>
              <a:rPr lang="ru-RU" sz="2800" b="1" dirty="0" smtClean="0">
                <a:latin typeface="+mn-lt"/>
              </a:rPr>
              <a:t>для </a:t>
            </a:r>
            <a:r>
              <a:rPr lang="ru-RU" sz="2800" b="1" dirty="0" smtClean="0">
                <a:latin typeface="+mn-lt"/>
              </a:rPr>
              <a:t>дополнения </a:t>
            </a:r>
            <a:r>
              <a:rPr lang="ru-RU" sz="2800" b="1" dirty="0" smtClean="0">
                <a:latin typeface="+mn-lt"/>
              </a:rPr>
              <a:t>упражнения</a:t>
            </a:r>
            <a:endParaRPr lang="ru-RU" sz="2800" b="1" dirty="0"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044" y="1556867"/>
            <a:ext cx="8550233" cy="5083233"/>
          </a:xfrm>
        </p:spPr>
      </p:pic>
    </p:spTree>
    <p:extLst>
      <p:ext uri="{BB962C8B-B14F-4D97-AF65-F5344CB8AC3E}">
        <p14:creationId xmlns:p14="http://schemas.microsoft.com/office/powerpoint/2010/main" val="23824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162" y="576034"/>
            <a:ext cx="7932719" cy="5937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06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0070C0"/>
                </a:solidFill>
                <a:latin typeface="+mn-lt"/>
              </a:rPr>
              <a:t>«</a:t>
            </a:r>
            <a:r>
              <a:rPr lang="en-US" sz="4000" b="1" dirty="0">
                <a:solidFill>
                  <a:srgbClr val="0070C0"/>
                </a:solidFill>
                <a:latin typeface="+mn-lt"/>
              </a:rPr>
              <a:t>word search puzzles</a:t>
            </a:r>
            <a:r>
              <a:rPr lang="ru-RU" sz="4000" b="1" dirty="0">
                <a:solidFill>
                  <a:srgbClr val="0070C0"/>
                </a:solidFill>
                <a:latin typeface="+mn-lt"/>
              </a:rPr>
              <a:t>»</a:t>
            </a:r>
            <a:endParaRPr lang="ru-RU" sz="4000" dirty="0">
              <a:latin typeface="+mn-lt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45" y="1363598"/>
            <a:ext cx="3734790" cy="5275391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78130"/>
            <a:ext cx="5181600" cy="599883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Выделяем всё поле</a:t>
            </a:r>
          </a:p>
          <a:p>
            <a:pPr marL="514350" indent="-514350">
              <a:buAutoNum type="arabicPeriod"/>
            </a:pPr>
            <a:r>
              <a:rPr lang="ru-RU" dirty="0" smtClean="0"/>
              <a:t>Пишем: </a:t>
            </a:r>
            <a:r>
              <a:rPr lang="en-US" b="1" dirty="0" smtClean="0">
                <a:solidFill>
                  <a:srgbClr val="0070C0"/>
                </a:solidFill>
              </a:rPr>
              <a:t>“</a:t>
            </a:r>
            <a:r>
              <a:rPr lang="en-US" b="1" dirty="0" err="1" smtClean="0">
                <a:solidFill>
                  <a:srgbClr val="0070C0"/>
                </a:solidFill>
              </a:rPr>
              <a:t>wordsearch</a:t>
            </a:r>
            <a:r>
              <a:rPr lang="en-US" b="1" dirty="0" smtClean="0">
                <a:solidFill>
                  <a:srgbClr val="0070C0"/>
                </a:solidFill>
              </a:rPr>
              <a:t>”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888" y="1690688"/>
            <a:ext cx="6555179" cy="5087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19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"/>
            <a:ext cx="10515600" cy="1825625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+mn-lt"/>
              </a:rPr>
              <a:t>3. Проставляем количество строк и столбцов ( нужно, чтобы их число было одинаковым ) и нажимаем </a:t>
            </a:r>
            <a:r>
              <a:rPr lang="en-US" sz="2800" dirty="0" smtClean="0">
                <a:latin typeface="+mn-lt"/>
              </a:rPr>
              <a:t>“Save”</a:t>
            </a:r>
            <a:r>
              <a:rPr lang="ru-RU" sz="2800" dirty="0" smtClean="0">
                <a:latin typeface="+mn-lt"/>
              </a:rPr>
              <a:t>. В образовавшемся поле отмечаем слова, нажимая каждую букву</a:t>
            </a:r>
            <a:endParaRPr lang="ru-RU" sz="2800" dirty="0">
              <a:latin typeface="+mn-lt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6169" y="1540590"/>
            <a:ext cx="4920677" cy="37169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1400" y="1540590"/>
            <a:ext cx="4842400" cy="37169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7648" y="3574471"/>
            <a:ext cx="4467315" cy="3223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733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+mn-lt"/>
              </a:rPr>
              <a:t>добавляем видеофрагмент из </a:t>
            </a:r>
            <a:r>
              <a:rPr lang="en-US" dirty="0" smtClean="0">
                <a:solidFill>
                  <a:srgbClr val="0070C0"/>
                </a:solidFill>
                <a:latin typeface="+mn-lt"/>
              </a:rPr>
              <a:t> </a:t>
            </a:r>
            <a:r>
              <a:rPr lang="en-US" dirty="0" smtClean="0">
                <a:solidFill>
                  <a:srgbClr val="0070C0"/>
                </a:solidFill>
                <a:latin typeface="+mn-lt"/>
              </a:rPr>
              <a:t>YouTube</a:t>
            </a:r>
            <a:endParaRPr lang="ru-RU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Просматриваем фрагмент заранее, чтобы составить по нему задания</a:t>
            </a:r>
          </a:p>
          <a:p>
            <a:pPr marL="514350" indent="-514350">
              <a:buAutoNum type="arabicPeriod"/>
            </a:pPr>
            <a:r>
              <a:rPr lang="ru-RU" dirty="0" smtClean="0"/>
              <a:t>Создаём будущий рабочий лист, оставляя достаточно место для размещения видео, на своём компьютере</a:t>
            </a:r>
          </a:p>
          <a:p>
            <a:pPr marL="514350" indent="-514350">
              <a:buAutoNum type="arabicPeriod"/>
            </a:pPr>
            <a:r>
              <a:rPr lang="ru-RU" dirty="0" smtClean="0"/>
              <a:t>Загружаем лист на </a:t>
            </a:r>
            <a:r>
              <a:rPr lang="ru-RU" b="1" dirty="0" smtClean="0">
                <a:solidFill>
                  <a:srgbClr val="0070C0"/>
                </a:solidFill>
              </a:rPr>
              <a:t>LIVEWORKSHEETS</a:t>
            </a:r>
          </a:p>
          <a:p>
            <a:pPr marL="514350" indent="-514350">
              <a:buAutoNum type="arabicPeriod"/>
            </a:pPr>
            <a:r>
              <a:rPr lang="ru-RU" dirty="0" smtClean="0"/>
              <a:t>Выделяем область для видео</a:t>
            </a:r>
          </a:p>
          <a:p>
            <a:pPr marL="514350" indent="-514350">
              <a:buAutoNum type="arabicPeriod"/>
            </a:pPr>
            <a:r>
              <a:rPr lang="ru-RU" dirty="0" smtClean="0"/>
              <a:t>Копируем ссылку</a:t>
            </a:r>
          </a:p>
          <a:p>
            <a:pPr marL="514350" indent="-514350">
              <a:buAutoNum type="arabicPeriod"/>
            </a:pPr>
            <a:r>
              <a:rPr lang="ru-RU" dirty="0" smtClean="0"/>
              <a:t>Вставляем ссылку в выделенную область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755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54" y="143058"/>
            <a:ext cx="8253351" cy="5837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890" y="1745672"/>
            <a:ext cx="6458301" cy="5145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90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38" y="1021278"/>
            <a:ext cx="11130327" cy="532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56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61257"/>
            <a:ext cx="9144000" cy="2477872"/>
          </a:xfrm>
        </p:spPr>
        <p:txBody>
          <a:bodyPr>
            <a:normAutofit/>
          </a:bodyPr>
          <a:lstStyle/>
          <a:p>
            <a:pPr algn="r"/>
            <a:r>
              <a:rPr lang="ru-RU" sz="3600" dirty="0">
                <a:solidFill>
                  <a:srgbClr val="0070C0"/>
                </a:solidFill>
                <a:latin typeface="+mn-lt"/>
              </a:rPr>
              <a:t>Высшее искусство, которым обладает учитель, — это умение пробудить радость от творческого выражения и получения знаний.</a:t>
            </a:r>
            <a:r>
              <a:rPr lang="ru-RU" sz="3600" dirty="0">
                <a:latin typeface="+mn-lt"/>
              </a:rPr>
              <a:t>                  </a:t>
            </a:r>
            <a:r>
              <a:rPr lang="ru-RU" sz="3600" dirty="0" smtClean="0">
                <a:latin typeface="+mn-lt"/>
              </a:rPr>
              <a:t/>
            </a:r>
            <a:br>
              <a:rPr lang="ru-RU" sz="3600" dirty="0" smtClean="0">
                <a:latin typeface="+mn-lt"/>
              </a:rPr>
            </a:br>
            <a:r>
              <a:rPr lang="ru-RU" sz="3600" dirty="0" smtClean="0">
                <a:latin typeface="+mn-lt"/>
              </a:rPr>
              <a:t>Альберт </a:t>
            </a:r>
            <a:r>
              <a:rPr lang="ru-RU" sz="3600" dirty="0">
                <a:latin typeface="+mn-lt"/>
              </a:rPr>
              <a:t>Эйнштейн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3152" y="2885704"/>
            <a:ext cx="3255546" cy="3261643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422566"/>
            <a:ext cx="9144000" cy="3871356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r>
              <a:rPr lang="ru-RU" sz="4000" b="1" dirty="0" smtClean="0">
                <a:solidFill>
                  <a:srgbClr val="0070C0"/>
                </a:solidFill>
              </a:rPr>
              <a:t>Спасибо за внимание!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6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6320" y="2192916"/>
            <a:ext cx="6172200" cy="367607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457200"/>
            <a:ext cx="3932237" cy="5411788"/>
          </a:xfrm>
        </p:spPr>
        <p:txBody>
          <a:bodyPr>
            <a:normAutofit/>
          </a:bodyPr>
          <a:lstStyle/>
          <a:p>
            <a:r>
              <a:rPr lang="ru-RU" sz="3200" dirty="0"/>
              <a:t>Вам останется расставить только интерактивные элементы управления (выпадающие списки, множественный выбор, </a:t>
            </a:r>
            <a:r>
              <a:rPr lang="ru-RU" sz="3200" dirty="0" smtClean="0"/>
              <a:t>соединение </a:t>
            </a:r>
            <a:r>
              <a:rPr lang="ru-RU" sz="3200" dirty="0"/>
              <a:t>линиями и т.д</a:t>
            </a:r>
            <a:r>
              <a:rPr lang="ru-RU" sz="3200" dirty="0" smtClean="0"/>
              <a:t>.)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1441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18753"/>
            <a:ext cx="10515600" cy="1246909"/>
          </a:xfrm>
        </p:spPr>
        <p:txBody>
          <a:bodyPr/>
          <a:lstStyle/>
          <a:p>
            <a:r>
              <a:rPr lang="ru-RU" b="1" dirty="0" smtClean="0"/>
              <a:t>шаг </a:t>
            </a:r>
            <a:r>
              <a:rPr lang="ru-RU" b="1" smtClean="0"/>
              <a:t>1  </a:t>
            </a:r>
            <a:r>
              <a:rPr lang="ru-RU" b="1" smtClean="0">
                <a:solidFill>
                  <a:schemeClr val="accent1">
                    <a:lumMod val="75000"/>
                  </a:schemeClr>
                </a:solidFill>
              </a:rPr>
              <a:t>регистрация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160" y="1214194"/>
            <a:ext cx="11009639" cy="5340986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808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marL="514350" indent="-514350">
              <a:buAutoNum type="arabicPeriod"/>
            </a:pPr>
            <a:endParaRPr lang="en-US" dirty="0" smtClean="0"/>
          </a:p>
          <a:p>
            <a:pPr marL="514350" indent="-514350">
              <a:buAutoNum type="arabicPeriod"/>
            </a:pPr>
            <a:r>
              <a:rPr lang="ru-RU" dirty="0" smtClean="0"/>
              <a:t>Вы вносите свои данные в поля  той половины листа, которая называется: </a:t>
            </a:r>
            <a:r>
              <a:rPr lang="en-US" dirty="0" smtClean="0"/>
              <a:t>“Required information”</a:t>
            </a:r>
          </a:p>
          <a:p>
            <a:pPr marL="514350" indent="-514350">
              <a:buAutoNum type="arabicPeriod"/>
            </a:pPr>
            <a:r>
              <a:rPr lang="ru-RU" dirty="0" smtClean="0"/>
              <a:t>Нажимаете  </a:t>
            </a:r>
            <a:r>
              <a:rPr lang="en-US" dirty="0" smtClean="0"/>
              <a:t>Register</a:t>
            </a:r>
          </a:p>
          <a:p>
            <a:pPr marL="514350" indent="-514350">
              <a:buAutoNum type="arabicPeriod"/>
            </a:pPr>
            <a:r>
              <a:rPr lang="ru-RU" dirty="0" smtClean="0"/>
              <a:t>Получаете сообщение с просьбой подтвердить регистрацию</a:t>
            </a:r>
          </a:p>
          <a:p>
            <a:pPr marL="514350" indent="-514350">
              <a:buAutoNum type="arabicPeriod"/>
            </a:pPr>
            <a:r>
              <a:rPr lang="ru-RU" dirty="0" smtClean="0"/>
              <a:t>Заходите на почту и переходите по ссылке</a:t>
            </a:r>
          </a:p>
          <a:p>
            <a:pPr marL="514350" indent="-514350">
              <a:buAutoNum type="arabicPeriod"/>
            </a:pPr>
            <a:r>
              <a:rPr lang="ru-RU" dirty="0" smtClean="0"/>
              <a:t>Вы попадаете на свою страницу</a:t>
            </a:r>
          </a:p>
          <a:p>
            <a:pPr marL="514350" indent="-514350">
              <a:buAutoNum type="arabicPeriod"/>
            </a:pPr>
            <a:r>
              <a:rPr lang="ru-RU" dirty="0" smtClean="0"/>
              <a:t>Придумайте пароль</a:t>
            </a:r>
          </a:p>
          <a:p>
            <a:pPr marL="514350" indent="-514350">
              <a:buAutoNum type="arabicPeriod"/>
            </a:pPr>
            <a:r>
              <a:rPr lang="ru-RU" dirty="0" smtClean="0"/>
              <a:t>Нажмите </a:t>
            </a:r>
            <a:r>
              <a:rPr lang="en-US" dirty="0" smtClean="0"/>
              <a:t>Enter</a:t>
            </a:r>
          </a:p>
          <a:p>
            <a:pPr marL="514350" indent="-514350">
              <a:buAutoNum type="arabicPeriod"/>
            </a:pPr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538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55" y="105302"/>
            <a:ext cx="7718961" cy="4169848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7849" y="2715129"/>
            <a:ext cx="7653493" cy="4043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85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2210</TotalTime>
  <Words>806</Words>
  <Application>Microsoft Office PowerPoint</Application>
  <PresentationFormat>Широкоэкранный</PresentationFormat>
  <Paragraphs>123</Paragraphs>
  <Slides>50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LIVEWORKSHEETS - мощный и простой инструмент для создания интерактивных заданий на рабочих листах в электронном виде</vt:lpstr>
      <vt:lpstr>Презентация PowerPoint</vt:lpstr>
      <vt:lpstr>Презентация PowerPoint</vt:lpstr>
      <vt:lpstr>Презентация PowerPoint</vt:lpstr>
      <vt:lpstr>шаг 1  регистрация</vt:lpstr>
      <vt:lpstr>Презентация PowerPoint</vt:lpstr>
      <vt:lpstr> </vt:lpstr>
      <vt:lpstr>Презентация PowerPoint</vt:lpstr>
      <vt:lpstr>шаг 2  создание рабочего листа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сохраняем рабочий лист</vt:lpstr>
      <vt:lpstr>Презентация PowerPoint</vt:lpstr>
      <vt:lpstr>Презентация PowerPoint</vt:lpstr>
      <vt:lpstr>шаг 3  создание рабочей тетради</vt:lpstr>
      <vt:lpstr>Презентация PowerPoint</vt:lpstr>
      <vt:lpstr>Презентация PowerPoint</vt:lpstr>
      <vt:lpstr>Выбираем, какие из созданных листов вставить</vt:lpstr>
      <vt:lpstr>Издаём рабочую тетрадь ( номер страницы проставляется автоматически)</vt:lpstr>
      <vt:lpstr>шаг 4  наполнение рабочей тетради</vt:lpstr>
      <vt:lpstr>Презентация PowerPoint</vt:lpstr>
      <vt:lpstr>Презентация PowerPoint</vt:lpstr>
      <vt:lpstr>шаг 5  создание классов</vt:lpstr>
      <vt:lpstr>Презентация PowerPoint</vt:lpstr>
      <vt:lpstr>Логин и пароль придумываем самостоятельно (данный класс – вымышленные имена и фамилии; все совпадения случайны)</vt:lpstr>
      <vt:lpstr>Можно просмотреть данные на конкретного ученика, предварительно поставив галочку напротив его фамилии</vt:lpstr>
      <vt:lpstr>шаг 6  отправка  задания</vt:lpstr>
      <vt:lpstr>шаг 7  действия учеников</vt:lpstr>
      <vt:lpstr>Ученик открывает тетрадь и выполняет задание. Закончил делать – нажимает клавишу “FINISH” внизу страницы. Результат виден сразу. Можно посмотреть правильные ответы, нажав в правом верхнем углу “Show right answers”  Клавишей  “Save  for later” ученик откладывает выполнение задания (все сделанные записи будут сохранены)   </vt:lpstr>
      <vt:lpstr>Презентация PowerPoint</vt:lpstr>
      <vt:lpstr>Презентация PowerPoint</vt:lpstr>
      <vt:lpstr>шаг 8  получение результатов</vt:lpstr>
      <vt:lpstr>Презентация PowerPoint</vt:lpstr>
      <vt:lpstr>шаг 9  использование различных приёмов работы</vt:lpstr>
      <vt:lpstr>«множественный выбор» </vt:lpstr>
      <vt:lpstr>«выпадающий список»</vt:lpstr>
      <vt:lpstr>«соединение» </vt:lpstr>
      <vt:lpstr>«аудиозадания» </vt:lpstr>
      <vt:lpstr>3. Используем любые приёмы для дополнения упражнения</vt:lpstr>
      <vt:lpstr>Презентация PowerPoint</vt:lpstr>
      <vt:lpstr>«word search puzzles»</vt:lpstr>
      <vt:lpstr>3. Проставляем количество строк и столбцов ( нужно, чтобы их число было одинаковым ) и нажимаем “Save”. В образовавшемся поле отмечаем слова, нажимая каждую букву</vt:lpstr>
      <vt:lpstr>добавляем видеофрагмент из  YouTube</vt:lpstr>
      <vt:lpstr>Презентация PowerPoint</vt:lpstr>
      <vt:lpstr>Высшее искусство, которым обладает учитель, — это умение пробудить радость от творческого выражения и получения знаний.                   Альберт Эйнштейн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Белая Л.О.</dc:creator>
  <cp:lastModifiedBy>Белая Л.О.</cp:lastModifiedBy>
  <cp:revision>87</cp:revision>
  <dcterms:created xsi:type="dcterms:W3CDTF">2020-11-11T18:47:42Z</dcterms:created>
  <dcterms:modified xsi:type="dcterms:W3CDTF">2020-11-16T20:08:44Z</dcterms:modified>
</cp:coreProperties>
</file>