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78" r:id="rId2"/>
  </p:sldMasterIdLst>
  <p:sldIdLst>
    <p:sldId id="275" r:id="rId3"/>
    <p:sldId id="257" r:id="rId4"/>
    <p:sldId id="258" r:id="rId5"/>
    <p:sldId id="270" r:id="rId6"/>
    <p:sldId id="271" r:id="rId7"/>
    <p:sldId id="276" r:id="rId8"/>
    <p:sldId id="274" r:id="rId9"/>
    <p:sldId id="272" r:id="rId10"/>
    <p:sldId id="264" r:id="rId11"/>
    <p:sldId id="273" r:id="rId12"/>
    <p:sldId id="277" r:id="rId13"/>
    <p:sldId id="278" r:id="rId14"/>
    <p:sldId id="281" r:id="rId15"/>
    <p:sldId id="269" r:id="rId16"/>
    <p:sldId id="268" r:id="rId17"/>
    <p:sldId id="280" r:id="rId18"/>
    <p:sldId id="282" r:id="rId1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24D1F"/>
    <a:srgbClr val="FF018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57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1B69B1F3-5C15-42CE-9FA9-509D95B718F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68F543B0-4863-4D51-A942-90E1E945B2E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B17CF45D-9664-4FD7-8FA9-1CE5B0C282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118AA9-BBC5-46F5-8261-7628F570C4A8}" type="datetimeFigureOut">
              <a:rPr lang="ru-RU" smtClean="0"/>
              <a:t>22.03.2022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2AF07F3C-4DA4-481B-BD76-EA747DDAB6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6949C767-E334-47E8-A96F-E4F09F0011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0097C7-90F7-4EFE-802E-70408606604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741671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A3C11C42-5A9A-4113-8204-4E765186DE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F9409CD7-2952-459C-A868-C39AF3923D9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3CE4326F-0AEA-4FE3-BEAC-8298845C5C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118AA9-BBC5-46F5-8261-7628F570C4A8}" type="datetimeFigureOut">
              <a:rPr lang="ru-RU" smtClean="0"/>
              <a:t>22.03.2022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E63B08DD-73BA-49A7-9EE9-FE6E467419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EE284ABF-57CC-46CC-9171-47AA238550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0097C7-90F7-4EFE-802E-70408606604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10230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xmlns="" id="{5B002F6B-D105-47DA-BD29-5917EE681B1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F80A8EF0-794D-43EC-8481-BD8C72DFB99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496FEF66-56F2-46B5-B310-75F8EA6F18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118AA9-BBC5-46F5-8261-7628F570C4A8}" type="datetimeFigureOut">
              <a:rPr lang="ru-RU" smtClean="0"/>
              <a:t>22.03.2022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91010F5E-6EC5-475B-9810-33065A1065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C6CC38B1-1399-4E51-BA83-B0E14E1942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0097C7-90F7-4EFE-802E-70408606604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3034410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8001000" cy="2971801"/>
          </a:xfrm>
        </p:spPr>
        <p:txBody>
          <a:bodyPr anchor="b">
            <a:normAutofit/>
          </a:bodyPr>
          <a:lstStyle>
            <a:lvl1pPr algn="l">
              <a:defRPr sz="48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4212" y="3843867"/>
            <a:ext cx="6400800" cy="1947333"/>
          </a:xfrm>
        </p:spPr>
        <p:txBody>
          <a:bodyPr anchor="t">
            <a:normAutofit/>
          </a:bodyPr>
          <a:lstStyle>
            <a:lvl1pPr marL="0" indent="0" algn="l">
              <a:buNone/>
              <a:defRPr sz="21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118AA9-BBC5-46F5-8261-7628F570C4A8}" type="datetimeFigureOut">
              <a:rPr lang="ru-RU" smtClean="0"/>
              <a:t>22.03.2022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0097C7-90F7-4EFE-802E-704086066049}" type="slidenum">
              <a:rPr lang="ru-RU" smtClean="0"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 flipH="1">
            <a:off x="8228012" y="8467"/>
            <a:ext cx="3810000" cy="381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6108170" y="91545"/>
            <a:ext cx="6080655" cy="608065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7235825" y="228600"/>
            <a:ext cx="4953000" cy="4953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>
            <a:off x="7335837" y="32278"/>
            <a:ext cx="4852989" cy="485298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7845426" y="609601"/>
            <a:ext cx="4343399" cy="434339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2344016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118AA9-BBC5-46F5-8261-7628F570C4A8}" type="datetimeFigureOut">
              <a:rPr lang="ru-RU" smtClean="0"/>
              <a:t>22.03.2022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0097C7-90F7-4EFE-802E-70408606604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940809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1" y="2006600"/>
            <a:ext cx="8534401" cy="2281600"/>
          </a:xfrm>
        </p:spPr>
        <p:txBody>
          <a:bodyPr anchor="b">
            <a:normAutofit/>
          </a:bodyPr>
          <a:lstStyle>
            <a:lvl1pPr algn="l">
              <a:defRPr sz="36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495800"/>
            <a:ext cx="8534400" cy="14986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118AA9-BBC5-46F5-8261-7628F570C4A8}" type="datetimeFigureOut">
              <a:rPr lang="ru-RU" smtClean="0"/>
              <a:t>22.03.2022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0097C7-90F7-4EFE-802E-70408606604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7701885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4211" y="685800"/>
            <a:ext cx="4937655" cy="361526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08133" y="685801"/>
            <a:ext cx="4934479" cy="3615266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118AA9-BBC5-46F5-8261-7628F570C4A8}" type="datetimeFigureOut">
              <a:rPr lang="ru-RU" smtClean="0"/>
              <a:t>22.03.2022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0097C7-90F7-4EFE-802E-70408606604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7544175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2080" y="685800"/>
            <a:ext cx="464978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4211" y="1270529"/>
            <a:ext cx="4937655" cy="3030538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79066" y="685800"/>
            <a:ext cx="466513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06545" y="1262062"/>
            <a:ext cx="4929188" cy="3030538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118AA9-BBC5-46F5-8261-7628F570C4A8}" type="datetimeFigureOut">
              <a:rPr lang="ru-RU" smtClean="0"/>
              <a:t>22.03.2022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0097C7-90F7-4EFE-802E-70408606604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093402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118AA9-BBC5-46F5-8261-7628F570C4A8}" type="datetimeFigureOut">
              <a:rPr lang="ru-RU" smtClean="0"/>
              <a:t>22.03.2022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0097C7-90F7-4EFE-802E-70408606604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8942105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118AA9-BBC5-46F5-8261-7628F570C4A8}" type="datetimeFigureOut">
              <a:rPr lang="ru-RU" smtClean="0"/>
              <a:t>22.03.2022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0097C7-90F7-4EFE-802E-70408606604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5779107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012" y="685800"/>
            <a:ext cx="3657600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4212" y="685800"/>
            <a:ext cx="5943601" cy="5308600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012" y="2209799"/>
            <a:ext cx="3657600" cy="2091267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118AA9-BBC5-46F5-8261-7628F570C4A8}" type="datetimeFigureOut">
              <a:rPr lang="ru-RU" smtClean="0"/>
              <a:t>22.03.2022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0097C7-90F7-4EFE-802E-70408606604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54597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E82FE4E2-C056-4FB4-AB5A-EB640035EF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765B7DB9-A544-4AEB-A8BC-C87F9361FF6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D04920D2-186A-4AF9-B4C7-6AD345AB90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118AA9-BBC5-46F5-8261-7628F570C4A8}" type="datetimeFigureOut">
              <a:rPr lang="ru-RU" smtClean="0"/>
              <a:t>22.03.2022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74FC181B-8E52-437E-B7CC-E750AE8C94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79614B6F-FD70-4292-8E16-099D8616A4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0097C7-90F7-4EFE-802E-70408606604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8972526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2812" y="1447800"/>
            <a:ext cx="6019800" cy="11430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89012" y="914400"/>
            <a:ext cx="3280974" cy="45720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2812" y="2777066"/>
            <a:ext cx="6021388" cy="2048933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118AA9-BBC5-46F5-8261-7628F570C4A8}" type="datetimeFigureOut">
              <a:rPr lang="ru-RU" smtClean="0"/>
              <a:t>22.03.2022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0097C7-90F7-4EFE-802E-70408606604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6697189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685800" y="533400"/>
            <a:ext cx="10818812" cy="31242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16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2" y="3843867"/>
            <a:ext cx="8304210" cy="4572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6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118AA9-BBC5-46F5-8261-7628F570C4A8}" type="datetimeFigureOut">
              <a:rPr lang="ru-RU" smtClean="0"/>
              <a:t>22.03.2022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0097C7-90F7-4EFE-802E-70408606604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6373224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anchor="ctr">
            <a:normAutofit/>
          </a:bodyPr>
          <a:lstStyle>
            <a:lvl1pPr algn="l">
              <a:defRPr sz="32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4114800"/>
            <a:ext cx="8535988" cy="18796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118AA9-BBC5-46F5-8261-7628F570C4A8}" type="datetimeFigureOut">
              <a:rPr lang="ru-RU" smtClean="0"/>
              <a:t>22.03.2022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0097C7-90F7-4EFE-802E-70408606604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1005778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85800"/>
            <a:ext cx="9144001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46212" y="3429000"/>
            <a:ext cx="8534400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301067"/>
            <a:ext cx="8534400" cy="1684865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118AA9-BBC5-46F5-8261-7628F570C4A8}" type="datetimeFigureOut">
              <a:rPr lang="ru-RU" smtClean="0"/>
              <a:t>22.03.2022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0097C7-90F7-4EFE-802E-704086066049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61508649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2" y="3429000"/>
            <a:ext cx="8534400" cy="1697400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5132981"/>
            <a:ext cx="853599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118AA9-BBC5-46F5-8261-7628F570C4A8}" type="datetimeFigureOut">
              <a:rPr lang="ru-RU" smtClean="0"/>
              <a:t>22.03.2022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0097C7-90F7-4EFE-802E-70408606604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015197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85800"/>
            <a:ext cx="9144000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1" cy="1049866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978400"/>
            <a:ext cx="8534401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118AA9-BBC5-46F5-8261-7628F570C4A8}" type="datetimeFigureOut">
              <a:rPr lang="ru-RU" smtClean="0"/>
              <a:t>22.03.2022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0097C7-90F7-4EFE-802E-704086066049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644283466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0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766732"/>
            <a:ext cx="8534401" cy="12276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118AA9-BBC5-46F5-8261-7628F570C4A8}" type="datetimeFigureOut">
              <a:rPr lang="ru-RU" smtClean="0"/>
              <a:t>22.03.2022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0097C7-90F7-4EFE-802E-70408606604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9863700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118AA9-BBC5-46F5-8261-7628F570C4A8}" type="datetimeFigureOut">
              <a:rPr lang="ru-RU" smtClean="0"/>
              <a:t>22.03.2022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0097C7-90F7-4EFE-802E-70408606604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6100842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85212" y="685800"/>
            <a:ext cx="2057400" cy="45720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85800"/>
            <a:ext cx="7823200" cy="530860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118AA9-BBC5-46F5-8261-7628F570C4A8}" type="datetimeFigureOut">
              <a:rPr lang="ru-RU" smtClean="0"/>
              <a:t>22.03.2022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0097C7-90F7-4EFE-802E-70408606604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783719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20400253-1B3E-4BB7-AC84-690533039B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7968D38E-FD89-497E-B716-739F21AEAB4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EAAB53B8-DD81-45CE-81D3-2A38A0F9E8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118AA9-BBC5-46F5-8261-7628F570C4A8}" type="datetimeFigureOut">
              <a:rPr lang="ru-RU" smtClean="0"/>
              <a:t>22.03.2022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CDBA255D-CDDB-4625-9CB8-83EAB63F03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753427A3-4A5B-40F4-A15C-93F7359A14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0097C7-90F7-4EFE-802E-70408606604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865458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DF679126-FB89-4CD6-8F68-6A372E8762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023D4B18-C8EF-4F29-9B56-4C8D4D18D86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93FC85EE-8899-44BD-B6C6-74CBF0BE03F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7BAA0D0B-E7DF-4FD8-8505-EABD19CEC1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118AA9-BBC5-46F5-8261-7628F570C4A8}" type="datetimeFigureOut">
              <a:rPr lang="ru-RU" smtClean="0"/>
              <a:t>22.03.2022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207C09B9-E54B-4CF4-9621-35332F34D3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8E6F5B98-6FD5-40A5-8E3C-C73CB1ADF2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0097C7-90F7-4EFE-802E-70408606604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03204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09654087-E31F-4046-BFAF-B874600BF5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E1C77E59-F382-4F41-BA7A-7A41B759350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57E3E621-ECC7-4B7B-A333-E625E679BE2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xmlns="" id="{C87DEA9C-DA43-4711-AAD2-DD3C7C076C1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xmlns="" id="{EE80160A-F789-44A8-81A9-A0B48E04754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xmlns="" id="{93DAD6AB-4418-464F-B602-775CE87F47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118AA9-BBC5-46F5-8261-7628F570C4A8}" type="datetimeFigureOut">
              <a:rPr lang="ru-RU" smtClean="0"/>
              <a:t>22.03.2022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xmlns="" id="{EFABA7EF-313D-445B-BF41-07DAD8D308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xmlns="" id="{429086A0-B874-46CF-9F36-658CCD3888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0097C7-90F7-4EFE-802E-70408606604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354864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939AEDFE-62C0-4ED6-80C9-2CBCF7585A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xmlns="" id="{C348BFDB-B1DE-4EF3-94F9-9E535ED59F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118AA9-BBC5-46F5-8261-7628F570C4A8}" type="datetimeFigureOut">
              <a:rPr lang="ru-RU" smtClean="0"/>
              <a:t>22.03.2022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xmlns="" id="{8C921E90-1670-49AB-89C1-8C1A7FBED5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xmlns="" id="{CD18D326-4C53-4392-B0C5-01F38989CC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0097C7-90F7-4EFE-802E-70408606604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791416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xmlns="" id="{9F250AE7-2453-4CAC-9980-B517D2D0DF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118AA9-BBC5-46F5-8261-7628F570C4A8}" type="datetimeFigureOut">
              <a:rPr lang="ru-RU" smtClean="0"/>
              <a:t>22.03.2022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xmlns="" id="{FC9FB3A7-9CE7-4EC7-B6A7-E0A9B9C900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xmlns="" id="{64F5AC91-8D8C-410D-824E-8A9408B70F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0097C7-90F7-4EFE-802E-70408606604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917570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70248217-A09E-41E7-A994-D5B3583D25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C3C52A54-65DC-4C34-A434-9EFF677EE0C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3816521F-8F8B-41D9-B611-93B5FAA19C5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D5BEC82A-EC34-4731-896D-EA47A50EAB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118AA9-BBC5-46F5-8261-7628F570C4A8}" type="datetimeFigureOut">
              <a:rPr lang="ru-RU" smtClean="0"/>
              <a:t>22.03.2022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BB45F404-7FEC-4E2D-95EA-E56260DAF2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00DE2B4D-9D19-4162-B58E-65121DAF13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0097C7-90F7-4EFE-802E-70408606604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589276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B2DE7088-A10E-4CDF-A677-401461B17A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xmlns="" id="{AD6988CC-A580-4058-B7F4-815B238921E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41C0A7F0-40E5-460D-91AC-DF27B114EF9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A2353C37-49BC-4373-A31E-087F71A281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118AA9-BBC5-46F5-8261-7628F570C4A8}" type="datetimeFigureOut">
              <a:rPr lang="ru-RU" smtClean="0"/>
              <a:t>22.03.2022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DF4E3AE3-8046-48EB-AC9D-620EF3F761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43A140DA-C97F-486F-BCBE-563F846E0B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0097C7-90F7-4EFE-802E-70408606604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092149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18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17" Type="http://schemas.openxmlformats.org/officeDocument/2006/relationships/slideLayout" Target="../slideLayouts/slideLayout28.xml"/><Relationship Id="rId2" Type="http://schemas.openxmlformats.org/officeDocument/2006/relationships/slideLayout" Target="../slideLayouts/slideLayout13.xml"/><Relationship Id="rId16" Type="http://schemas.openxmlformats.org/officeDocument/2006/relationships/slideLayout" Target="../slideLayouts/slideLayout27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2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2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1DE30444-FD6C-47B6-A784-EF1DBB5DCB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1C0DADCE-E112-4B3D-95E1-0F956D66F4F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052291E3-AE77-4825-B09C-710DC347751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118AA9-BBC5-46F5-8261-7628F570C4A8}" type="datetimeFigureOut">
              <a:rPr lang="ru-RU" smtClean="0"/>
              <a:t>22.03.2022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D75FF247-0D7C-46BC-B4B9-0BAB30F5CC9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271E62BA-55BE-44C5-90B2-0568E2DB12F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0097C7-90F7-4EFE-802E-70408606604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86586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9206969" y="2963333"/>
            <a:ext cx="2981858" cy="3208867"/>
            <a:chOff x="9206969" y="2963333"/>
            <a:chExt cx="2981858" cy="3208867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11276012" y="2963333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9206969" y="3190344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10292292" y="3285067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10443103" y="3131080"/>
              <a:ext cx="1745722" cy="174572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10918826" y="3683001"/>
              <a:ext cx="1270001" cy="126999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4212" y="4487332"/>
            <a:ext cx="8534400" cy="15070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685800"/>
            <a:ext cx="8534400" cy="36152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904412" y="6172200"/>
            <a:ext cx="16002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7D118AA9-BBC5-46F5-8261-7628F570C4A8}" type="datetimeFigureOut">
              <a:rPr lang="ru-RU" smtClean="0"/>
              <a:t>22.03.2022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4212" y="6172200"/>
            <a:ext cx="75438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63200" y="5578475"/>
            <a:ext cx="1142245" cy="6699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32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620097C7-90F7-4EFE-802E-70408606604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97944360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  <p:sldLayoutId id="2147483690" r:id="rId12"/>
    <p:sldLayoutId id="2147483691" r:id="rId13"/>
    <p:sldLayoutId id="2147483692" r:id="rId14"/>
    <p:sldLayoutId id="2147483693" r:id="rId15"/>
    <p:sldLayoutId id="2147483694" r:id="rId16"/>
    <p:sldLayoutId id="2147483695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20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8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6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9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7" Type="http://schemas.openxmlformats.org/officeDocument/2006/relationships/image" Target="../media/image49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48.png"/><Relationship Id="rId5" Type="http://schemas.openxmlformats.org/officeDocument/2006/relationships/image" Target="../media/image47.png"/><Relationship Id="rId4" Type="http://schemas.openxmlformats.org/officeDocument/2006/relationships/image" Target="../media/image46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1.png"/><Relationship Id="rId11" Type="http://schemas.openxmlformats.org/officeDocument/2006/relationships/image" Target="../media/image16.png"/><Relationship Id="rId5" Type="http://schemas.openxmlformats.org/officeDocument/2006/relationships/image" Target="../media/image10.png"/><Relationship Id="rId10" Type="http://schemas.openxmlformats.org/officeDocument/2006/relationships/image" Target="../media/image15.png"/><Relationship Id="rId4" Type="http://schemas.openxmlformats.org/officeDocument/2006/relationships/image" Target="../media/image9.png"/><Relationship Id="rId9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7" Type="http://schemas.openxmlformats.org/officeDocument/2006/relationships/image" Target="../media/image30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3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>
                <a:solidFill>
                  <a:srgbClr val="7030A0"/>
                </a:solidFill>
              </a:rPr>
              <a:t>Формирование функциональной грамотности на уроках </a:t>
            </a:r>
            <a:r>
              <a:rPr lang="ru-RU" b="1" dirty="0" smtClean="0">
                <a:solidFill>
                  <a:srgbClr val="7030A0"/>
                </a:solidFill>
              </a:rPr>
              <a:t>технологии</a:t>
            </a:r>
            <a:endParaRPr lang="ru-RU" b="1" dirty="0">
              <a:solidFill>
                <a:srgbClr val="7030A0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39532" y="1743281"/>
            <a:ext cx="5934011" cy="4056477"/>
          </a:xfrm>
          <a:prstGeom prst="rect">
            <a:avLst/>
          </a:prstGeom>
        </p:spPr>
      </p:pic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6913868" y="5799758"/>
            <a:ext cx="5278132" cy="6106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118203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987157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Лабораторная работа </a:t>
            </a:r>
            <a:r>
              <a:rPr lang="ru-RU" sz="2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«Определение доброкачественности яиц»</a:t>
            </a:r>
            <a:endParaRPr lang="ru-RU" sz="28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540913" y="2273504"/>
            <a:ext cx="3438659" cy="361012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58390" y="1760858"/>
            <a:ext cx="2807594" cy="412276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24340" y="4078565"/>
            <a:ext cx="4984124" cy="26273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119746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B81D9BB-7004-4751-A6A8-A2CEF1FA12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7383" y="0"/>
            <a:ext cx="11489634" cy="999849"/>
          </a:xfrm>
        </p:spPr>
        <p:txBody>
          <a:bodyPr>
            <a:normAutofit/>
          </a:bodyPr>
          <a:lstStyle/>
          <a:p>
            <a:r>
              <a:rPr lang="ru-RU" sz="4000" dirty="0">
                <a:solidFill>
                  <a:srgbClr val="324D1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dirty="0" smtClean="0">
                <a:solidFill>
                  <a:srgbClr val="324D1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Проекты </a:t>
            </a:r>
            <a:r>
              <a:rPr lang="ru-RU" sz="4000" dirty="0">
                <a:solidFill>
                  <a:srgbClr val="324D1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«Огород на подоконнике</a:t>
            </a:r>
            <a:r>
              <a:rPr lang="ru-RU" sz="4000" dirty="0" smtClean="0">
                <a:solidFill>
                  <a:srgbClr val="324D1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ru-RU" sz="4000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FCB3CBDF-8E3F-4E58-AF5B-51E5D6EC71E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27383" y="1854558"/>
            <a:ext cx="5350565" cy="323259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>
                <a:solidFill>
                  <a:srgbClr val="324D1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Выращивание пищевых растений в условиях городской квартиры «Огород на подоконнике»: лук, </a:t>
            </a:r>
            <a:r>
              <a:rPr lang="ru-RU" dirty="0" smtClean="0">
                <a:solidFill>
                  <a:srgbClr val="324D1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огурцы </a:t>
            </a:r>
            <a:r>
              <a:rPr lang="ru-RU" dirty="0">
                <a:solidFill>
                  <a:srgbClr val="324D1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помидоры, клубника, пряные травы и др</a:t>
            </a:r>
            <a:r>
              <a:rPr lang="ru-RU" sz="3600" dirty="0">
                <a:solidFill>
                  <a:srgbClr val="324D1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pic>
        <p:nvPicPr>
          <p:cNvPr id="6" name="Объект 5">
            <a:extLst>
              <a:ext uri="{FF2B5EF4-FFF2-40B4-BE49-F238E27FC236}">
                <a16:creationId xmlns:a16="http://schemas.microsoft.com/office/drawing/2014/main" xmlns="" id="{27DC5F0D-ECDC-4866-BD70-D6514176B978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967"/>
          <a:stretch/>
        </p:blipFill>
        <p:spPr>
          <a:xfrm>
            <a:off x="8718996" y="3929507"/>
            <a:ext cx="3323875" cy="2694057"/>
          </a:xfr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64819" y="3929507"/>
            <a:ext cx="3215918" cy="265446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11024" y="1328394"/>
            <a:ext cx="3366316" cy="23597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411806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Креативное мышление – одно из направлений формирования функциональной грамотности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lvl="0" indent="0" algn="ctr">
              <a:lnSpc>
                <a:spcPct val="100000"/>
              </a:lnSpc>
              <a:spcBef>
                <a:spcPts val="600"/>
              </a:spcBef>
              <a:buNone/>
            </a:pPr>
            <a:r>
              <a:rPr lang="ru-RU" altLang="en-US" sz="2400" dirty="0">
                <a:solidFill>
                  <a:srgbClr val="C00000"/>
                </a:solidFill>
                <a:latin typeface="Times New Roman" panose="02020603050405020304" charset="0"/>
                <a:ea typeface="SimSun"/>
                <a:cs typeface="Times New Roman" panose="02020603050405020304" charset="0"/>
                <a:sym typeface="+mn-ea"/>
              </a:rPr>
              <a:t>Креативность - способность нестандартно мыслить и оригинально выражать свои идеи, чувства, эмоции.</a:t>
            </a:r>
          </a:p>
          <a:p>
            <a:pPr marL="0" lvl="0" indent="0" algn="ctr">
              <a:lnSpc>
                <a:spcPct val="100000"/>
              </a:lnSpc>
              <a:spcBef>
                <a:spcPts val="600"/>
              </a:spcBef>
              <a:buNone/>
            </a:pPr>
            <a:endParaRPr lang="ru-RU" altLang="en-US" sz="2400" dirty="0" smtClean="0">
              <a:solidFill>
                <a:srgbClr val="000000"/>
              </a:solidFill>
              <a:latin typeface="Times New Roman" panose="02020603050405020304" charset="0"/>
              <a:ea typeface="SimSun"/>
              <a:cs typeface="Times New Roman" panose="02020603050405020304" charset="0"/>
              <a:sym typeface="+mn-ea"/>
            </a:endParaRPr>
          </a:p>
          <a:p>
            <a:pPr marL="0" lvl="0" indent="0" algn="ctr">
              <a:lnSpc>
                <a:spcPct val="100000"/>
              </a:lnSpc>
              <a:spcBef>
                <a:spcPts val="600"/>
              </a:spcBef>
              <a:buNone/>
            </a:pPr>
            <a:r>
              <a:rPr lang="ru-RU" altLang="en-US" sz="2400" dirty="0" smtClean="0">
                <a:solidFill>
                  <a:srgbClr val="C00000"/>
                </a:solidFill>
                <a:latin typeface="Times New Roman" panose="02020603050405020304" charset="0"/>
                <a:ea typeface="SimSun"/>
                <a:cs typeface="Times New Roman" panose="02020603050405020304" charset="0"/>
                <a:sym typeface="+mn-ea"/>
              </a:rPr>
              <a:t>Привычка </a:t>
            </a:r>
            <a:r>
              <a:rPr lang="ru-RU" altLang="en-US" sz="2400" dirty="0">
                <a:solidFill>
                  <a:srgbClr val="C00000"/>
                </a:solidFill>
                <a:latin typeface="Times New Roman" panose="02020603050405020304" charset="0"/>
                <a:ea typeface="SimSun"/>
                <a:cs typeface="Times New Roman" panose="02020603050405020304" charset="0"/>
                <a:sym typeface="+mn-ea"/>
              </a:rPr>
              <a:t>размышлять и мыслить креативно - в</a:t>
            </a:r>
            <a:r>
              <a:rPr lang="ru-RU" altLang="en-US" sz="2400" dirty="0">
                <a:solidFill>
                  <a:srgbClr val="C00000"/>
                </a:solidFill>
                <a:latin typeface="Times New Roman" panose="02020603050405020304" charset="0"/>
                <a:ea typeface="SimSun"/>
                <a:cs typeface="Times New Roman" panose="02020603050405020304" charset="0"/>
              </a:rPr>
              <a:t>ажнейший источник развития личности учащегося.</a:t>
            </a:r>
          </a:p>
          <a:p>
            <a:pPr marL="0" lvl="0" indent="0" algn="ctr">
              <a:lnSpc>
                <a:spcPct val="100000"/>
              </a:lnSpc>
              <a:spcBef>
                <a:spcPts val="600"/>
              </a:spcBef>
              <a:buNone/>
            </a:pPr>
            <a:r>
              <a:rPr lang="ru-RU" altLang="en-US" sz="2400" dirty="0" smtClean="0">
                <a:solidFill>
                  <a:srgbClr val="000000"/>
                </a:solidFill>
                <a:latin typeface="Times New Roman" panose="02020603050405020304" charset="0"/>
                <a:ea typeface="SimSun"/>
                <a:cs typeface="Times New Roman" panose="02020603050405020304" charset="0"/>
              </a:rPr>
              <a:t> </a:t>
            </a: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55346" y="2050144"/>
            <a:ext cx="5377695" cy="4037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116679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62000" y="137995"/>
            <a:ext cx="10515600" cy="965004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800" b="1" dirty="0">
                <a:latin typeface="Times New Roman" panose="02020603050405020304" charset="0"/>
                <a:ea typeface="SimSun"/>
                <a:cs typeface="Times New Roman" panose="02020603050405020304" charset="0"/>
                <a:sym typeface="+mn-ea"/>
              </a:rPr>
              <a:t>Задание на креативность:</a:t>
            </a:r>
            <a:r>
              <a:rPr lang="ru-RU" altLang="en-US" sz="3600" dirty="0">
                <a:latin typeface="Arial"/>
                <a:ea typeface="SimSun"/>
              </a:rPr>
              <a:t> </a:t>
            </a:r>
            <a:r>
              <a:rPr lang="ru-RU" altLang="en-US" sz="2800" b="1" dirty="0">
                <a:solidFill>
                  <a:srgbClr val="C00000"/>
                </a:solidFill>
                <a:latin typeface="Times New Roman" panose="02020603050405020304" charset="0"/>
                <a:ea typeface="SimSun"/>
                <a:cs typeface="Times New Roman" panose="02020603050405020304" charset="0"/>
              </a:rPr>
              <a:t>составить блок-схему </a:t>
            </a:r>
            <a:br>
              <a:rPr lang="ru-RU" altLang="en-US" sz="2800" b="1" dirty="0">
                <a:solidFill>
                  <a:srgbClr val="C00000"/>
                </a:solidFill>
                <a:latin typeface="Times New Roman" panose="02020603050405020304" charset="0"/>
                <a:ea typeface="SimSun"/>
                <a:cs typeface="Times New Roman" panose="02020603050405020304" charset="0"/>
              </a:rPr>
            </a:br>
            <a:r>
              <a:rPr lang="ru-RU" altLang="en-US" sz="2800" b="1" dirty="0">
                <a:solidFill>
                  <a:srgbClr val="C00000"/>
                </a:solidFill>
                <a:latin typeface="Times New Roman" panose="02020603050405020304" charset="0"/>
                <a:ea typeface="SimSun"/>
                <a:cs typeface="Times New Roman" panose="02020603050405020304" charset="0"/>
              </a:rPr>
              <a:t>технологического процесса приготовления блюда</a:t>
            </a:r>
            <a:endParaRPr lang="ru-RU" sz="2800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199" y="1262130"/>
            <a:ext cx="5402427" cy="5233919"/>
          </a:xfrm>
        </p:spPr>
        <p:txBody>
          <a:bodyPr>
            <a:normAutofit/>
          </a:bodyPr>
          <a:lstStyle/>
          <a:p>
            <a:pPr marL="0" lvl="0" indent="0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None/>
            </a:pPr>
            <a:r>
              <a:rPr lang="ru-RU" altLang="en-US" sz="1600" dirty="0">
                <a:solidFill>
                  <a:srgbClr val="C00000"/>
                </a:solidFill>
                <a:latin typeface="Times New Roman" panose="02020603050405020304" charset="0"/>
                <a:ea typeface="SimSun"/>
                <a:cs typeface="Times New Roman" panose="02020603050405020304" charset="0"/>
              </a:rPr>
              <a:t>Блюда из круп:</a:t>
            </a:r>
          </a:p>
          <a:p>
            <a:pPr marL="0" lvl="0" indent="0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None/>
            </a:pPr>
            <a:r>
              <a:rPr lang="ru-RU" altLang="en-US" sz="1800" dirty="0">
                <a:solidFill>
                  <a:srgbClr val="C00000"/>
                </a:solidFill>
                <a:latin typeface="Times New Roman" panose="02020603050405020304" charset="0"/>
                <a:ea typeface="SimSun"/>
                <a:cs typeface="Times New Roman" panose="02020603050405020304" charset="0"/>
                <a:sym typeface="+mn-ea"/>
              </a:rPr>
              <a:t>Рассыпчаты каши используют как самостоятельное блюдо или гарнир. Варят их на воде или бульоне. Подготовленную крупу засыпают в кипящую воду, подсоленную жидкость и периодически перемешивают. Когда крупа набухнет и впитает всю жидкость, поверхность каши выравнивают, кастрюлю закрывают крышкой, уменьшают нагрев и доводят до готовности. </a:t>
            </a:r>
            <a:endParaRPr lang="ru-RU" altLang="en-US" sz="1800" dirty="0">
              <a:solidFill>
                <a:srgbClr val="C00000"/>
              </a:solidFill>
              <a:latin typeface="Times New Roman" panose="02020603050405020304" charset="0"/>
              <a:ea typeface="SimSun"/>
              <a:cs typeface="Times New Roman" panose="02020603050405020304" charset="0"/>
            </a:endParaRPr>
          </a:p>
          <a:p>
            <a:pPr marL="0" lvl="0" indent="0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None/>
            </a:pPr>
            <a:r>
              <a:rPr lang="ru-RU" altLang="en-US" sz="1800" dirty="0">
                <a:solidFill>
                  <a:srgbClr val="000000"/>
                </a:solidFill>
                <a:latin typeface="Times New Roman" panose="02020603050405020304" charset="0"/>
                <a:ea typeface="SimSun"/>
                <a:cs typeface="Times New Roman" panose="02020603050405020304" charset="0"/>
              </a:rPr>
              <a:t>Задание: </a:t>
            </a:r>
          </a:p>
          <a:p>
            <a:pPr marL="0" lvl="0" indent="0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None/>
            </a:pPr>
            <a:r>
              <a:rPr lang="ru-RU" altLang="en-US" sz="1800" dirty="0">
                <a:solidFill>
                  <a:srgbClr val="000000"/>
                </a:solidFill>
                <a:latin typeface="Times New Roman" panose="02020603050405020304" charset="0"/>
                <a:ea typeface="SimSun"/>
                <a:cs typeface="Times New Roman" panose="02020603050405020304" charset="0"/>
              </a:rPr>
              <a:t>1. Ознакомься с текстом.</a:t>
            </a:r>
          </a:p>
          <a:p>
            <a:pPr marL="0" lvl="0" indent="0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None/>
            </a:pPr>
            <a:r>
              <a:rPr lang="ru-RU" altLang="en-US" sz="1800" dirty="0">
                <a:solidFill>
                  <a:srgbClr val="000000"/>
                </a:solidFill>
                <a:latin typeface="Times New Roman" panose="02020603050405020304" charset="0"/>
                <a:ea typeface="SimSun"/>
                <a:cs typeface="Times New Roman" panose="02020603050405020304" charset="0"/>
              </a:rPr>
              <a:t>2. Найди и выдели в тексте ключевые фразы, отражающие последовательность приготовления каши.</a:t>
            </a:r>
          </a:p>
          <a:p>
            <a:pPr marL="0" lvl="0" indent="0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None/>
            </a:pPr>
            <a:r>
              <a:rPr lang="ru-RU" altLang="en-US" sz="1800" dirty="0">
                <a:solidFill>
                  <a:srgbClr val="000000"/>
                </a:solidFill>
                <a:latin typeface="Times New Roman" panose="02020603050405020304" charset="0"/>
                <a:ea typeface="SimSun"/>
                <a:cs typeface="Times New Roman" panose="02020603050405020304" charset="0"/>
              </a:rPr>
              <a:t>3. Составь алгоритм приготовления рассыпчатой каши.</a:t>
            </a:r>
          </a:p>
          <a:p>
            <a:pPr marL="0" lvl="0" indent="0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None/>
            </a:pPr>
            <a:r>
              <a:rPr lang="ru-RU" altLang="en-US" sz="1800" dirty="0">
                <a:solidFill>
                  <a:srgbClr val="000000"/>
                </a:solidFill>
                <a:latin typeface="Times New Roman" panose="02020603050405020304" charset="0"/>
                <a:ea typeface="SimSun"/>
                <a:cs typeface="Times New Roman" panose="02020603050405020304" charset="0"/>
              </a:rPr>
              <a:t>4. Запиши блок-систему</a:t>
            </a:r>
          </a:p>
          <a:p>
            <a:endParaRPr lang="ru-RU" dirty="0"/>
          </a:p>
        </p:txBody>
      </p:sp>
      <p:grpSp>
        <p:nvGrpSpPr>
          <p:cNvPr id="5" name="Группа 4"/>
          <p:cNvGrpSpPr/>
          <p:nvPr/>
        </p:nvGrpSpPr>
        <p:grpSpPr>
          <a:xfrm>
            <a:off x="7431110" y="1571222"/>
            <a:ext cx="3643289" cy="4924827"/>
            <a:chOff x="11320" y="1642"/>
            <a:chExt cx="4260" cy="8130"/>
          </a:xfrm>
        </p:grpSpPr>
        <p:sp>
          <p:nvSpPr>
            <p:cNvPr id="6" name="Скругленный прямоугольник 5"/>
            <p:cNvSpPr/>
            <p:nvPr/>
          </p:nvSpPr>
          <p:spPr>
            <a:xfrm>
              <a:off x="11769" y="1642"/>
              <a:ext cx="3375" cy="825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9525" cap="flat" cmpd="sng" algn="ctr">
              <a:solidFill>
                <a:srgbClr val="5F5F5F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vert="horz" wrap="none" lIns="91440" tIns="45720" rIns="91440" bIns="45720" numCol="1" anchor="ctr" anchorCtr="0" compatLnSpc="1"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altLang="zh-CN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SimSun" panose="02010600030101010101" pitchFamily="2" charset="-122"/>
                </a:rPr>
                <a:t>Начало</a:t>
              </a:r>
            </a:p>
          </p:txBody>
        </p:sp>
        <p:sp>
          <p:nvSpPr>
            <p:cNvPr id="7" name="Скругленный прямоугольник 6"/>
            <p:cNvSpPr/>
            <p:nvPr/>
          </p:nvSpPr>
          <p:spPr>
            <a:xfrm>
              <a:off x="11941" y="8947"/>
              <a:ext cx="3375" cy="825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9525" cap="flat" cmpd="sng" algn="ctr">
              <a:solidFill>
                <a:srgbClr val="5F5F5F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vert="horz" wrap="none" lIns="91440" tIns="45720" rIns="91440" bIns="45720" numCol="1" anchor="ctr" anchorCtr="0" compatLnSpc="1"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altLang="zh-CN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SimSun" panose="02010600030101010101" pitchFamily="2" charset="-122"/>
                </a:rPr>
                <a:t>Конец</a:t>
              </a:r>
            </a:p>
          </p:txBody>
        </p:sp>
        <p:sp>
          <p:nvSpPr>
            <p:cNvPr id="8" name="Прямоугольник 7"/>
            <p:cNvSpPr/>
            <p:nvPr/>
          </p:nvSpPr>
          <p:spPr>
            <a:xfrm>
              <a:off x="11333" y="2755"/>
              <a:ext cx="4246" cy="426"/>
            </a:xfrm>
            <a:prstGeom prst="rect">
              <a:avLst/>
            </a:prstGeom>
            <a:solidFill>
              <a:srgbClr val="FFFFFF"/>
            </a:solidFill>
            <a:ln w="9525" cap="flat" cmpd="sng" algn="ctr">
              <a:solidFill>
                <a:srgbClr val="5F5F5F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vert="horz" wrap="none" lIns="91440" tIns="45720" rIns="91440" bIns="45720" numCol="1" anchor="ctr" anchorCtr="0" compatLnSpc="1"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altLang="en-US" sz="14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charset="0"/>
                  <a:ea typeface="SimSun" panose="02010600030101010101" pitchFamily="2" charset="-122"/>
                  <a:cs typeface="Times New Roman" panose="02020603050405020304" charset="0"/>
                  <a:sym typeface="+mn-ea"/>
                </a:rPr>
                <a:t>1. Налить в кастрюлю воду</a:t>
              </a:r>
            </a:p>
          </p:txBody>
        </p:sp>
        <p:sp>
          <p:nvSpPr>
            <p:cNvPr id="9" name="Прямоугольник 8"/>
            <p:cNvSpPr/>
            <p:nvPr/>
          </p:nvSpPr>
          <p:spPr>
            <a:xfrm>
              <a:off x="11334" y="3435"/>
              <a:ext cx="4245" cy="426"/>
            </a:xfrm>
            <a:prstGeom prst="rect">
              <a:avLst/>
            </a:prstGeom>
            <a:solidFill>
              <a:srgbClr val="FFFFFF"/>
            </a:solidFill>
            <a:ln w="9525" cap="flat" cmpd="sng" algn="ctr">
              <a:solidFill>
                <a:srgbClr val="5F5F5F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vert="horz" wrap="none" lIns="91440" tIns="45720" rIns="91440" bIns="45720" numCol="1" anchor="ctr" anchorCtr="0" compatLnSpc="1"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altLang="en-US" sz="14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charset="0"/>
                  <a:ea typeface="SimSun" panose="02010600030101010101" pitchFamily="2" charset="-122"/>
                  <a:cs typeface="Times New Roman" panose="02020603050405020304" charset="0"/>
                  <a:sym typeface="+mn-ea"/>
                </a:rPr>
                <a:t>2. Включить плиту</a:t>
              </a:r>
            </a:p>
          </p:txBody>
        </p:sp>
        <p:sp>
          <p:nvSpPr>
            <p:cNvPr id="10" name="Прямоугольник 9"/>
            <p:cNvSpPr/>
            <p:nvPr/>
          </p:nvSpPr>
          <p:spPr>
            <a:xfrm>
              <a:off x="11333" y="4095"/>
              <a:ext cx="4246" cy="426"/>
            </a:xfrm>
            <a:prstGeom prst="rect">
              <a:avLst/>
            </a:prstGeom>
            <a:solidFill>
              <a:srgbClr val="FFFFFF"/>
            </a:solidFill>
            <a:ln w="9525" cap="flat" cmpd="sng" algn="ctr">
              <a:solidFill>
                <a:srgbClr val="5F5F5F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vert="horz" wrap="none" lIns="91440" tIns="45720" rIns="91440" bIns="45720" numCol="1" anchor="ctr" anchorCtr="0" compatLnSpc="1"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altLang="en-US" sz="14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charset="0"/>
                  <a:ea typeface="SimSun" panose="02010600030101010101" pitchFamily="2" charset="-122"/>
                  <a:cs typeface="Times New Roman" panose="02020603050405020304" charset="0"/>
                  <a:sym typeface="+mn-ea"/>
                </a:rPr>
                <a:t>3. Поставить кастрюлю на плиту</a:t>
              </a:r>
            </a:p>
          </p:txBody>
        </p:sp>
        <p:sp>
          <p:nvSpPr>
            <p:cNvPr id="11" name="Прямоугольник 10"/>
            <p:cNvSpPr/>
            <p:nvPr/>
          </p:nvSpPr>
          <p:spPr>
            <a:xfrm>
              <a:off x="11333" y="4777"/>
              <a:ext cx="4245" cy="426"/>
            </a:xfrm>
            <a:prstGeom prst="rect">
              <a:avLst/>
            </a:prstGeom>
            <a:solidFill>
              <a:srgbClr val="FFFFFF"/>
            </a:solidFill>
            <a:ln w="9525" cap="flat" cmpd="sng" algn="ctr">
              <a:solidFill>
                <a:srgbClr val="5F5F5F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vert="horz" wrap="none" lIns="91440" tIns="45720" rIns="91440" bIns="45720" numCol="1" anchor="ctr" anchorCtr="0" compatLnSpc="1"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altLang="en-US" sz="14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charset="0"/>
                  <a:ea typeface="SimSun" panose="02010600030101010101" pitchFamily="2" charset="-122"/>
                  <a:cs typeface="Times New Roman" panose="02020603050405020304" charset="0"/>
                  <a:sym typeface="+mn-ea"/>
                </a:rPr>
                <a:t>4. Ждать, пока закипит</a:t>
              </a:r>
            </a:p>
          </p:txBody>
        </p:sp>
        <p:sp>
          <p:nvSpPr>
            <p:cNvPr id="12" name="Прямоугольник 11"/>
            <p:cNvSpPr/>
            <p:nvPr/>
          </p:nvSpPr>
          <p:spPr>
            <a:xfrm>
              <a:off x="11335" y="6177"/>
              <a:ext cx="4242" cy="426"/>
            </a:xfrm>
            <a:prstGeom prst="rect">
              <a:avLst/>
            </a:prstGeom>
            <a:solidFill>
              <a:srgbClr val="FFFFFF"/>
            </a:solidFill>
            <a:ln w="9525" cap="flat" cmpd="sng" algn="ctr">
              <a:solidFill>
                <a:srgbClr val="5F5F5F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vert="horz" wrap="none" lIns="91440" tIns="45720" rIns="91440" bIns="45720" numCol="1" anchor="ctr" anchorCtr="0" compatLnSpc="1"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altLang="en-US" sz="14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charset="0"/>
                  <a:ea typeface="SimSun" panose="02010600030101010101" pitchFamily="2" charset="-122"/>
                  <a:cs typeface="Times New Roman" panose="02020603050405020304" charset="0"/>
                  <a:sym typeface="+mn-ea"/>
                </a:rPr>
                <a:t>6. Засыпать в кастрюлю крупу</a:t>
              </a:r>
            </a:p>
          </p:txBody>
        </p:sp>
        <p:sp>
          <p:nvSpPr>
            <p:cNvPr id="13" name="Прямоугольник 12"/>
            <p:cNvSpPr/>
            <p:nvPr/>
          </p:nvSpPr>
          <p:spPr>
            <a:xfrm>
              <a:off x="11336" y="6859"/>
              <a:ext cx="4244" cy="426"/>
            </a:xfrm>
            <a:prstGeom prst="rect">
              <a:avLst/>
            </a:prstGeom>
            <a:solidFill>
              <a:srgbClr val="FFFFFF"/>
            </a:solidFill>
            <a:ln w="9525" cap="flat" cmpd="sng" algn="ctr">
              <a:solidFill>
                <a:srgbClr val="5F5F5F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vert="horz" wrap="none" lIns="91440" tIns="45720" rIns="91440" bIns="45720" numCol="1" anchor="ctr" anchorCtr="0" compatLnSpc="1"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altLang="en-US" sz="14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charset="0"/>
                  <a:ea typeface="SimSun" panose="02010600030101010101" pitchFamily="2" charset="-122"/>
                  <a:cs typeface="Times New Roman" panose="02020603050405020304" charset="0"/>
                  <a:sym typeface="+mn-ea"/>
                </a:rPr>
                <a:t>7. Варить до набухания крупы жидкостью</a:t>
              </a:r>
            </a:p>
          </p:txBody>
        </p:sp>
        <p:sp>
          <p:nvSpPr>
            <p:cNvPr id="14" name="Прямоугольник 13"/>
            <p:cNvSpPr/>
            <p:nvPr/>
          </p:nvSpPr>
          <p:spPr>
            <a:xfrm>
              <a:off x="11334" y="5459"/>
              <a:ext cx="4243" cy="426"/>
            </a:xfrm>
            <a:prstGeom prst="rect">
              <a:avLst/>
            </a:prstGeom>
            <a:solidFill>
              <a:srgbClr val="FFFFFF"/>
            </a:solidFill>
            <a:ln w="9525" cap="flat" cmpd="sng" algn="ctr">
              <a:solidFill>
                <a:srgbClr val="5F5F5F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vert="horz" wrap="none" lIns="91440" tIns="45720" rIns="91440" bIns="45720" numCol="1" anchor="ctr" anchorCtr="0" compatLnSpc="1"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altLang="en-US" sz="14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charset="0"/>
                  <a:ea typeface="SimSun" panose="02010600030101010101" pitchFamily="2" charset="-122"/>
                  <a:cs typeface="Times New Roman" panose="02020603050405020304" charset="0"/>
                  <a:sym typeface="+mn-ea"/>
                </a:rPr>
                <a:t>5. Посолить</a:t>
              </a:r>
            </a:p>
          </p:txBody>
        </p:sp>
        <p:sp>
          <p:nvSpPr>
            <p:cNvPr id="15" name="Прямоугольник 14"/>
            <p:cNvSpPr/>
            <p:nvPr/>
          </p:nvSpPr>
          <p:spPr>
            <a:xfrm>
              <a:off x="11335" y="7555"/>
              <a:ext cx="4244" cy="426"/>
            </a:xfrm>
            <a:prstGeom prst="rect">
              <a:avLst/>
            </a:prstGeom>
            <a:solidFill>
              <a:srgbClr val="FFFFFF"/>
            </a:solidFill>
            <a:ln w="9525" cap="flat" cmpd="sng" algn="ctr">
              <a:solidFill>
                <a:srgbClr val="5F5F5F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vert="horz" wrap="none" lIns="91440" tIns="45720" rIns="91440" bIns="45720" numCol="1" anchor="ctr" anchorCtr="0" compatLnSpc="1"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altLang="en-US" sz="14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charset="0"/>
                  <a:ea typeface="SimSun" panose="02010600030101010101" pitchFamily="2" charset="-122"/>
                  <a:cs typeface="Times New Roman" panose="02020603050405020304" charset="0"/>
                  <a:sym typeface="+mn-ea"/>
                </a:rPr>
                <a:t>8. Закрыть крышкой, уменьшить нагрев</a:t>
              </a:r>
            </a:p>
          </p:txBody>
        </p:sp>
        <p:sp>
          <p:nvSpPr>
            <p:cNvPr id="16" name="Прямоугольник 15"/>
            <p:cNvSpPr/>
            <p:nvPr/>
          </p:nvSpPr>
          <p:spPr>
            <a:xfrm>
              <a:off x="11320" y="8251"/>
              <a:ext cx="4242" cy="426"/>
            </a:xfrm>
            <a:prstGeom prst="rect">
              <a:avLst/>
            </a:prstGeom>
            <a:solidFill>
              <a:srgbClr val="FFFFFF"/>
            </a:solidFill>
            <a:ln w="9525" cap="flat" cmpd="sng" algn="ctr">
              <a:solidFill>
                <a:srgbClr val="5F5F5F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vert="horz" wrap="none" lIns="91440" tIns="45720" rIns="91440" bIns="45720" numCol="1" anchor="ctr" anchorCtr="0" compatLnSpc="1"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altLang="en-US" sz="14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charset="0"/>
                  <a:ea typeface="SimSun" panose="02010600030101010101" pitchFamily="2" charset="-122"/>
                  <a:cs typeface="Times New Roman" panose="02020603050405020304" charset="0"/>
                  <a:sym typeface="+mn-ea"/>
                </a:rPr>
                <a:t>9. Подавать к столу</a:t>
              </a:r>
            </a:p>
          </p:txBody>
        </p:sp>
        <p:sp>
          <p:nvSpPr>
            <p:cNvPr id="17" name="Стрелка вниз 16"/>
            <p:cNvSpPr/>
            <p:nvPr/>
          </p:nvSpPr>
          <p:spPr>
            <a:xfrm>
              <a:off x="13448" y="2467"/>
              <a:ext cx="119" cy="270"/>
            </a:xfrm>
            <a:prstGeom prst="downArrow">
              <a:avLst/>
            </a:prstGeom>
            <a:gradFill rotWithShape="0">
              <a:gsLst>
                <a:gs pos="0">
                  <a:srgbClr val="5F5F5F"/>
                </a:gs>
                <a:gs pos="100000">
                  <a:srgbClr val="969696"/>
                </a:gs>
              </a:gsLst>
              <a:lin ang="5400000" scaled="1"/>
            </a:gradFill>
            <a:ln w="9525" cap="flat" cmpd="sng" algn="ctr">
              <a:solidFill>
                <a:srgbClr val="5F5F5F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vert="horz" wrap="none" lIns="91440" tIns="45720" rIns="91440" bIns="45720" numCol="1" anchor="ctr" anchorCtr="0" compatLnSpc="1"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SimSun" panose="02010600030101010101" pitchFamily="2" charset="-122"/>
              </a:endParaRPr>
            </a:p>
          </p:txBody>
        </p:sp>
        <p:sp>
          <p:nvSpPr>
            <p:cNvPr id="18" name="Стрелка вниз 17"/>
            <p:cNvSpPr/>
            <p:nvPr/>
          </p:nvSpPr>
          <p:spPr>
            <a:xfrm>
              <a:off x="13448" y="3165"/>
              <a:ext cx="119" cy="270"/>
            </a:xfrm>
            <a:prstGeom prst="downArrow">
              <a:avLst/>
            </a:prstGeom>
            <a:gradFill rotWithShape="0">
              <a:gsLst>
                <a:gs pos="0">
                  <a:srgbClr val="5F5F5F"/>
                </a:gs>
                <a:gs pos="100000">
                  <a:srgbClr val="969696"/>
                </a:gs>
              </a:gsLst>
              <a:lin ang="5400000" scaled="1"/>
            </a:gradFill>
            <a:ln w="9525" cap="flat" cmpd="sng" algn="ctr">
              <a:solidFill>
                <a:srgbClr val="5F5F5F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vert="horz" wrap="none" lIns="91440" tIns="45720" rIns="91440" bIns="45720" numCol="1" anchor="ctr" anchorCtr="0" compatLnSpc="1"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SimSun" panose="02010600030101010101" pitchFamily="2" charset="-122"/>
              </a:endParaRPr>
            </a:p>
          </p:txBody>
        </p:sp>
        <p:sp>
          <p:nvSpPr>
            <p:cNvPr id="19" name="Стрелка вниз 18"/>
            <p:cNvSpPr/>
            <p:nvPr/>
          </p:nvSpPr>
          <p:spPr>
            <a:xfrm>
              <a:off x="13448" y="3861"/>
              <a:ext cx="119" cy="270"/>
            </a:xfrm>
            <a:prstGeom prst="downArrow">
              <a:avLst/>
            </a:prstGeom>
            <a:gradFill rotWithShape="0">
              <a:gsLst>
                <a:gs pos="0">
                  <a:srgbClr val="5F5F5F"/>
                </a:gs>
                <a:gs pos="100000">
                  <a:srgbClr val="969696"/>
                </a:gs>
              </a:gsLst>
              <a:lin ang="5400000" scaled="1"/>
            </a:gradFill>
            <a:ln w="9525" cap="flat" cmpd="sng" algn="ctr">
              <a:solidFill>
                <a:srgbClr val="5F5F5F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vert="horz" wrap="none" lIns="91440" tIns="45720" rIns="91440" bIns="45720" numCol="1" anchor="ctr" anchorCtr="0" compatLnSpc="1"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SimSun" panose="02010600030101010101" pitchFamily="2" charset="-122"/>
              </a:endParaRPr>
            </a:p>
          </p:txBody>
        </p:sp>
        <p:sp>
          <p:nvSpPr>
            <p:cNvPr id="20" name="Стрелка вниз 19"/>
            <p:cNvSpPr/>
            <p:nvPr/>
          </p:nvSpPr>
          <p:spPr>
            <a:xfrm>
              <a:off x="13448" y="4521"/>
              <a:ext cx="119" cy="270"/>
            </a:xfrm>
            <a:prstGeom prst="downArrow">
              <a:avLst/>
            </a:prstGeom>
            <a:gradFill rotWithShape="0">
              <a:gsLst>
                <a:gs pos="0">
                  <a:srgbClr val="5F5F5F"/>
                </a:gs>
                <a:gs pos="100000">
                  <a:srgbClr val="969696"/>
                </a:gs>
              </a:gsLst>
              <a:lin ang="5400000" scaled="1"/>
            </a:gradFill>
            <a:ln w="9525" cap="flat" cmpd="sng" algn="ctr">
              <a:solidFill>
                <a:srgbClr val="5F5F5F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vert="horz" wrap="none" lIns="91440" tIns="45720" rIns="91440" bIns="45720" numCol="1" anchor="ctr" anchorCtr="0" compatLnSpc="1"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SimSun" panose="02010600030101010101" pitchFamily="2" charset="-122"/>
              </a:endParaRPr>
            </a:p>
          </p:txBody>
        </p:sp>
        <p:sp>
          <p:nvSpPr>
            <p:cNvPr id="21" name="Стрелка вниз 20"/>
            <p:cNvSpPr/>
            <p:nvPr/>
          </p:nvSpPr>
          <p:spPr>
            <a:xfrm>
              <a:off x="13448" y="5189"/>
              <a:ext cx="119" cy="270"/>
            </a:xfrm>
            <a:prstGeom prst="downArrow">
              <a:avLst/>
            </a:prstGeom>
            <a:gradFill rotWithShape="0">
              <a:gsLst>
                <a:gs pos="0">
                  <a:srgbClr val="5F5F5F"/>
                </a:gs>
                <a:gs pos="100000">
                  <a:srgbClr val="969696"/>
                </a:gs>
              </a:gsLst>
              <a:lin ang="5400000" scaled="1"/>
            </a:gradFill>
            <a:ln w="9525" cap="flat" cmpd="sng" algn="ctr">
              <a:solidFill>
                <a:srgbClr val="5F5F5F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vert="horz" wrap="none" lIns="91440" tIns="45720" rIns="91440" bIns="45720" numCol="1" anchor="ctr" anchorCtr="0" compatLnSpc="1"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SimSun" panose="02010600030101010101" pitchFamily="2" charset="-122"/>
              </a:endParaRPr>
            </a:p>
          </p:txBody>
        </p:sp>
        <p:sp>
          <p:nvSpPr>
            <p:cNvPr id="22" name="Стрелка вниз 21"/>
            <p:cNvSpPr/>
            <p:nvPr/>
          </p:nvSpPr>
          <p:spPr>
            <a:xfrm>
              <a:off x="13448" y="5907"/>
              <a:ext cx="119" cy="270"/>
            </a:xfrm>
            <a:prstGeom prst="downArrow">
              <a:avLst/>
            </a:prstGeom>
            <a:gradFill rotWithShape="0">
              <a:gsLst>
                <a:gs pos="0">
                  <a:srgbClr val="5F5F5F"/>
                </a:gs>
                <a:gs pos="100000">
                  <a:srgbClr val="969696"/>
                </a:gs>
              </a:gsLst>
              <a:lin ang="5400000" scaled="1"/>
            </a:gradFill>
            <a:ln w="9525" cap="flat" cmpd="sng" algn="ctr">
              <a:solidFill>
                <a:srgbClr val="5F5F5F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vert="horz" wrap="none" lIns="91440" tIns="45720" rIns="91440" bIns="45720" numCol="1" anchor="ctr" anchorCtr="0" compatLnSpc="1"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SimSun" panose="02010600030101010101" pitchFamily="2" charset="-122"/>
              </a:endParaRPr>
            </a:p>
          </p:txBody>
        </p:sp>
        <p:sp>
          <p:nvSpPr>
            <p:cNvPr id="23" name="Стрелка вниз 22"/>
            <p:cNvSpPr/>
            <p:nvPr/>
          </p:nvSpPr>
          <p:spPr>
            <a:xfrm>
              <a:off x="13448" y="6603"/>
              <a:ext cx="119" cy="270"/>
            </a:xfrm>
            <a:prstGeom prst="downArrow">
              <a:avLst/>
            </a:prstGeom>
            <a:gradFill rotWithShape="0">
              <a:gsLst>
                <a:gs pos="0">
                  <a:srgbClr val="5F5F5F"/>
                </a:gs>
                <a:gs pos="100000">
                  <a:srgbClr val="969696"/>
                </a:gs>
              </a:gsLst>
              <a:lin ang="5400000" scaled="1"/>
            </a:gradFill>
            <a:ln w="9525" cap="flat" cmpd="sng" algn="ctr">
              <a:solidFill>
                <a:srgbClr val="5F5F5F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vert="horz" wrap="none" lIns="91440" tIns="45720" rIns="91440" bIns="45720" numCol="1" anchor="ctr" anchorCtr="0" compatLnSpc="1"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SimSun" panose="02010600030101010101" pitchFamily="2" charset="-122"/>
              </a:endParaRPr>
            </a:p>
          </p:txBody>
        </p:sp>
        <p:sp>
          <p:nvSpPr>
            <p:cNvPr id="24" name="Стрелка вниз 23"/>
            <p:cNvSpPr/>
            <p:nvPr/>
          </p:nvSpPr>
          <p:spPr>
            <a:xfrm>
              <a:off x="13448" y="7285"/>
              <a:ext cx="119" cy="270"/>
            </a:xfrm>
            <a:prstGeom prst="downArrow">
              <a:avLst/>
            </a:prstGeom>
            <a:gradFill rotWithShape="0">
              <a:gsLst>
                <a:gs pos="0">
                  <a:srgbClr val="5F5F5F"/>
                </a:gs>
                <a:gs pos="100000">
                  <a:srgbClr val="969696"/>
                </a:gs>
              </a:gsLst>
              <a:lin ang="5400000" scaled="1"/>
            </a:gradFill>
            <a:ln w="9525" cap="flat" cmpd="sng" algn="ctr">
              <a:solidFill>
                <a:srgbClr val="5F5F5F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vert="horz" wrap="none" lIns="91440" tIns="45720" rIns="91440" bIns="45720" numCol="1" anchor="ctr" anchorCtr="0" compatLnSpc="1"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SimSun" panose="02010600030101010101" pitchFamily="2" charset="-122"/>
              </a:endParaRPr>
            </a:p>
          </p:txBody>
        </p:sp>
        <p:sp>
          <p:nvSpPr>
            <p:cNvPr id="25" name="Стрелка вниз 24"/>
            <p:cNvSpPr/>
            <p:nvPr/>
          </p:nvSpPr>
          <p:spPr>
            <a:xfrm>
              <a:off x="13448" y="7981"/>
              <a:ext cx="119" cy="270"/>
            </a:xfrm>
            <a:prstGeom prst="downArrow">
              <a:avLst/>
            </a:prstGeom>
            <a:gradFill rotWithShape="0">
              <a:gsLst>
                <a:gs pos="0">
                  <a:srgbClr val="5F5F5F"/>
                </a:gs>
                <a:gs pos="100000">
                  <a:srgbClr val="969696"/>
                </a:gs>
              </a:gsLst>
              <a:lin ang="5400000" scaled="1"/>
            </a:gradFill>
            <a:ln w="9525" cap="flat" cmpd="sng" algn="ctr">
              <a:solidFill>
                <a:srgbClr val="5F5F5F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vert="horz" wrap="none" lIns="91440" tIns="45720" rIns="91440" bIns="45720" numCol="1" anchor="ctr" anchorCtr="0" compatLnSpc="1"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SimSun" panose="02010600030101010101" pitchFamily="2" charset="-122"/>
              </a:endParaRPr>
            </a:p>
          </p:txBody>
        </p:sp>
        <p:sp>
          <p:nvSpPr>
            <p:cNvPr id="26" name="Стрелка вниз 25"/>
            <p:cNvSpPr/>
            <p:nvPr/>
          </p:nvSpPr>
          <p:spPr>
            <a:xfrm>
              <a:off x="13448" y="8677"/>
              <a:ext cx="119" cy="270"/>
            </a:xfrm>
            <a:prstGeom prst="downArrow">
              <a:avLst/>
            </a:prstGeom>
            <a:gradFill rotWithShape="0">
              <a:gsLst>
                <a:gs pos="0">
                  <a:srgbClr val="5F5F5F"/>
                </a:gs>
                <a:gs pos="100000">
                  <a:srgbClr val="969696"/>
                </a:gs>
              </a:gsLst>
              <a:lin ang="5400000" scaled="1"/>
            </a:gradFill>
            <a:ln w="9525" cap="flat" cmpd="sng" algn="ctr">
              <a:solidFill>
                <a:srgbClr val="5F5F5F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vert="horz" wrap="none" lIns="91440" tIns="45720" rIns="91440" bIns="45720" numCol="1" anchor="ctr" anchorCtr="0" compatLnSpc="1"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SimSun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6583319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Объект 5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190009" y="1481070"/>
            <a:ext cx="8020459" cy="4554137"/>
          </a:xfrm>
          <a:prstGeom prst="rect">
            <a:avLst/>
          </a:prstGeom>
        </p:spPr>
      </p:pic>
      <p:pic>
        <p:nvPicPr>
          <p:cNvPr id="7" name="Объект 6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8210468" y="1854559"/>
            <a:ext cx="3847124" cy="4778061"/>
          </a:xfrm>
          <a:prstGeom prst="rect">
            <a:avLst/>
          </a:prstGeom>
        </p:spPr>
      </p:pic>
      <p:sp>
        <p:nvSpPr>
          <p:cNvPr id="5" name="Заголовок 1"/>
          <p:cNvSpPr txBox="1">
            <a:spLocks noGrp="1"/>
          </p:cNvSpPr>
          <p:nvPr>
            <p:ph type="title"/>
          </p:nvPr>
        </p:nvSpPr>
        <p:spPr>
          <a:xfrm>
            <a:off x="825322" y="218474"/>
            <a:ext cx="10515600" cy="1038672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normAutofit fontScale="90000"/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6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9pPr>
          </a:lstStyle>
          <a:p>
            <a:pPr algn="ctr"/>
            <a:r>
              <a:rPr lang="ru-RU" sz="2400" b="1" dirty="0" smtClean="0">
                <a:latin typeface="Times New Roman" panose="02020603050405020304" charset="0"/>
                <a:cs typeface="Times New Roman" panose="02020603050405020304" charset="0"/>
              </a:rPr>
              <a:t>Задание на креативность: </a:t>
            </a:r>
          </a:p>
          <a:p>
            <a:pPr algn="ctr"/>
            <a:r>
              <a:rPr lang="ru-RU" sz="2800" b="1" dirty="0" smtClean="0">
                <a:solidFill>
                  <a:srgbClr val="0070C0"/>
                </a:solidFill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ru-RU" sz="2400" b="1" dirty="0" smtClean="0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  <a:t>Дизайн-анализ </a:t>
            </a:r>
            <a:r>
              <a:rPr lang="ru-RU" sz="2400" b="1" dirty="0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  <a:t>готовых изделий на основе конструкции </a:t>
            </a:r>
            <a:br>
              <a:rPr lang="ru-RU" sz="2400" b="1" dirty="0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</a:br>
            <a:r>
              <a:rPr lang="ru-RU" sz="2400" b="1" dirty="0">
                <a:solidFill>
                  <a:srgbClr val="C00000"/>
                </a:solidFill>
                <a:latin typeface="Times New Roman" panose="02020603050405020304" charset="0"/>
                <a:cs typeface="Times New Roman" panose="02020603050405020304" charset="0"/>
              </a:rPr>
              <a:t>с цельнокроеным рукавом</a:t>
            </a:r>
          </a:p>
        </p:txBody>
      </p:sp>
    </p:spTree>
    <p:extLst>
      <p:ext uri="{BB962C8B-B14F-4D97-AF65-F5344CB8AC3E}">
        <p14:creationId xmlns:p14="http://schemas.microsoft.com/office/powerpoint/2010/main" val="385815335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976" y="1"/>
            <a:ext cx="1193602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364163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184822"/>
            <a:ext cx="10515600" cy="678064"/>
          </a:xfrm>
        </p:spPr>
        <p:txBody>
          <a:bodyPr>
            <a:normAutofit/>
          </a:bodyPr>
          <a:lstStyle/>
          <a:p>
            <a:pPr algn="ctr"/>
            <a:r>
              <a:rPr lang="ru-RU" sz="32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Анализ идей и выбор лучшей</a:t>
            </a:r>
            <a:endParaRPr lang="ru-RU" sz="3200" b="1" i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383658" y="1171978"/>
            <a:ext cx="3314162" cy="2485622"/>
          </a:xfrm>
          <a:prstGeom prst="rect">
            <a:avLst/>
          </a:prstGeom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8521071" y="1220382"/>
            <a:ext cx="3472854" cy="2604641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78676" y="4000635"/>
            <a:ext cx="3557644" cy="2400289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3653" y="3966692"/>
            <a:ext cx="2523186" cy="2434232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228018" y="1169255"/>
            <a:ext cx="3541024" cy="2655769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100035" y="3657600"/>
            <a:ext cx="1602811" cy="30303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675188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41232" y="2168167"/>
            <a:ext cx="10515600" cy="1325563"/>
          </a:xfrm>
        </p:spPr>
        <p:txBody>
          <a:bodyPr>
            <a:normAutofit/>
          </a:bodyPr>
          <a:lstStyle/>
          <a:p>
            <a:r>
              <a:rPr lang="ru-RU" sz="8000" b="1" i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внимание!</a:t>
            </a:r>
            <a:endParaRPr lang="ru-RU" sz="8000" b="1" i="1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3188296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84438A48-EEEF-4449-8AB1-3187D3CF13A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12125" y="386366"/>
            <a:ext cx="11075830" cy="5941863"/>
          </a:xfrm>
        </p:spPr>
        <p:txBody>
          <a:bodyPr/>
          <a:lstStyle/>
          <a:p>
            <a:pPr marL="0" indent="0">
              <a:buNone/>
            </a:pPr>
            <a:r>
              <a:rPr lang="ru-RU" sz="36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Функциональная грамотность </a:t>
            </a:r>
            <a:r>
              <a:rPr lang="ru-RU" sz="36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3600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3600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32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это определенный уровень ЗУН, обеспечивающих быструю адаптацию человека в меняющемся мире и его нормальное функционирование в обществе в конкретном </a:t>
            </a:r>
            <a:r>
              <a:rPr lang="ru-RU" sz="3200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периоде.</a:t>
            </a:r>
            <a:endParaRPr lang="ru-RU" sz="3200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15" name="Объект 14">
            <a:extLst>
              <a:ext uri="{FF2B5EF4-FFF2-40B4-BE49-F238E27FC236}">
                <a16:creationId xmlns:a16="http://schemas.microsoft.com/office/drawing/2014/main" xmlns="" id="{F1B79D91-496B-445B-8E3F-6A0994C4F67A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44" r="7032"/>
          <a:stretch/>
        </p:blipFill>
        <p:spPr>
          <a:xfrm>
            <a:off x="5653825" y="2444520"/>
            <a:ext cx="6174946" cy="3883710"/>
          </a:xfrm>
        </p:spPr>
      </p:pic>
    </p:spTree>
    <p:extLst>
      <p:ext uri="{BB962C8B-B14F-4D97-AF65-F5344CB8AC3E}">
        <p14:creationId xmlns:p14="http://schemas.microsoft.com/office/powerpoint/2010/main" val="145346837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59A8022A-AD46-4C63-9BCF-11F69022F5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9471" y="194808"/>
            <a:ext cx="10700657" cy="972458"/>
          </a:xfrm>
        </p:spPr>
        <p:txBody>
          <a:bodyPr>
            <a:normAutofit/>
          </a:bodyPr>
          <a:lstStyle/>
          <a:p>
            <a:pPr algn="ctr"/>
            <a:r>
              <a:rPr lang="ru-RU" sz="36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Виды функциональной грамотности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C992404F-20DC-4800-840B-DFE213584E1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69471" y="1470260"/>
            <a:ext cx="5227747" cy="4890783"/>
          </a:xfrm>
        </p:spPr>
        <p:txBody>
          <a:bodyPr>
            <a:normAutofit/>
          </a:bodyPr>
          <a:lstStyle/>
          <a:p>
            <a:r>
              <a:rPr lang="ru-RU" sz="3200" dirty="0" smtClean="0">
                <a:solidFill>
                  <a:srgbClr val="324D1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>
                <a:solidFill>
                  <a:srgbClr val="324D1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математическая</a:t>
            </a:r>
          </a:p>
          <a:p>
            <a:r>
              <a:rPr lang="ru-RU" sz="3200" dirty="0" smtClean="0">
                <a:solidFill>
                  <a:srgbClr val="324D1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>
                <a:solidFill>
                  <a:srgbClr val="324D1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финансовая</a:t>
            </a:r>
          </a:p>
          <a:p>
            <a:r>
              <a:rPr lang="ru-RU" sz="3200" dirty="0" smtClean="0">
                <a:solidFill>
                  <a:srgbClr val="324D1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>
                <a:solidFill>
                  <a:srgbClr val="324D1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естественнонаучная</a:t>
            </a:r>
          </a:p>
          <a:p>
            <a:r>
              <a:rPr lang="ru-RU" sz="3200" dirty="0" smtClean="0">
                <a:solidFill>
                  <a:srgbClr val="324D1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>
                <a:solidFill>
                  <a:srgbClr val="324D1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глобальные компетенции</a:t>
            </a:r>
          </a:p>
          <a:p>
            <a:r>
              <a:rPr lang="ru-RU" sz="3200" dirty="0" smtClean="0">
                <a:solidFill>
                  <a:srgbClr val="324D1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>
                <a:solidFill>
                  <a:srgbClr val="324D1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читательская </a:t>
            </a:r>
          </a:p>
          <a:p>
            <a:r>
              <a:rPr lang="ru-RU" sz="3200" dirty="0" smtClean="0">
                <a:solidFill>
                  <a:srgbClr val="324D1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креативное </a:t>
            </a:r>
            <a:r>
              <a:rPr lang="ru-RU" sz="3200" dirty="0">
                <a:solidFill>
                  <a:srgbClr val="324D1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мышление</a:t>
            </a:r>
          </a:p>
          <a:p>
            <a:r>
              <a:rPr lang="ru-RU" sz="3200" dirty="0" smtClean="0">
                <a:solidFill>
                  <a:srgbClr val="324D1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компьютерная</a:t>
            </a:r>
            <a:endParaRPr lang="ru-RU" sz="3200" dirty="0">
              <a:solidFill>
                <a:srgbClr val="324D1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" name="Объект 9">
            <a:extLst>
              <a:ext uri="{FF2B5EF4-FFF2-40B4-BE49-F238E27FC236}">
                <a16:creationId xmlns:a16="http://schemas.microsoft.com/office/drawing/2014/main" xmlns="" id="{2BA70CF2-DEF8-46CD-8DE7-625B8137641C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73"/>
          <a:stretch/>
        </p:blipFill>
        <p:spPr>
          <a:xfrm>
            <a:off x="6338141" y="1470260"/>
            <a:ext cx="5031987" cy="4535418"/>
          </a:xfrm>
        </p:spPr>
      </p:pic>
    </p:spTree>
    <p:extLst>
      <p:ext uri="{BB962C8B-B14F-4D97-AF65-F5344CB8AC3E}">
        <p14:creationId xmlns:p14="http://schemas.microsoft.com/office/powerpoint/2010/main" val="415416914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200" dirty="0"/>
              <a:t>Функциональная грамотность формируется по средством вовлечения обучающихся в творческие, поисковые, коллективные и индивидуальные формы работы.</a:t>
            </a: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612993" y="2397053"/>
            <a:ext cx="5414320" cy="319109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62301" y="2215166"/>
            <a:ext cx="3815856" cy="37863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639391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986284"/>
          </a:xfrm>
        </p:spPr>
        <p:txBody>
          <a:bodyPr>
            <a:normAutofit/>
          </a:bodyPr>
          <a:lstStyle/>
          <a:p>
            <a:r>
              <a:rPr lang="ru-RU" sz="32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Пищевая </a:t>
            </a:r>
            <a:r>
              <a:rPr lang="ru-RU" sz="3200" b="1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пирамида</a:t>
            </a: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Расположить </a:t>
            </a:r>
            <a:r>
              <a:rPr lang="ru-RU" sz="32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продукты в пирамиде</a:t>
            </a: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384716" y="1763056"/>
            <a:ext cx="1930582" cy="1348402"/>
          </a:xfrm>
          <a:prstGeom prst="rect">
            <a:avLst/>
          </a:prstGeom>
        </p:spPr>
      </p:pic>
      <p:pic>
        <p:nvPicPr>
          <p:cNvPr id="9" name="Объект 8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3642506" y="2603830"/>
            <a:ext cx="1708547" cy="1357257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1353" y="3542711"/>
            <a:ext cx="1930582" cy="135068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301935" y="2201061"/>
            <a:ext cx="1318310" cy="1322044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404257" y="4462030"/>
            <a:ext cx="1523635" cy="1014293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207115" y="4033479"/>
            <a:ext cx="1357814" cy="1360987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299210" y="5294927"/>
            <a:ext cx="1936768" cy="1154531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266945" y="5567344"/>
            <a:ext cx="1432090" cy="1231330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373314" y="3143157"/>
            <a:ext cx="1869328" cy="1310237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0825" y="1690688"/>
            <a:ext cx="5091175" cy="5091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237237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180305"/>
            <a:ext cx="10515600" cy="1146220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Коллаж </a:t>
            </a:r>
            <a:r>
              <a:rPr lang="ru-RU" sz="3600" b="1" i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«Вредные» </a:t>
            </a:r>
            <a:r>
              <a:rPr lang="ru-RU" sz="36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или </a:t>
            </a:r>
            <a:r>
              <a:rPr lang="ru-RU" sz="3600" b="1" i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«Полезные» </a:t>
            </a:r>
            <a:r>
              <a:rPr lang="ru-RU" sz="36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продукты</a:t>
            </a:r>
            <a:endParaRPr lang="ru-RU" sz="3600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7843419" y="1690688"/>
            <a:ext cx="3618778" cy="435133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4131" y="1942304"/>
            <a:ext cx="3525593" cy="235039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31842" y="4428062"/>
            <a:ext cx="3490360" cy="23269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213715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103067"/>
          </a:xfrm>
        </p:spPr>
        <p:txBody>
          <a:bodyPr>
            <a:normAutofit/>
          </a:bodyPr>
          <a:lstStyle/>
          <a:p>
            <a:pPr algn="ctr"/>
            <a:r>
              <a:rPr lang="ru-RU" sz="28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Мастер класс по складыванию салфеток для сервировки стола</a:t>
            </a:r>
            <a:endParaRPr lang="ru-RU" sz="2800" b="1" i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940157" y="1572974"/>
            <a:ext cx="2826159" cy="2119619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57600" y="3639734"/>
            <a:ext cx="2800002" cy="2100001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43126" y="1418546"/>
            <a:ext cx="2420570" cy="2623925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089744" y="3639734"/>
            <a:ext cx="2264056" cy="3106766"/>
          </a:xfrm>
          <a:prstGeom prst="rect">
            <a:avLst/>
          </a:prstGeom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6"/>
          <a:stretch>
            <a:fillRect/>
          </a:stretch>
        </p:blipFill>
        <p:spPr>
          <a:xfrm>
            <a:off x="5254581" y="4319139"/>
            <a:ext cx="2378095" cy="23539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660432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8124889" cy="1012914"/>
          </a:xfrm>
        </p:spPr>
        <p:txBody>
          <a:bodyPr>
            <a:normAutofit/>
          </a:bodyPr>
          <a:lstStyle/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Практическая работа </a:t>
            </a:r>
            <a:r>
              <a:rPr lang="ru-RU" sz="28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«Приготовление бутербродов»</a:t>
            </a:r>
            <a:endParaRPr lang="ru-RU" sz="28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502443" y="1700011"/>
            <a:ext cx="2704884" cy="3606085"/>
          </a:xfrm>
          <a:prstGeom prst="rect">
            <a:avLst/>
          </a:prstGeom>
        </p:spPr>
      </p:pic>
      <p:pic>
        <p:nvPicPr>
          <p:cNvPr id="7" name="Объект 6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 rot="16200000">
            <a:off x="4322911" y="773385"/>
            <a:ext cx="1997815" cy="355167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96794" y="3890104"/>
            <a:ext cx="1872166" cy="2496221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582906" y="1290781"/>
            <a:ext cx="4085808" cy="3193961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352585" y="3890103"/>
            <a:ext cx="1872166" cy="2496221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570019" y="4397483"/>
            <a:ext cx="2462623" cy="24010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625651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A38505D7-4A00-4847-A426-834C65CCE4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0926" y="643944"/>
            <a:ext cx="6657304" cy="1093743"/>
          </a:xfrm>
        </p:spPr>
        <p:txBody>
          <a:bodyPr>
            <a:noAutofit/>
          </a:bodyPr>
          <a:lstStyle/>
          <a:p>
            <a:pPr algn="ctr"/>
            <a:r>
              <a:rPr lang="ru-RU" sz="28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Бережное отношение к продуктам питания, безотходное потребление продуктов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0C08CB6A-62AC-4670-86A4-0A41E1E733D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73487" y="3348507"/>
            <a:ext cx="4108361" cy="3219718"/>
          </a:xfrm>
        </p:spPr>
        <p:txBody>
          <a:bodyPr>
            <a:noAutofit/>
          </a:bodyPr>
          <a:lstStyle/>
          <a:p>
            <a:r>
              <a:rPr lang="ru-RU" sz="2400" dirty="0">
                <a:solidFill>
                  <a:srgbClr val="324D1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уроках </a:t>
            </a:r>
            <a:r>
              <a:rPr lang="ru-RU" sz="2400" dirty="0" smtClean="0">
                <a:solidFill>
                  <a:srgbClr val="324D1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знакомимся </a:t>
            </a:r>
            <a:r>
              <a:rPr lang="ru-RU" sz="2400" dirty="0">
                <a:solidFill>
                  <a:srgbClr val="324D1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блюдами из черствого хлеба и готовим их</a:t>
            </a:r>
            <a:r>
              <a:rPr lang="ru-RU" sz="2400" dirty="0" smtClean="0">
                <a:solidFill>
                  <a:srgbClr val="324D1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2400" dirty="0">
              <a:solidFill>
                <a:srgbClr val="324D1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>
                <a:solidFill>
                  <a:srgbClr val="324D1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Обязательный расчёт полученной </a:t>
            </a:r>
            <a:r>
              <a:rPr lang="ru-RU" sz="2400" dirty="0" smtClean="0">
                <a:solidFill>
                  <a:srgbClr val="324D1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выгоды (выгоднее купить или приготовить самим дома).</a:t>
            </a:r>
            <a:endParaRPr lang="ru-RU" sz="2400" dirty="0">
              <a:solidFill>
                <a:srgbClr val="324D1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23487" y="2852072"/>
            <a:ext cx="2781308" cy="3716153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83363" y="2522694"/>
            <a:ext cx="3173032" cy="4230709"/>
          </a:xfrm>
          <a:prstGeom prst="rect">
            <a:avLst/>
          </a:prstGeom>
        </p:spPr>
      </p:pic>
      <p:pic>
        <p:nvPicPr>
          <p:cNvPr id="7" name="Объект 6">
            <a:extLst>
              <a:ext uri="{FF2B5EF4-FFF2-40B4-BE49-F238E27FC236}">
                <a16:creationId xmlns:a16="http://schemas.microsoft.com/office/drawing/2014/main" xmlns="" id="{10CA14AF-4563-4685-B064-0455D85E9660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41724" y="778691"/>
            <a:ext cx="3614671" cy="2410957"/>
          </a:xfrm>
        </p:spPr>
      </p:pic>
    </p:spTree>
    <p:extLst>
      <p:ext uri="{BB962C8B-B14F-4D97-AF65-F5344CB8AC3E}">
        <p14:creationId xmlns:p14="http://schemas.microsoft.com/office/powerpoint/2010/main" val="2959418606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Сектор">
  <a:themeElements>
    <a:clrScheme name="Сектор">
      <a:dk1>
        <a:sysClr val="windowText" lastClr="000000"/>
      </a:dk1>
      <a:lt1>
        <a:sysClr val="window" lastClr="FFFFFF"/>
      </a:lt1>
      <a:dk2>
        <a:srgbClr val="146194"/>
      </a:dk2>
      <a:lt2>
        <a:srgbClr val="76DBF4"/>
      </a:lt2>
      <a:accent1>
        <a:srgbClr val="052F61"/>
      </a:accent1>
      <a:accent2>
        <a:srgbClr val="A50E82"/>
      </a:accent2>
      <a:accent3>
        <a:srgbClr val="14967C"/>
      </a:accent3>
      <a:accent4>
        <a:srgbClr val="6A9E1F"/>
      </a:accent4>
      <a:accent5>
        <a:srgbClr val="E87D37"/>
      </a:accent5>
      <a:accent6>
        <a:srgbClr val="C62324"/>
      </a:accent6>
      <a:hlink>
        <a:srgbClr val="0D2E46"/>
      </a:hlink>
      <a:folHlink>
        <a:srgbClr val="356A95"/>
      </a:folHlink>
    </a:clrScheme>
    <a:fontScheme name="Сектор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Сектор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2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5875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path path="circle">
            <a:fillToRect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lice" id="{0507925B-6AC9-4358-8E18-C330545D08F8}" vid="{13FEC7C6-62A9-40C4-99D2-581AACACAA2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702</TotalTime>
  <Words>370</Words>
  <Application>Microsoft Office PowerPoint</Application>
  <PresentationFormat>Широкоэкранный</PresentationFormat>
  <Paragraphs>50</Paragraphs>
  <Slides>17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17</vt:i4>
      </vt:variant>
    </vt:vector>
  </HeadingPairs>
  <TitlesOfParts>
    <vt:vector size="26" baseType="lpstr">
      <vt:lpstr>SimSun</vt:lpstr>
      <vt:lpstr>Arial</vt:lpstr>
      <vt:lpstr>Calibri</vt:lpstr>
      <vt:lpstr>Calibri Light</vt:lpstr>
      <vt:lpstr>Century Gothic</vt:lpstr>
      <vt:lpstr>Times New Roman</vt:lpstr>
      <vt:lpstr>Wingdings 3</vt:lpstr>
      <vt:lpstr>Тема Office</vt:lpstr>
      <vt:lpstr>Сектор</vt:lpstr>
      <vt:lpstr>Формирование функциональной грамотности на уроках технологии</vt:lpstr>
      <vt:lpstr>Презентация PowerPoint</vt:lpstr>
      <vt:lpstr>Виды функциональной грамотности</vt:lpstr>
      <vt:lpstr>Функциональная грамотность формируется по средством вовлечения обучающихся в творческие, поисковые, коллективные и индивидуальные формы работы.</vt:lpstr>
      <vt:lpstr>Пищевая пирамида Расположить продукты в пирамиде</vt:lpstr>
      <vt:lpstr>Коллаж «Вредные» или «Полезные» продукты</vt:lpstr>
      <vt:lpstr>Мастер класс по складыванию салфеток для сервировки стола</vt:lpstr>
      <vt:lpstr>Практическая работа «Приготовление бутербродов»</vt:lpstr>
      <vt:lpstr>Бережное отношение к продуктам питания, безотходное потребление продуктов</vt:lpstr>
      <vt:lpstr>Лабораторная работа «Определение доброкачественности яиц»</vt:lpstr>
      <vt:lpstr> Проекты «Огород на подоконнике»</vt:lpstr>
      <vt:lpstr>Креативное мышление – одно из направлений формирования функциональной грамотности</vt:lpstr>
      <vt:lpstr>Задание на креативность: составить блок-схему  технологического процесса приготовления блюда</vt:lpstr>
      <vt:lpstr>Задание на креативность:   Дизайн-анализ готовых изделий на основе конструкции  с цельнокроеным рукавом</vt:lpstr>
      <vt:lpstr>Презентация PowerPoint</vt:lpstr>
      <vt:lpstr>Анализ идей и выбор лучшей</vt:lpstr>
      <vt:lpstr>Спасибо за внимание!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Формирование основ финансовой грамотности на уроках технологии</dc:title>
  <dc:creator>123</dc:creator>
  <cp:lastModifiedBy>cab213</cp:lastModifiedBy>
  <cp:revision>60</cp:revision>
  <dcterms:created xsi:type="dcterms:W3CDTF">2022-02-07T14:07:01Z</dcterms:created>
  <dcterms:modified xsi:type="dcterms:W3CDTF">2022-03-22T04:06:29Z</dcterms:modified>
</cp:coreProperties>
</file>