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" TargetMode="External"/><Relationship Id="rId1" Type="http://schemas.openxmlformats.org/officeDocument/2006/relationships/image" Target="../media/image-9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0"/>
            <a:ext cx="5486400" cy="82296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6319599" y="2004060"/>
            <a:ext cx="7477601" cy="19164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7545"/>
              </a:lnSpc>
              <a:buNone/>
            </a:pPr>
            <a:r>
              <a:rPr lang="en-US" sz="6036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Имя существительное</a:t>
            </a:r>
            <a:endParaRPr lang="en-US" sz="6036" dirty="0"/>
          </a:p>
        </p:txBody>
      </p:sp>
      <p:sp>
        <p:nvSpPr>
          <p:cNvPr id="6" name="Text 3"/>
          <p:cNvSpPr/>
          <p:nvPr/>
        </p:nvSpPr>
        <p:spPr>
          <a:xfrm>
            <a:off x="6319599" y="4253746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 Имя существительное - это часть речи, которая обозначает предмет, явление, живое существо или абстрактное понятие. Существительные играют важную роль в формировании предложений и описании мира вокруг нас.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319599" y="5853351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219" y="5860971"/>
            <a:ext cx="340162" cy="34016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6786086" y="5836682"/>
            <a:ext cx="1144310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3062"/>
              </a:lnSpc>
              <a:buNone/>
            </a:pPr>
            <a:r>
              <a:rPr lang="en-US" sz="2187" b="1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by Гуля</a:t>
            </a:r>
            <a:endParaRPr lang="en-US" sz="2187" dirty="0"/>
          </a:p>
        </p:txBody>
      </p:sp>
      <p:pic>
        <p:nvPicPr>
          <p:cNvPr id="10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438757"/>
            <a:ext cx="802338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Виды имен существительных</a:t>
            </a:r>
            <a:endParaRPr lang="en-US" sz="4374" dirty="0"/>
          </a:p>
        </p:txBody>
      </p:sp>
      <p:sp>
        <p:nvSpPr>
          <p:cNvPr id="5" name="Text 3"/>
          <p:cNvSpPr/>
          <p:nvPr/>
        </p:nvSpPr>
        <p:spPr>
          <a:xfrm>
            <a:off x="2037993" y="368855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Собственные</a:t>
            </a:r>
            <a:endParaRPr lang="en-US" sz="2187" dirty="0"/>
          </a:p>
        </p:txBody>
      </p:sp>
      <p:sp>
        <p:nvSpPr>
          <p:cNvPr id="6" name="Text 4"/>
          <p:cNvSpPr/>
          <p:nvPr/>
        </p:nvSpPr>
        <p:spPr>
          <a:xfrm>
            <a:off x="2037993" y="4257913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конкретные, единичные предметы или существа, например, Москва, Иван, Волга.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5743932" y="368855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Нарицательные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5743932" y="4257913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целый класс однородных предметов или существ, например, город, человек, река.</a:t>
            </a:r>
            <a:endParaRPr lang="en-US" sz="1750" dirty="0"/>
          </a:p>
        </p:txBody>
      </p:sp>
      <p:sp>
        <p:nvSpPr>
          <p:cNvPr id="9" name="Text 7"/>
          <p:cNvSpPr/>
          <p:nvPr/>
        </p:nvSpPr>
        <p:spPr>
          <a:xfrm>
            <a:off x="9449872" y="3688556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Абстрактные</a:t>
            </a:r>
            <a:endParaRPr lang="en-US" sz="2187" dirty="0"/>
          </a:p>
        </p:txBody>
      </p:sp>
      <p:sp>
        <p:nvSpPr>
          <p:cNvPr id="10" name="Text 8"/>
          <p:cNvSpPr/>
          <p:nvPr/>
        </p:nvSpPr>
        <p:spPr>
          <a:xfrm>
            <a:off x="9449872" y="4257913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отвлеченные понятия, чувства, состояния, например, любовь, радость, красота.</a:t>
            </a:r>
            <a:endParaRPr lang="en-US" sz="1750" dirty="0"/>
          </a:p>
        </p:txBody>
      </p:sp>
      <p:pic>
        <p:nvPicPr>
          <p:cNvPr id="1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7774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037993" y="3519964"/>
            <a:ext cx="755308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Род имен существительных</a:t>
            </a:r>
            <a:endParaRPr lang="en-US" sz="4374" dirty="0"/>
          </a:p>
        </p:txBody>
      </p:sp>
      <p:sp>
        <p:nvSpPr>
          <p:cNvPr id="6" name="Shape 3"/>
          <p:cNvSpPr/>
          <p:nvPr/>
        </p:nvSpPr>
        <p:spPr>
          <a:xfrm>
            <a:off x="2037993" y="4547592"/>
            <a:ext cx="3370064" cy="2939534"/>
          </a:xfrm>
          <a:prstGeom prst="roundRect">
            <a:avLst>
              <a:gd name="adj" fmla="val 3402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2267783" y="477738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Мужской род</a:t>
            </a:r>
            <a:endParaRPr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2267783" y="5257800"/>
            <a:ext cx="2910483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лиц мужского пола, животных мужского пола, а также некоторые неодушевленные предметы.</a:t>
            </a:r>
            <a:endParaRPr lang="en-US" sz="1750" dirty="0"/>
          </a:p>
        </p:txBody>
      </p:sp>
      <p:sp>
        <p:nvSpPr>
          <p:cNvPr id="9" name="Shape 6"/>
          <p:cNvSpPr/>
          <p:nvPr/>
        </p:nvSpPr>
        <p:spPr>
          <a:xfrm>
            <a:off x="5630228" y="4547592"/>
            <a:ext cx="3370064" cy="2939534"/>
          </a:xfrm>
          <a:prstGeom prst="roundRect">
            <a:avLst>
              <a:gd name="adj" fmla="val 3402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860018" y="477738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Женский род</a:t>
            </a:r>
            <a:endParaRPr lang="en-US" sz="2187" dirty="0"/>
          </a:p>
        </p:txBody>
      </p:sp>
      <p:sp>
        <p:nvSpPr>
          <p:cNvPr id="11" name="Text 8"/>
          <p:cNvSpPr/>
          <p:nvPr/>
        </p:nvSpPr>
        <p:spPr>
          <a:xfrm>
            <a:off x="5860018" y="5257800"/>
            <a:ext cx="2910483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лиц женского пола, животных женского пола, а также некоторые неодушевленные предметы.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9222462" y="4547592"/>
            <a:ext cx="3370064" cy="2939534"/>
          </a:xfrm>
          <a:prstGeom prst="roundRect">
            <a:avLst>
              <a:gd name="adj" fmla="val 3402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9452253" y="477738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Средний род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9452253" y="5257800"/>
            <a:ext cx="2910483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неодушевленные предметы, явления, абстрактные понятия.</a:t>
            </a:r>
            <a:endParaRPr lang="en-US" sz="1750" dirty="0"/>
          </a:p>
        </p:txBody>
      </p:sp>
      <p:pic>
        <p:nvPicPr>
          <p:cNvPr id="15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1029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45268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654975" y="2992279"/>
            <a:ext cx="7259598" cy="61317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4828"/>
              </a:lnSpc>
              <a:buNone/>
            </a:pPr>
            <a:r>
              <a:rPr lang="en-US" sz="3863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Число имен существительных</a:t>
            </a:r>
            <a:endParaRPr lang="en-US" sz="3863" dirty="0"/>
          </a:p>
        </p:txBody>
      </p:sp>
      <p:sp>
        <p:nvSpPr>
          <p:cNvPr id="6" name="Shape 3"/>
          <p:cNvSpPr/>
          <p:nvPr/>
        </p:nvSpPr>
        <p:spPr>
          <a:xfrm>
            <a:off x="2654975" y="5795605"/>
            <a:ext cx="9320332" cy="39172"/>
          </a:xfrm>
          <a:prstGeom prst="roundRect">
            <a:avLst>
              <a:gd name="adj" fmla="val 225412"/>
            </a:avLst>
          </a:prstGeom>
          <a:solidFill>
            <a:srgbClr val="B8C3DF"/>
          </a:solidFill>
          <a:ln/>
        </p:spPr>
      </p:sp>
      <p:sp>
        <p:nvSpPr>
          <p:cNvPr id="7" name="Shape 4"/>
          <p:cNvSpPr/>
          <p:nvPr/>
        </p:nvSpPr>
        <p:spPr>
          <a:xfrm>
            <a:off x="4916388" y="5108853"/>
            <a:ext cx="39172" cy="686752"/>
          </a:xfrm>
          <a:prstGeom prst="roundRect">
            <a:avLst>
              <a:gd name="adj" fmla="val 225412"/>
            </a:avLst>
          </a:prstGeom>
          <a:solidFill>
            <a:srgbClr val="B8C3DF"/>
          </a:solidFill>
          <a:ln/>
        </p:spPr>
      </p:sp>
      <p:sp>
        <p:nvSpPr>
          <p:cNvPr id="8" name="Shape 5"/>
          <p:cNvSpPr/>
          <p:nvPr/>
        </p:nvSpPr>
        <p:spPr>
          <a:xfrm>
            <a:off x="4715232" y="5574863"/>
            <a:ext cx="441484" cy="441484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4880729" y="5611654"/>
            <a:ext cx="110371" cy="3679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97"/>
              </a:lnSpc>
              <a:buNone/>
            </a:pPr>
            <a:r>
              <a:rPr lang="en-US" sz="2318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318" dirty="0"/>
          </a:p>
        </p:txBody>
      </p:sp>
      <p:sp>
        <p:nvSpPr>
          <p:cNvPr id="10" name="Text 7"/>
          <p:cNvSpPr/>
          <p:nvPr/>
        </p:nvSpPr>
        <p:spPr>
          <a:xfrm>
            <a:off x="3700582" y="4194096"/>
            <a:ext cx="2470785" cy="3065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414"/>
              </a:lnSpc>
              <a:buNone/>
            </a:pPr>
            <a:r>
              <a:rPr lang="en-US" sz="193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Единственное число</a:t>
            </a:r>
            <a:endParaRPr lang="en-US" sz="1931" dirty="0"/>
          </a:p>
        </p:txBody>
      </p:sp>
      <p:sp>
        <p:nvSpPr>
          <p:cNvPr id="11" name="Text 8"/>
          <p:cNvSpPr/>
          <p:nvPr/>
        </p:nvSpPr>
        <p:spPr>
          <a:xfrm>
            <a:off x="2851190" y="4618315"/>
            <a:ext cx="4169569" cy="29432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318"/>
              </a:lnSpc>
              <a:buNone/>
            </a:pPr>
            <a:r>
              <a:rPr lang="en-US" sz="1545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один предмет или явление.</a:t>
            </a:r>
            <a:endParaRPr lang="en-US" sz="1545" dirty="0"/>
          </a:p>
        </p:txBody>
      </p:sp>
      <p:sp>
        <p:nvSpPr>
          <p:cNvPr id="12" name="Shape 9"/>
          <p:cNvSpPr/>
          <p:nvPr/>
        </p:nvSpPr>
        <p:spPr>
          <a:xfrm>
            <a:off x="7295495" y="5795605"/>
            <a:ext cx="39172" cy="686752"/>
          </a:xfrm>
          <a:prstGeom prst="roundRect">
            <a:avLst>
              <a:gd name="adj" fmla="val 225412"/>
            </a:avLst>
          </a:prstGeom>
          <a:solidFill>
            <a:srgbClr val="B8C3DF"/>
          </a:solidFill>
          <a:ln/>
        </p:spPr>
      </p:sp>
      <p:sp>
        <p:nvSpPr>
          <p:cNvPr id="13" name="Shape 10"/>
          <p:cNvSpPr/>
          <p:nvPr/>
        </p:nvSpPr>
        <p:spPr>
          <a:xfrm>
            <a:off x="7094339" y="5574863"/>
            <a:ext cx="441484" cy="441484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228999" y="5611654"/>
            <a:ext cx="172164" cy="3679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97"/>
              </a:lnSpc>
              <a:buNone/>
            </a:pPr>
            <a:r>
              <a:rPr lang="en-US" sz="2318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318" dirty="0"/>
          </a:p>
        </p:txBody>
      </p:sp>
      <p:sp>
        <p:nvSpPr>
          <p:cNvPr id="15" name="Text 12"/>
          <p:cNvSpPr/>
          <p:nvPr/>
        </p:nvSpPr>
        <p:spPr>
          <a:xfrm>
            <a:off x="5953244" y="6678573"/>
            <a:ext cx="2723674" cy="3065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414"/>
              </a:lnSpc>
              <a:buNone/>
            </a:pPr>
            <a:r>
              <a:rPr lang="en-US" sz="193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Множественное число</a:t>
            </a:r>
            <a:endParaRPr lang="en-US" sz="1931" dirty="0"/>
          </a:p>
        </p:txBody>
      </p:sp>
      <p:sp>
        <p:nvSpPr>
          <p:cNvPr id="16" name="Text 13"/>
          <p:cNvSpPr/>
          <p:nvPr/>
        </p:nvSpPr>
        <p:spPr>
          <a:xfrm>
            <a:off x="5230297" y="7102793"/>
            <a:ext cx="4169569" cy="5886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318"/>
              </a:lnSpc>
              <a:buNone/>
            </a:pPr>
            <a:r>
              <a:rPr lang="en-US" sz="1545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несколько предметов или явлений.</a:t>
            </a:r>
            <a:endParaRPr lang="en-US" sz="1545" dirty="0"/>
          </a:p>
        </p:txBody>
      </p:sp>
      <p:sp>
        <p:nvSpPr>
          <p:cNvPr id="17" name="Shape 14"/>
          <p:cNvSpPr/>
          <p:nvPr/>
        </p:nvSpPr>
        <p:spPr>
          <a:xfrm>
            <a:off x="9674602" y="5108853"/>
            <a:ext cx="39172" cy="686752"/>
          </a:xfrm>
          <a:prstGeom prst="roundRect">
            <a:avLst>
              <a:gd name="adj" fmla="val 225412"/>
            </a:avLst>
          </a:prstGeom>
          <a:solidFill>
            <a:srgbClr val="B8C3DF"/>
          </a:solidFill>
          <a:ln/>
        </p:spPr>
      </p:sp>
      <p:sp>
        <p:nvSpPr>
          <p:cNvPr id="18" name="Shape 15"/>
          <p:cNvSpPr/>
          <p:nvPr/>
        </p:nvSpPr>
        <p:spPr>
          <a:xfrm>
            <a:off x="9473446" y="5574863"/>
            <a:ext cx="441484" cy="441484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9607510" y="5611654"/>
            <a:ext cx="173355" cy="36790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897"/>
              </a:lnSpc>
              <a:buNone/>
            </a:pPr>
            <a:r>
              <a:rPr lang="en-US" sz="2318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318" dirty="0"/>
          </a:p>
        </p:txBody>
      </p:sp>
      <p:sp>
        <p:nvSpPr>
          <p:cNvPr id="20" name="Text 17"/>
          <p:cNvSpPr/>
          <p:nvPr/>
        </p:nvSpPr>
        <p:spPr>
          <a:xfrm>
            <a:off x="7633573" y="3899773"/>
            <a:ext cx="4121348" cy="3065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2414"/>
              </a:lnSpc>
              <a:buNone/>
            </a:pPr>
            <a:r>
              <a:rPr lang="en-US" sz="1931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Собирательные существительные</a:t>
            </a:r>
            <a:endParaRPr lang="en-US" sz="1931" dirty="0"/>
          </a:p>
        </p:txBody>
      </p:sp>
      <p:sp>
        <p:nvSpPr>
          <p:cNvPr id="21" name="Text 18"/>
          <p:cNvSpPr/>
          <p:nvPr/>
        </p:nvSpPr>
        <p:spPr>
          <a:xfrm>
            <a:off x="7609403" y="4323993"/>
            <a:ext cx="4169688" cy="5886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ctr" indent="0" marL="0">
              <a:lnSpc>
                <a:spcPts val="2318"/>
              </a:lnSpc>
              <a:buNone/>
            </a:pPr>
            <a:r>
              <a:rPr lang="en-US" sz="1545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Обозначают совокупность однородных предметов или существ.</a:t>
            </a:r>
            <a:endParaRPr lang="en-US" sz="1545" dirty="0"/>
          </a:p>
        </p:txBody>
      </p:sp>
      <p:pic>
        <p:nvPicPr>
          <p:cNvPr id="22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037517"/>
            <a:ext cx="8317825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Падеж имен существительных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342614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25397" y="3467814"/>
            <a:ext cx="12501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5"/>
          <p:cNvSpPr/>
          <p:nvPr/>
        </p:nvSpPr>
        <p:spPr>
          <a:xfrm>
            <a:off x="2760107" y="34261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Именительный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2760107" y="3906560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подлежащее или именную часть сказуемого.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426285" y="342614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578685" y="3467814"/>
            <a:ext cx="195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9"/>
          <p:cNvSpPr/>
          <p:nvPr/>
        </p:nvSpPr>
        <p:spPr>
          <a:xfrm>
            <a:off x="8148399" y="34261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Родительный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8148399" y="3906560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принадлежность, количество, часть от целого.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2037993" y="504515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189798" y="5086826"/>
            <a:ext cx="19633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3"/>
          <p:cNvSpPr/>
          <p:nvPr/>
        </p:nvSpPr>
        <p:spPr>
          <a:xfrm>
            <a:off x="2760107" y="504515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Дательный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2760107" y="5525572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лицо или предмет, которому что-либо адресовано.</a:t>
            </a:r>
            <a:endParaRPr lang="en-US" sz="1750" dirty="0"/>
          </a:p>
        </p:txBody>
      </p:sp>
      <p:sp>
        <p:nvSpPr>
          <p:cNvPr id="17" name="Shape 15"/>
          <p:cNvSpPr/>
          <p:nvPr/>
        </p:nvSpPr>
        <p:spPr>
          <a:xfrm>
            <a:off x="7426285" y="504515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576661" y="5086826"/>
            <a:ext cx="19907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</a:t>
            </a:r>
            <a:endParaRPr lang="en-US" sz="2624" dirty="0"/>
          </a:p>
        </p:txBody>
      </p:sp>
      <p:sp>
        <p:nvSpPr>
          <p:cNvPr id="19" name="Text 17"/>
          <p:cNvSpPr/>
          <p:nvPr/>
        </p:nvSpPr>
        <p:spPr>
          <a:xfrm>
            <a:off x="8148399" y="504515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Винительный</a:t>
            </a:r>
            <a:endParaRPr lang="en-US" sz="2187" dirty="0"/>
          </a:p>
        </p:txBody>
      </p:sp>
      <p:sp>
        <p:nvSpPr>
          <p:cNvPr id="20" name="Text 18"/>
          <p:cNvSpPr/>
          <p:nvPr/>
        </p:nvSpPr>
        <p:spPr>
          <a:xfrm>
            <a:off x="8148399" y="5525572"/>
            <a:ext cx="4444008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Обозначает прямой объект действия.</a:t>
            </a:r>
            <a:endParaRPr lang="en-US" sz="1750" dirty="0"/>
          </a:p>
        </p:txBody>
      </p:sp>
      <p:pic>
        <p:nvPicPr>
          <p:cNvPr id="2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249924"/>
            <a:ext cx="9534287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Склонение имен существительных</a:t>
            </a:r>
            <a:endParaRPr lang="en-US" sz="4374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7993" y="3388638"/>
            <a:ext cx="555427" cy="55542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416623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 склонение</a:t>
            </a:r>
            <a:endParaRPr lang="en-US" sz="2187" dirty="0"/>
          </a:p>
        </p:txBody>
      </p:sp>
      <p:sp>
        <p:nvSpPr>
          <p:cNvPr id="7" name="Text 4"/>
          <p:cNvSpPr/>
          <p:nvPr/>
        </p:nvSpPr>
        <p:spPr>
          <a:xfrm>
            <a:off x="2037993" y="4646652"/>
            <a:ext cx="3295888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Существительные женского рода, оканчивающиеся на -а/-я.</a:t>
            </a:r>
            <a:endParaRPr lang="en-US" sz="1750" dirty="0"/>
          </a:p>
        </p:txBody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137" y="3388638"/>
            <a:ext cx="555427" cy="555427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67137" y="416623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 склонение</a:t>
            </a:r>
            <a:endParaRPr lang="en-US" sz="2187" dirty="0"/>
          </a:p>
        </p:txBody>
      </p:sp>
      <p:sp>
        <p:nvSpPr>
          <p:cNvPr id="10" name="Text 6"/>
          <p:cNvSpPr/>
          <p:nvPr/>
        </p:nvSpPr>
        <p:spPr>
          <a:xfrm>
            <a:off x="5667137" y="4646652"/>
            <a:ext cx="329600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Существительные мужского и среднего рода, оканчивающиеся на согласный, -й, -ий, -ие, -ие.</a:t>
            </a:r>
            <a:endParaRPr lang="en-US" sz="1750" dirty="0"/>
          </a:p>
        </p:txBody>
      </p:sp>
      <p:pic>
        <p:nvPicPr>
          <p:cNvPr id="11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0" y="3388638"/>
            <a:ext cx="555427" cy="555427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416623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 склонение</a:t>
            </a:r>
            <a:endParaRPr lang="en-US" sz="2187" dirty="0"/>
          </a:p>
        </p:txBody>
      </p:sp>
      <p:sp>
        <p:nvSpPr>
          <p:cNvPr id="13" name="Text 8"/>
          <p:cNvSpPr/>
          <p:nvPr/>
        </p:nvSpPr>
        <p:spPr>
          <a:xfrm>
            <a:off x="9296400" y="4646652"/>
            <a:ext cx="329600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Существительные женского рода, оканчивающиеся на мягкий согласный и шипящие.</a:t>
            </a:r>
            <a:endParaRPr lang="en-US" sz="1750" dirty="0"/>
          </a:p>
        </p:txBody>
      </p:sp>
      <p:pic>
        <p:nvPicPr>
          <p:cNvPr id="14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31624"/>
          </a:xfrm>
          <a:prstGeom prst="rect">
            <a:avLst/>
          </a:prstGeom>
          <a:solidFill>
            <a:srgbClr val="F9F9FF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25463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476976" y="3106579"/>
            <a:ext cx="9676328" cy="12730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013"/>
              </a:lnSpc>
              <a:buNone/>
            </a:pPr>
            <a:r>
              <a:rPr lang="en-US" sz="4010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Правописание имен существительных</a:t>
            </a:r>
            <a:endParaRPr lang="en-US" sz="401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976" y="4685109"/>
            <a:ext cx="3225403" cy="81474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2680573" y="5805368"/>
            <a:ext cx="2730103" cy="31825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506"/>
              </a:lnSpc>
              <a:buNone/>
            </a:pPr>
            <a:r>
              <a:rPr lang="en-US" sz="2005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Падежные окончания</a:t>
            </a:r>
            <a:endParaRPr lang="en-US" sz="2005" dirty="0"/>
          </a:p>
        </p:txBody>
      </p:sp>
      <p:sp>
        <p:nvSpPr>
          <p:cNvPr id="8" name="Text 4"/>
          <p:cNvSpPr/>
          <p:nvPr/>
        </p:nvSpPr>
        <p:spPr>
          <a:xfrm>
            <a:off x="2680573" y="6245781"/>
            <a:ext cx="2818209" cy="9165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406"/>
              </a:lnSpc>
              <a:buNone/>
            </a:pPr>
            <a:r>
              <a:rPr lang="en-US" sz="1604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Правильное написание падежных окончаний существительных.</a:t>
            </a:r>
            <a:endParaRPr lang="en-US" sz="1604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2379" y="4685109"/>
            <a:ext cx="3225403" cy="81474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905976" y="5805368"/>
            <a:ext cx="2546390" cy="31825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506"/>
              </a:lnSpc>
              <a:buNone/>
            </a:pPr>
            <a:r>
              <a:rPr lang="en-US" sz="2005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Суффиксы</a:t>
            </a:r>
            <a:endParaRPr lang="en-US" sz="2005" dirty="0"/>
          </a:p>
        </p:txBody>
      </p:sp>
      <p:sp>
        <p:nvSpPr>
          <p:cNvPr id="11" name="Text 6"/>
          <p:cNvSpPr/>
          <p:nvPr/>
        </p:nvSpPr>
        <p:spPr>
          <a:xfrm>
            <a:off x="5905976" y="6245781"/>
            <a:ext cx="2818209" cy="91654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406"/>
              </a:lnSpc>
              <a:buNone/>
            </a:pPr>
            <a:r>
              <a:rPr lang="en-US" sz="1604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Правописание различных суффиксов существительных.</a:t>
            </a:r>
            <a:endParaRPr lang="en-US" sz="1604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7783" y="4685109"/>
            <a:ext cx="3225522" cy="814745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131379" y="5805368"/>
            <a:ext cx="2546390" cy="318254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l" indent="0" marL="0">
              <a:lnSpc>
                <a:spcPts val="2506"/>
              </a:lnSpc>
              <a:buNone/>
            </a:pPr>
            <a:r>
              <a:rPr lang="en-US" sz="2005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Сложные слова</a:t>
            </a:r>
            <a:endParaRPr lang="en-US" sz="2005" dirty="0"/>
          </a:p>
        </p:txBody>
      </p:sp>
      <p:sp>
        <p:nvSpPr>
          <p:cNvPr id="14" name="Text 8"/>
          <p:cNvSpPr/>
          <p:nvPr/>
        </p:nvSpPr>
        <p:spPr>
          <a:xfrm>
            <a:off x="9131379" y="6245781"/>
            <a:ext cx="2818328" cy="122205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l" indent="0" marL="0">
              <a:lnSpc>
                <a:spcPts val="2406"/>
              </a:lnSpc>
              <a:buNone/>
            </a:pPr>
            <a:r>
              <a:rPr lang="en-US" sz="1604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Правописание сложных существительных, образованных из двух основ.</a:t>
            </a:r>
            <a:endParaRPr lang="en-US" sz="1604" dirty="0"/>
          </a:p>
        </p:txBody>
      </p:sp>
      <p:pic>
        <p:nvPicPr>
          <p:cNvPr id="15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1101804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Использование имен существительных в речи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2934891"/>
            <a:ext cx="10554414" cy="4192905"/>
          </a:xfrm>
          <a:prstGeom prst="roundRect">
            <a:avLst>
              <a:gd name="adj" fmla="val 2385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045613" y="2942511"/>
            <a:ext cx="10539174" cy="1614726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7" name="Text 5"/>
          <p:cNvSpPr/>
          <p:nvPr/>
        </p:nvSpPr>
        <p:spPr>
          <a:xfrm>
            <a:off x="2267783" y="3083362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Построение предложений</a:t>
            </a:r>
            <a:endParaRPr lang="en-US" sz="1750" dirty="0"/>
          </a:p>
        </p:txBody>
      </p:sp>
      <p:sp>
        <p:nvSpPr>
          <p:cNvPr id="8" name="Text 6"/>
          <p:cNvSpPr/>
          <p:nvPr/>
        </p:nvSpPr>
        <p:spPr>
          <a:xfrm>
            <a:off x="7541181" y="3083362"/>
            <a:ext cx="4821436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Существительные - основа построения предложений, выполняют роль подлежащего, дополнения, обстоятельства.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2045613" y="4557236"/>
            <a:ext cx="10539174" cy="1281470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2267783" y="4698087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Распространение идей</a:t>
            </a:r>
            <a:endParaRPr lang="en-US" sz="1750" dirty="0"/>
          </a:p>
        </p:txBody>
      </p:sp>
      <p:sp>
        <p:nvSpPr>
          <p:cNvPr id="11" name="Text 9"/>
          <p:cNvSpPr/>
          <p:nvPr/>
        </p:nvSpPr>
        <p:spPr>
          <a:xfrm>
            <a:off x="7541181" y="4698087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Существительные помогают расширить и детализировать информацию, делают речь более содержательной.</a:t>
            </a:r>
            <a:endParaRPr lang="en-US" sz="1750" dirty="0"/>
          </a:p>
        </p:txBody>
      </p:sp>
      <p:sp>
        <p:nvSpPr>
          <p:cNvPr id="12" name="Shape 10"/>
          <p:cNvSpPr/>
          <p:nvPr/>
        </p:nvSpPr>
        <p:spPr>
          <a:xfrm>
            <a:off x="2045613" y="5838706"/>
            <a:ext cx="10539174" cy="1281470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13" name="Text 11"/>
          <p:cNvSpPr/>
          <p:nvPr/>
        </p:nvSpPr>
        <p:spPr>
          <a:xfrm>
            <a:off x="2267783" y="5979557"/>
            <a:ext cx="4821436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Стилистические приемы</a:t>
            </a:r>
            <a:endParaRPr lang="en-US" sz="1750" dirty="0"/>
          </a:p>
        </p:txBody>
      </p:sp>
      <p:sp>
        <p:nvSpPr>
          <p:cNvPr id="14" name="Text 12"/>
          <p:cNvSpPr/>
          <p:nvPr/>
        </p:nvSpPr>
        <p:spPr>
          <a:xfrm>
            <a:off x="7541181" y="5979557"/>
            <a:ext cx="482143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Использование разных типов существительных позволяет сделать речь выразительной и образной.</a:t>
            </a:r>
            <a:endParaRPr lang="en-US" sz="1750" dirty="0"/>
          </a:p>
        </p:txBody>
      </p:sp>
      <p:pic>
        <p:nvPicPr>
          <p:cNvPr id="15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/>
        </p:spPr>
      </p:sp>
      <p:sp>
        <p:nvSpPr>
          <p:cNvPr id="4" name="Text 2"/>
          <p:cNvSpPr/>
          <p:nvPr/>
        </p:nvSpPr>
        <p:spPr>
          <a:xfrm>
            <a:off x="2037993" y="2037517"/>
            <a:ext cx="834092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5468"/>
              </a:lnSpc>
              <a:buNone/>
            </a:pPr>
            <a:r>
              <a:rPr lang="en-US" sz="4374" dirty="0">
                <a:solidFill>
                  <a:srgbClr val="1B1B27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Вопросы по существительным</a:t>
            </a:r>
            <a:endParaRPr lang="en-US" sz="4374" dirty="0"/>
          </a:p>
        </p:txBody>
      </p:sp>
      <p:sp>
        <p:nvSpPr>
          <p:cNvPr id="5" name="Shape 3"/>
          <p:cNvSpPr/>
          <p:nvPr/>
        </p:nvSpPr>
        <p:spPr>
          <a:xfrm>
            <a:off x="2037993" y="342614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225397" y="3467814"/>
            <a:ext cx="125016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1</a:t>
            </a:r>
            <a:endParaRPr lang="en-US" sz="2624" dirty="0"/>
          </a:p>
        </p:txBody>
      </p:sp>
      <p:sp>
        <p:nvSpPr>
          <p:cNvPr id="7" name="Text 5"/>
          <p:cNvSpPr/>
          <p:nvPr/>
        </p:nvSpPr>
        <p:spPr>
          <a:xfrm>
            <a:off x="2760107" y="34261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Что? Кто?</a:t>
            </a:r>
            <a:endParaRPr lang="en-US" sz="2187" dirty="0"/>
          </a:p>
        </p:txBody>
      </p:sp>
      <p:sp>
        <p:nvSpPr>
          <p:cNvPr id="8" name="Text 6"/>
          <p:cNvSpPr/>
          <p:nvPr/>
        </p:nvSpPr>
        <p:spPr>
          <a:xfrm>
            <a:off x="2760107" y="3906560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Вопросы для определения существительных.</a:t>
            </a:r>
            <a:endParaRPr lang="en-US" sz="1750" dirty="0"/>
          </a:p>
        </p:txBody>
      </p:sp>
      <p:sp>
        <p:nvSpPr>
          <p:cNvPr id="9" name="Shape 7"/>
          <p:cNvSpPr/>
          <p:nvPr/>
        </p:nvSpPr>
        <p:spPr>
          <a:xfrm>
            <a:off x="7426285" y="342614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7578685" y="3467814"/>
            <a:ext cx="19502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2</a:t>
            </a:r>
            <a:endParaRPr lang="en-US" sz="2624" dirty="0"/>
          </a:p>
        </p:txBody>
      </p:sp>
      <p:sp>
        <p:nvSpPr>
          <p:cNvPr id="11" name="Text 9"/>
          <p:cNvSpPr/>
          <p:nvPr/>
        </p:nvSpPr>
        <p:spPr>
          <a:xfrm>
            <a:off x="8148399" y="3426142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Какой? Чей?</a:t>
            </a:r>
            <a:endParaRPr lang="en-US" sz="2187" dirty="0"/>
          </a:p>
        </p:txBody>
      </p:sp>
      <p:sp>
        <p:nvSpPr>
          <p:cNvPr id="12" name="Text 10"/>
          <p:cNvSpPr/>
          <p:nvPr/>
        </p:nvSpPr>
        <p:spPr>
          <a:xfrm>
            <a:off x="8148399" y="3906560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Вопросы для определения различных характеристик существительных.</a:t>
            </a:r>
            <a:endParaRPr lang="en-US" sz="1750" dirty="0"/>
          </a:p>
        </p:txBody>
      </p:sp>
      <p:sp>
        <p:nvSpPr>
          <p:cNvPr id="13" name="Shape 11"/>
          <p:cNvSpPr/>
          <p:nvPr/>
        </p:nvSpPr>
        <p:spPr>
          <a:xfrm>
            <a:off x="2037993" y="504515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189798" y="5086826"/>
            <a:ext cx="19633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3</a:t>
            </a:r>
            <a:endParaRPr lang="en-US" sz="2624" dirty="0"/>
          </a:p>
        </p:txBody>
      </p:sp>
      <p:sp>
        <p:nvSpPr>
          <p:cNvPr id="15" name="Text 13"/>
          <p:cNvSpPr/>
          <p:nvPr/>
        </p:nvSpPr>
        <p:spPr>
          <a:xfrm>
            <a:off x="2760107" y="504515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Сколько?</a:t>
            </a:r>
            <a:endParaRPr lang="en-US" sz="2187" dirty="0"/>
          </a:p>
        </p:txBody>
      </p:sp>
      <p:sp>
        <p:nvSpPr>
          <p:cNvPr id="16" name="Text 14"/>
          <p:cNvSpPr/>
          <p:nvPr/>
        </p:nvSpPr>
        <p:spPr>
          <a:xfrm>
            <a:off x="2760107" y="5525572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Вопрос для определения количества существительных.</a:t>
            </a:r>
            <a:endParaRPr lang="en-US" sz="1750" dirty="0"/>
          </a:p>
        </p:txBody>
      </p:sp>
      <p:sp>
        <p:nvSpPr>
          <p:cNvPr id="17" name="Shape 15"/>
          <p:cNvSpPr/>
          <p:nvPr/>
        </p:nvSpPr>
        <p:spPr>
          <a:xfrm>
            <a:off x="7426285" y="5045154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2DDF9"/>
          </a:solidFill>
          <a:ln w="7620">
            <a:solidFill>
              <a:srgbClr val="B8C3D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576661" y="5086826"/>
            <a:ext cx="19907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 indent="0" marL="0">
              <a:lnSpc>
                <a:spcPts val="3281"/>
              </a:lnSpc>
              <a:buNone/>
            </a:pPr>
            <a:r>
              <a:rPr lang="en-US" sz="2624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4</a:t>
            </a:r>
            <a:endParaRPr lang="en-US" sz="2624" dirty="0"/>
          </a:p>
        </p:txBody>
      </p:sp>
      <p:sp>
        <p:nvSpPr>
          <p:cNvPr id="19" name="Text 17"/>
          <p:cNvSpPr/>
          <p:nvPr/>
        </p:nvSpPr>
        <p:spPr>
          <a:xfrm>
            <a:off x="8148399" y="5045154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indent="0" marL="0">
              <a:lnSpc>
                <a:spcPts val="2734"/>
              </a:lnSpc>
              <a:buNone/>
            </a:pPr>
            <a:r>
              <a:rPr lang="en-US" sz="2187" dirty="0">
                <a:solidFill>
                  <a:srgbClr val="404155"/>
                </a:solidFill>
                <a:latin typeface="Alexandria" pitchFamily="34" charset="0"/>
                <a:ea typeface="Alexandria" pitchFamily="34" charset="-122"/>
                <a:cs typeface="Alexandria" pitchFamily="34" charset="-120"/>
              </a:rPr>
              <a:t>В чем? С кем?</a:t>
            </a:r>
            <a:endParaRPr lang="en-US" sz="2187" dirty="0"/>
          </a:p>
        </p:txBody>
      </p:sp>
      <p:sp>
        <p:nvSpPr>
          <p:cNvPr id="20" name="Text 18"/>
          <p:cNvSpPr/>
          <p:nvPr/>
        </p:nvSpPr>
        <p:spPr>
          <a:xfrm>
            <a:off x="8148399" y="5525572"/>
            <a:ext cx="444400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ts val="2624"/>
              </a:lnSpc>
              <a:buNone/>
            </a:pPr>
            <a:r>
              <a:rPr lang="en-US" sz="1750" dirty="0">
                <a:solidFill>
                  <a:srgbClr val="404155"/>
                </a:solidFill>
                <a:latin typeface="Nobile" pitchFamily="34" charset="0"/>
                <a:ea typeface="Nobile" pitchFamily="34" charset="-122"/>
                <a:cs typeface="Nobile" pitchFamily="34" charset="-120"/>
              </a:rPr>
              <a:t>Вопросы для определения падежа существительных.</a:t>
            </a:r>
            <a:endParaRPr lang="en-US" sz="1750" dirty="0"/>
          </a:p>
        </p:txBody>
      </p:sp>
      <p:pic>
        <p:nvPicPr>
          <p:cNvPr id="21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2024-06-07T04:55:30Z</dcterms:created>
  <dcterms:modified xsi:type="dcterms:W3CDTF">2024-06-07T04:55:30Z</dcterms:modified>
</cp:coreProperties>
</file>