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4630400" cy="8229600"/>
  <p:notesSz cx="8229600" cy="146304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xmlns:a="http://schemas.openxmlformats.org/drawingml/2006/main">
              <a:rPr lang="en" dirty="0"/>
              <a:t/>
            </a:r>
            <a:endParaRPr xmlns:a="http://schemas.openxmlformats.org/drawingml/2006/main"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hyperlink" Target="https://gamma.app" TargetMode="External"/><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5" Type="http://schemas.openxmlformats.org/officeDocument/2006/relationships/slideLayout" Target="../slideLayouts/slideLayout1.xml"/><Relationship Id="rId6"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2-1.png"/><Relationship Id="rId2" Type="http://schemas.openxmlformats.org/officeDocument/2006/relationships/image" Target="../media/image-2-2.png"/><Relationship Id="rId4" Type="http://schemas.openxmlformats.org/officeDocument/2006/relationships/slideLayout" Target="../slideLayouts/slideLayout1.xml"/><Relationship Id="rId5"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2" Type="http://schemas.openxmlformats.org/officeDocument/2006/relationships/hyperlink" Target="https://gamma.app" TargetMode="External"/><Relationship Id="rId1" Type="http://schemas.openxmlformats.org/officeDocument/2006/relationships/image" Target="../media/image-3-1.png"/><Relationship Id="rId3" Type="http://schemas.openxmlformats.org/officeDocument/2006/relationships/slideLayout" Target="../slideLayouts/slideLayout1.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2" Type="http://schemas.openxmlformats.org/officeDocument/2006/relationships/hyperlink" Target="https://gamma.app" TargetMode="External"/><Relationship Id="rId1" Type="http://schemas.openxmlformats.org/officeDocument/2006/relationships/image" Target="../media/image-4-1.png"/><Relationship Id="rId3" Type="http://schemas.openxmlformats.org/officeDocument/2006/relationships/slideLayout" Target="../slideLayouts/slideLayout1.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5-1.png"/><Relationship Id="rId2" Type="http://schemas.openxmlformats.org/officeDocument/2006/relationships/image" Target="../media/image-5-2.png"/><Relationship Id="rId4" Type="http://schemas.openxmlformats.org/officeDocument/2006/relationships/slideLayout" Target="../slideLayouts/slideLayout1.xml"/><Relationship Id="rId5"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5" Type="http://schemas.openxmlformats.org/officeDocument/2006/relationships/hyperlink" Target="https://gamma.app" TargetMode="External"/><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image" Target="../media/image-6-3.png"/><Relationship Id="rId4" Type="http://schemas.openxmlformats.org/officeDocument/2006/relationships/image" Target="../media/image-6-4.png"/><Relationship Id="rId6" Type="http://schemas.openxmlformats.org/officeDocument/2006/relationships/slideLayout" Target="../slideLayouts/slideLayout1.xml"/><Relationship Id="rId7"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hyperlink" Target="https://gamma.app" TargetMode="External"/><Relationship Id="rId1" Type="http://schemas.openxmlformats.org/officeDocument/2006/relationships/image" Target="../media/image-7-1.png"/><Relationship Id="rId2" Type="http://schemas.openxmlformats.org/officeDocument/2006/relationships/image" Target="../media/image-7-2.png"/><Relationship Id="rId4" Type="http://schemas.openxmlformats.org/officeDocument/2006/relationships/slideLayout" Target="../slideLayouts/slideLayout1.xml"/><Relationship Id="rId5"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6" Type="http://schemas.openxmlformats.org/officeDocument/2006/relationships/hyperlink" Target="https://gamma.app" TargetMode="External"/><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png"/><Relationship Id="rId7" Type="http://schemas.openxmlformats.org/officeDocument/2006/relationships/slideLayout" Target="../slideLayouts/slideLayout1.xml"/><Relationship Id="rId8"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hyperlink" Target="https://gamma.app" TargetMode="External"/><Relationship Id="rId1" Type="http://schemas.openxmlformats.org/officeDocument/2006/relationships/image" Target="../media/image-9-1.png"/><Relationship Id="rId3" Type="http://schemas.openxmlformats.org/officeDocument/2006/relationships/slideLayout" Target="../slideLayouts/slideLayout1.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pic>
        <p:nvPicPr>
          <p:cNvPr id="4" name="Image 0" descr="preencoded.png">    </p:cNvPr>
          <p:cNvPicPr>
            <a:picLocks noChangeAspect="1"/>
          </p:cNvPicPr>
          <p:nvPr/>
        </p:nvPicPr>
        <p:blipFill>
          <a:blip r:embed="rId1"/>
          <a:stretch>
            <a:fillRect/>
          </a:stretch>
        </p:blipFill>
        <p:spPr>
          <a:xfrm>
            <a:off x="9151620" y="0"/>
            <a:ext cx="5486400" cy="8229600"/>
          </a:xfrm>
          <a:prstGeom prst="rect">
            <a:avLst/>
          </a:prstGeom>
        </p:spPr>
      </p:pic>
      <p:sp>
        <p:nvSpPr>
          <p:cNvPr id="5" name="Text 2"/>
          <p:cNvSpPr/>
          <p:nvPr/>
        </p:nvSpPr>
        <p:spPr>
          <a:xfrm>
            <a:off x="833199" y="2483168"/>
            <a:ext cx="7477601" cy="958215"/>
          </a:xfrm>
          <a:prstGeom prst="rect">
            <a:avLst/>
          </a:prstGeom>
          <a:noFill/>
          <a:ln/>
        </p:spPr>
        <p:txBody>
          <a:bodyPr wrap="none" rtlCol="0" anchor="t"/>
          <a:lstStyle/>
          <a:p>
            <a:pPr xmlns:a="http://schemas.openxmlformats.org/drawingml/2006/main" indent="0" marL="0">
              <a:lnSpc>
                <a:spcPts val="7545"/>
              </a:lnSpc>
              <a:buNone/>
            </a:pPr>
            <a:r xmlns:a="http://schemas.openxmlformats.org/drawingml/2006/main">
              <a:rPr lang="en" sz="6036" dirty="0">
                <a:solidFill>
                  <a:srgbClr val="5955EB"/>
                </a:solidFill>
                <a:latin typeface="Libre Baskerville" pitchFamily="34" charset="0"/>
                <a:ea typeface="Libre Baskerville" pitchFamily="34" charset="-122"/>
                <a:cs typeface="Libre Baskerville" pitchFamily="34" charset="-120"/>
              </a:rPr>
              <a:t>Present tense</a:t>
            </a:r>
            <a:endParaRPr xmlns:a="http://schemas.openxmlformats.org/drawingml/2006/main" lang="en-US" sz="6036" dirty="0"/>
          </a:p>
        </p:txBody>
      </p:sp>
      <p:sp>
        <p:nvSpPr>
          <p:cNvPr id="6" name="Text 3"/>
          <p:cNvSpPr/>
          <p:nvPr/>
        </p:nvSpPr>
        <p:spPr>
          <a:xfrm>
            <a:off x="833199" y="3774638"/>
            <a:ext cx="7477601" cy="1333024"/>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is one of the main verb tenses in the Russian language. It is used to describe actions and events currently happening, as well as to express general facts and truths.</a:t>
            </a:r>
            <a:endParaRPr xmlns:a="http://schemas.openxmlformats.org/drawingml/2006/main" lang="en-US" sz="1750" dirty="0"/>
          </a:p>
        </p:txBody>
      </p:sp>
      <p:sp>
        <p:nvSpPr>
          <p:cNvPr id="7" name="Shape 4"/>
          <p:cNvSpPr/>
          <p:nvPr/>
        </p:nvSpPr>
        <p:spPr>
          <a:xfrm>
            <a:off x="833199" y="5374243"/>
            <a:ext cx="355402" cy="355402"/>
          </a:xfrm>
          <a:prstGeom prst="roundRect">
            <a:avLst>
              <a:gd name="adj" fmla="val 25726039"/>
            </a:avLst>
          </a:prstGeom>
          <a:noFill/>
          <a:ln w="7620">
            <a:solidFill>
              <a:srgbClr val="FFFFFF"/>
            </a:solidFill>
            <a:prstDash val="solid"/>
          </a:ln>
        </p:spPr>
      </p:sp>
      <p:pic>
        <p:nvPicPr>
          <p:cNvPr id="8" name="Image 1" descr="preencoded.png">    </p:cNvPr>
          <p:cNvPicPr>
            <a:picLocks noChangeAspect="1"/>
          </p:cNvPicPr>
          <p:nvPr/>
        </p:nvPicPr>
        <p:blipFill>
          <a:blip r:embed="rId2"/>
          <a:stretch>
            <a:fillRect/>
          </a:stretch>
        </p:blipFill>
        <p:spPr>
          <a:xfrm>
            <a:off x="840819" y="5381863"/>
            <a:ext cx="340162" cy="340162"/>
          </a:xfrm>
          <a:prstGeom prst="rect">
            <a:avLst/>
          </a:prstGeom>
        </p:spPr>
      </p:pic>
      <p:sp>
        <p:nvSpPr>
          <p:cNvPr id="9" name="Text 5"/>
          <p:cNvSpPr/>
          <p:nvPr/>
        </p:nvSpPr>
        <p:spPr>
          <a:xfrm>
            <a:off x="1299686" y="5357574"/>
            <a:ext cx="3354110" cy="388858"/>
          </a:xfrm>
          <a:prstGeom prst="rect">
            <a:avLst/>
          </a:prstGeom>
          <a:noFill/>
          <a:ln/>
        </p:spPr>
        <p:txBody>
          <a:bodyPr wrap="none" rtlCol="0" anchor="t"/>
          <a:lstStyle/>
          <a:p>
            <a:pPr xmlns:a="http://schemas.openxmlformats.org/drawingml/2006/main" algn="l" indent="0" marL="0">
              <a:lnSpc>
                <a:spcPts val="3062"/>
              </a:lnSpc>
              <a:buNone/>
            </a:pPr>
            <a:r xmlns:a="http://schemas.openxmlformats.org/drawingml/2006/main">
              <a:rPr lang="en" sz="2187" b="1" dirty="0">
                <a:solidFill>
                  <a:srgbClr val="49495A"/>
                </a:solidFill>
                <a:latin typeface="Open Sans" pitchFamily="34" charset="0"/>
                <a:ea typeface="Open Sans" pitchFamily="34" charset="-122"/>
                <a:cs typeface="Open Sans" pitchFamily="34" charset="-120"/>
              </a:rPr>
              <a:t>by Meerim Datkabaeva</a:t>
            </a:r>
            <a:endParaRPr xmlns:a="http://schemas.openxmlformats.org/drawingml/2006/main" lang="en-US" sz="2187" dirty="0"/>
          </a:p>
        </p:txBody>
      </p:sp>
      <p:pic>
        <p:nvPicPr>
          <p:cNvPr id="10" name="Image 2" descr="preencoded.png">
            <a:hlinkClick r:id="rId4" tooltip=""/>
          </p:cNvPr>
          <p:cNvPicPr>
            <a:picLocks noChangeAspect="1"/>
          </p:cNvPicPr>
          <p:nvPr/>
        </p:nvPicPr>
        <p:blipFill>
          <a:blip r:embed="rId3"/>
          <a:stretch>
            <a:fillRect/>
          </a:stretch>
        </p:blipFill>
        <p:spPr>
          <a:xfrm>
            <a:off x="12242153" y="7589520"/>
            <a:ext cx="2296807" cy="54864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pic>
        <p:nvPicPr>
          <p:cNvPr id="4" name="Image 0" descr="preencoded.png">    </p:cNvPr>
          <p:cNvPicPr>
            <a:picLocks noChangeAspect="1"/>
          </p:cNvPicPr>
          <p:nvPr/>
        </p:nvPicPr>
        <p:blipFill>
          <a:blip r:embed="rId1"/>
          <a:stretch>
            <a:fillRect/>
          </a:stretch>
        </p:blipFill>
        <p:spPr>
          <a:xfrm>
            <a:off x="9151620" y="0"/>
            <a:ext cx="5486400" cy="8229600"/>
          </a:xfrm>
          <a:prstGeom prst="rect">
            <a:avLst/>
          </a:prstGeom>
        </p:spPr>
      </p:pic>
      <p:sp>
        <p:nvSpPr>
          <p:cNvPr id="5" name="Text 2"/>
          <p:cNvSpPr/>
          <p:nvPr/>
        </p:nvSpPr>
        <p:spPr>
          <a:xfrm>
            <a:off x="833199" y="2753916"/>
            <a:ext cx="7477601" cy="1388745"/>
          </a:xfrm>
          <a:prstGeom prst="rect">
            <a:avLst/>
          </a:prstGeom>
          <a:noFill/>
          <a:ln/>
        </p:spPr>
        <p:txBody>
          <a:bodyPr wrap="squar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What is the present tense?</a:t>
            </a:r>
            <a:endParaRPr xmlns:a="http://schemas.openxmlformats.org/drawingml/2006/main" lang="en-US" sz="4374" dirty="0"/>
          </a:p>
        </p:txBody>
      </p:sp>
      <p:sp>
        <p:nvSpPr>
          <p:cNvPr id="6" name="Text 3"/>
          <p:cNvSpPr/>
          <p:nvPr/>
        </p:nvSpPr>
        <p:spPr>
          <a:xfrm>
            <a:off x="833199" y="4475917"/>
            <a:ext cx="7477601" cy="999768"/>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denotes the action taking place at the moment of speech. It shows that the action is happening now, in the current moment.</a:t>
            </a:r>
            <a:endParaRPr xmlns:a="http://schemas.openxmlformats.org/drawingml/2006/main" lang="en-US" sz="1750" dirty="0"/>
          </a:p>
        </p:txBody>
      </p:sp>
      <p:pic>
        <p:nvPicPr>
          <p:cNvPr id="7"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sp>
        <p:nvSpPr>
          <p:cNvPr id="4" name="Text 2"/>
          <p:cNvSpPr/>
          <p:nvPr/>
        </p:nvSpPr>
        <p:spPr>
          <a:xfrm>
            <a:off x="2037993" y="2499836"/>
            <a:ext cx="10185321"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Using the present tense</a:t>
            </a:r>
            <a:endParaRPr xmlns:a="http://schemas.openxmlformats.org/drawingml/2006/main" lang="en-US" sz="4374" dirty="0"/>
          </a:p>
        </p:txBody>
      </p:sp>
      <p:sp>
        <p:nvSpPr>
          <p:cNvPr id="5" name="Shape 3"/>
          <p:cNvSpPr/>
          <p:nvPr/>
        </p:nvSpPr>
        <p:spPr>
          <a:xfrm>
            <a:off x="2037993" y="3888462"/>
            <a:ext cx="499943" cy="499943"/>
          </a:xfrm>
          <a:prstGeom prst="roundRect">
            <a:avLst>
              <a:gd name="adj" fmla="val 26667"/>
            </a:avLst>
          </a:prstGeom>
          <a:solidFill>
            <a:srgbClr val="DED6FF"/>
          </a:solidFill>
          <a:ln/>
        </p:spPr>
      </p:sp>
      <p:sp>
        <p:nvSpPr>
          <p:cNvPr id="6" name="Text 4"/>
          <p:cNvSpPr/>
          <p:nvPr/>
        </p:nvSpPr>
        <p:spPr>
          <a:xfrm>
            <a:off x="2213610" y="3930134"/>
            <a:ext cx="148709" cy="416481"/>
          </a:xfrm>
          <a:prstGeom prst="rect">
            <a:avLst/>
          </a:prstGeom>
          <a:noFill/>
          <a:ln/>
        </p:spPr>
        <p:txBody>
          <a:bodyPr wrap="none" rtlCol="0" anchor="t"/>
          <a:lstStyle/>
          <a:p>
            <a:pPr xmlns:a="http://schemas.openxmlformats.org/drawingml/2006/main" algn="ctr" indent="0" marL="0">
              <a:lnSpc>
                <a:spcPts val="3281"/>
              </a:lnSpc>
              <a:buNone/>
            </a:pPr>
            <a:r xmlns:a="http://schemas.openxmlformats.org/drawingml/2006/main">
              <a:rPr lang="en" sz="2624" dirty="0">
                <a:solidFill>
                  <a:srgbClr val="5955EB"/>
                </a:solidFill>
                <a:latin typeface="Libre Baskerville" pitchFamily="34" charset="0"/>
                <a:ea typeface="Libre Baskerville" pitchFamily="34" charset="-122"/>
                <a:cs typeface="Libre Baskerville" pitchFamily="34" charset="-120"/>
              </a:rPr>
              <a:t>1</a:t>
            </a:r>
            <a:endParaRPr xmlns:a="http://schemas.openxmlformats.org/drawingml/2006/main" lang="en-US" sz="2624" dirty="0"/>
          </a:p>
        </p:txBody>
      </p:sp>
      <p:sp>
        <p:nvSpPr>
          <p:cNvPr id="7" name="Text 5"/>
          <p:cNvSpPr/>
          <p:nvPr/>
        </p:nvSpPr>
        <p:spPr>
          <a:xfrm>
            <a:off x="2760107" y="3888462"/>
            <a:ext cx="2647950" cy="694373"/>
          </a:xfrm>
          <a:prstGeom prst="rect">
            <a:avLst/>
          </a:prstGeom>
          <a:noFill/>
          <a:ln/>
        </p:spPr>
        <p:txBody>
          <a:bodyPr wrap="squar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To describe current actions</a:t>
            </a:r>
            <a:endParaRPr xmlns:a="http://schemas.openxmlformats.org/drawingml/2006/main" lang="en-US" sz="2187" dirty="0"/>
          </a:p>
        </p:txBody>
      </p:sp>
      <p:sp>
        <p:nvSpPr>
          <p:cNvPr id="8" name="Text 6"/>
          <p:cNvSpPr/>
          <p:nvPr/>
        </p:nvSpPr>
        <p:spPr>
          <a:xfrm>
            <a:off x="2760107" y="4716066"/>
            <a:ext cx="2647950" cy="333256"/>
          </a:xfrm>
          <a:prstGeom prst="rect">
            <a:avLst/>
          </a:prstGeom>
          <a:noFill/>
          <a:ln/>
        </p:spPr>
        <p:txBody>
          <a:bodyPr wrap="non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I'm reading a book now.</a:t>
            </a:r>
            <a:endParaRPr xmlns:a="http://schemas.openxmlformats.org/drawingml/2006/main" lang="en-US" sz="1750" dirty="0"/>
          </a:p>
        </p:txBody>
      </p:sp>
      <p:sp>
        <p:nvSpPr>
          <p:cNvPr id="9" name="Shape 7"/>
          <p:cNvSpPr/>
          <p:nvPr/>
        </p:nvSpPr>
        <p:spPr>
          <a:xfrm>
            <a:off x="5630228" y="3888462"/>
            <a:ext cx="499943" cy="499943"/>
          </a:xfrm>
          <a:prstGeom prst="roundRect">
            <a:avLst>
              <a:gd name="adj" fmla="val 26667"/>
            </a:avLst>
          </a:prstGeom>
          <a:solidFill>
            <a:srgbClr val="DED6FF"/>
          </a:solidFill>
          <a:ln/>
        </p:spPr>
      </p:sp>
      <p:sp>
        <p:nvSpPr>
          <p:cNvPr id="10" name="Text 8"/>
          <p:cNvSpPr/>
          <p:nvPr/>
        </p:nvSpPr>
        <p:spPr>
          <a:xfrm>
            <a:off x="5777508" y="3930134"/>
            <a:ext cx="205383" cy="416481"/>
          </a:xfrm>
          <a:prstGeom prst="rect">
            <a:avLst/>
          </a:prstGeom>
          <a:noFill/>
          <a:ln/>
        </p:spPr>
        <p:txBody>
          <a:bodyPr wrap="none" rtlCol="0" anchor="t"/>
          <a:lstStyle/>
          <a:p>
            <a:pPr xmlns:a="http://schemas.openxmlformats.org/drawingml/2006/main" algn="ctr" indent="0" marL="0">
              <a:lnSpc>
                <a:spcPts val="3281"/>
              </a:lnSpc>
              <a:buNone/>
            </a:pPr>
            <a:r xmlns:a="http://schemas.openxmlformats.org/drawingml/2006/main">
              <a:rPr lang="en" sz="2624" dirty="0">
                <a:solidFill>
                  <a:srgbClr val="5955EB"/>
                </a:solidFill>
                <a:latin typeface="Libre Baskerville" pitchFamily="34" charset="0"/>
                <a:ea typeface="Libre Baskerville" pitchFamily="34" charset="-122"/>
                <a:cs typeface="Libre Baskerville" pitchFamily="34" charset="-120"/>
              </a:rPr>
              <a:t>2</a:t>
            </a:r>
            <a:endParaRPr xmlns:a="http://schemas.openxmlformats.org/drawingml/2006/main" lang="en-US" sz="2624" dirty="0"/>
          </a:p>
        </p:txBody>
      </p:sp>
      <p:sp>
        <p:nvSpPr>
          <p:cNvPr id="11" name="Text 9"/>
          <p:cNvSpPr/>
          <p:nvPr/>
        </p:nvSpPr>
        <p:spPr>
          <a:xfrm>
            <a:off x="6352342" y="3888462"/>
            <a:ext cx="2647950" cy="694373"/>
          </a:xfrm>
          <a:prstGeom prst="rect">
            <a:avLst/>
          </a:prstGeom>
          <a:noFill/>
          <a:ln/>
        </p:spPr>
        <p:txBody>
          <a:bodyPr wrap="squar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To express general facts</a:t>
            </a:r>
            <a:endParaRPr xmlns:a="http://schemas.openxmlformats.org/drawingml/2006/main" lang="en-US" sz="2187" dirty="0"/>
          </a:p>
        </p:txBody>
      </p:sp>
      <p:sp>
        <p:nvSpPr>
          <p:cNvPr id="12" name="Text 10"/>
          <p:cNvSpPr/>
          <p:nvPr/>
        </p:nvSpPr>
        <p:spPr>
          <a:xfrm>
            <a:off x="6352342" y="4716066"/>
            <a:ext cx="2647950"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earth revolves around the sun.</a:t>
            </a:r>
            <a:endParaRPr xmlns:a="http://schemas.openxmlformats.org/drawingml/2006/main" lang="en-US" sz="1750" dirty="0"/>
          </a:p>
        </p:txBody>
      </p:sp>
      <p:sp>
        <p:nvSpPr>
          <p:cNvPr id="13" name="Shape 11"/>
          <p:cNvSpPr/>
          <p:nvPr/>
        </p:nvSpPr>
        <p:spPr>
          <a:xfrm>
            <a:off x="9222462" y="3888462"/>
            <a:ext cx="499943" cy="499943"/>
          </a:xfrm>
          <a:prstGeom prst="roundRect">
            <a:avLst>
              <a:gd name="adj" fmla="val 26667"/>
            </a:avLst>
          </a:prstGeom>
          <a:solidFill>
            <a:srgbClr val="DED6FF"/>
          </a:solidFill>
          <a:ln/>
        </p:spPr>
      </p:sp>
      <p:sp>
        <p:nvSpPr>
          <p:cNvPr id="14" name="Text 12"/>
          <p:cNvSpPr/>
          <p:nvPr/>
        </p:nvSpPr>
        <p:spPr>
          <a:xfrm>
            <a:off x="9369743" y="3930134"/>
            <a:ext cx="205383" cy="416481"/>
          </a:xfrm>
          <a:prstGeom prst="rect">
            <a:avLst/>
          </a:prstGeom>
          <a:noFill/>
          <a:ln/>
        </p:spPr>
        <p:txBody>
          <a:bodyPr wrap="none" rtlCol="0" anchor="t"/>
          <a:lstStyle/>
          <a:p>
            <a:pPr xmlns:a="http://schemas.openxmlformats.org/drawingml/2006/main" algn="ctr" indent="0" marL="0">
              <a:lnSpc>
                <a:spcPts val="3281"/>
              </a:lnSpc>
              <a:buNone/>
            </a:pPr>
            <a:r xmlns:a="http://schemas.openxmlformats.org/drawingml/2006/main">
              <a:rPr lang="en" sz="2624" dirty="0">
                <a:solidFill>
                  <a:srgbClr val="5955EB"/>
                </a:solidFill>
                <a:latin typeface="Libre Baskerville" pitchFamily="34" charset="0"/>
                <a:ea typeface="Libre Baskerville" pitchFamily="34" charset="-122"/>
                <a:cs typeface="Libre Baskerville" pitchFamily="34" charset="-120"/>
              </a:rPr>
              <a:t>3</a:t>
            </a:r>
            <a:endParaRPr xmlns:a="http://schemas.openxmlformats.org/drawingml/2006/main" lang="en-US" sz="2624" dirty="0"/>
          </a:p>
        </p:txBody>
      </p:sp>
      <p:sp>
        <p:nvSpPr>
          <p:cNvPr id="15" name="Text 13"/>
          <p:cNvSpPr/>
          <p:nvPr/>
        </p:nvSpPr>
        <p:spPr>
          <a:xfrm>
            <a:off x="9944576" y="3888462"/>
            <a:ext cx="2647950" cy="1041559"/>
          </a:xfrm>
          <a:prstGeom prst="rect">
            <a:avLst/>
          </a:prstGeom>
          <a:noFill/>
          <a:ln/>
        </p:spPr>
        <p:txBody>
          <a:bodyPr wrap="squar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To describe habitual actions</a:t>
            </a:r>
            <a:endParaRPr xmlns:a="http://schemas.openxmlformats.org/drawingml/2006/main" lang="en-US" sz="2187" dirty="0"/>
          </a:p>
        </p:txBody>
      </p:sp>
      <p:sp>
        <p:nvSpPr>
          <p:cNvPr id="16" name="Text 14"/>
          <p:cNvSpPr/>
          <p:nvPr/>
        </p:nvSpPr>
        <p:spPr>
          <a:xfrm>
            <a:off x="9944576" y="5063252"/>
            <a:ext cx="2647950"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Every morning I go to work.</a:t>
            </a:r>
            <a:endParaRPr xmlns:a="http://schemas.openxmlformats.org/drawingml/2006/main" lang="en-US" sz="1750" dirty="0"/>
          </a:p>
        </p:txBody>
      </p:sp>
      <p:pic>
        <p:nvPicPr>
          <p:cNvPr id="17" name="Image 0" descr="preencoded.png">
            <a:hlinkClick r:id="rId2" tooltip=""/>
          </p:cNvPr>
          <p:cNvPicPr>
            <a:picLocks noChangeAspect="1"/>
          </p:cNvPicPr>
          <p:nvPr/>
        </p:nvPicPr>
        <p:blipFill>
          <a:blip r:embed="rId1"/>
          <a:stretch>
            <a:fillRect/>
          </a:stretch>
        </p:blipFill>
        <p:spPr>
          <a:xfrm>
            <a:off x="12242153" y="7589520"/>
            <a:ext cx="2296807" cy="54864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sp>
        <p:nvSpPr>
          <p:cNvPr id="4" name="Text 2"/>
          <p:cNvSpPr/>
          <p:nvPr/>
        </p:nvSpPr>
        <p:spPr>
          <a:xfrm>
            <a:off x="2037993" y="1817965"/>
            <a:ext cx="10554414" cy="1388745"/>
          </a:xfrm>
          <a:prstGeom prst="rect">
            <a:avLst/>
          </a:prstGeom>
          <a:noFill/>
          <a:ln/>
        </p:spPr>
        <p:txBody>
          <a:bodyPr wrap="squar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Rules of education for the present time</a:t>
            </a:r>
            <a:endParaRPr xmlns:a="http://schemas.openxmlformats.org/drawingml/2006/main" lang="en-US" sz="4374" dirty="0"/>
          </a:p>
        </p:txBody>
      </p:sp>
      <p:sp>
        <p:nvSpPr>
          <p:cNvPr id="5" name="Text 3"/>
          <p:cNvSpPr/>
          <p:nvPr/>
        </p:nvSpPr>
        <p:spPr>
          <a:xfrm>
            <a:off x="2037993" y="3762137"/>
            <a:ext cx="2885837"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Verbs I conjugation</a:t>
            </a:r>
            <a:endParaRPr xmlns:a="http://schemas.openxmlformats.org/drawingml/2006/main" lang="en-US" sz="2187" dirty="0"/>
          </a:p>
        </p:txBody>
      </p:sp>
      <p:sp>
        <p:nvSpPr>
          <p:cNvPr id="6" name="Text 4"/>
          <p:cNvSpPr/>
          <p:nvPr/>
        </p:nvSpPr>
        <p:spPr>
          <a:xfrm>
            <a:off x="2037993" y="4331494"/>
            <a:ext cx="3156347"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Verbs starting with -at, -et, -it, -yat</a:t>
            </a:r>
            <a:endParaRPr xmlns:a="http://schemas.openxmlformats.org/drawingml/2006/main" lang="en-US" sz="1750" dirty="0"/>
          </a:p>
        </p:txBody>
      </p:sp>
      <p:sp>
        <p:nvSpPr>
          <p:cNvPr id="7" name="Text 5"/>
          <p:cNvSpPr/>
          <p:nvPr/>
        </p:nvSpPr>
        <p:spPr>
          <a:xfrm>
            <a:off x="2037993" y="5197912"/>
            <a:ext cx="3156347"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For example: read, watch, teach, stand</a:t>
            </a:r>
            <a:endParaRPr xmlns:a="http://schemas.openxmlformats.org/drawingml/2006/main" lang="en-US" sz="1750" dirty="0"/>
          </a:p>
        </p:txBody>
      </p:sp>
      <p:sp>
        <p:nvSpPr>
          <p:cNvPr id="8" name="Text 6"/>
          <p:cNvSpPr/>
          <p:nvPr/>
        </p:nvSpPr>
        <p:spPr>
          <a:xfrm>
            <a:off x="5743932" y="3762137"/>
            <a:ext cx="3000970"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Verbs II conjugation</a:t>
            </a:r>
            <a:endParaRPr xmlns:a="http://schemas.openxmlformats.org/drawingml/2006/main" lang="en-US" sz="2187" dirty="0"/>
          </a:p>
        </p:txBody>
      </p:sp>
      <p:sp>
        <p:nvSpPr>
          <p:cNvPr id="9" name="Text 7"/>
          <p:cNvSpPr/>
          <p:nvPr/>
        </p:nvSpPr>
        <p:spPr>
          <a:xfrm>
            <a:off x="5743932" y="4331494"/>
            <a:ext cx="3156347"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Verbs in -it, -at, -ut, -yt</a:t>
            </a:r>
            <a:endParaRPr xmlns:a="http://schemas.openxmlformats.org/drawingml/2006/main" lang="en-US" sz="1750" dirty="0"/>
          </a:p>
        </p:txBody>
      </p:sp>
      <p:sp>
        <p:nvSpPr>
          <p:cNvPr id="10" name="Text 8"/>
          <p:cNvSpPr/>
          <p:nvPr/>
        </p:nvSpPr>
        <p:spPr>
          <a:xfrm>
            <a:off x="5743932" y="5197912"/>
            <a:ext cx="3156347"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For example: love, walk, drink, cover</a:t>
            </a:r>
            <a:endParaRPr xmlns:a="http://schemas.openxmlformats.org/drawingml/2006/main" lang="en-US" sz="1750" dirty="0"/>
          </a:p>
        </p:txBody>
      </p:sp>
      <p:sp>
        <p:nvSpPr>
          <p:cNvPr id="11" name="Text 9"/>
          <p:cNvSpPr/>
          <p:nvPr/>
        </p:nvSpPr>
        <p:spPr>
          <a:xfrm>
            <a:off x="9449872" y="3762137"/>
            <a:ext cx="3156347" cy="694373"/>
          </a:xfrm>
          <a:prstGeom prst="rect">
            <a:avLst/>
          </a:prstGeom>
          <a:noFill/>
          <a:ln/>
        </p:spPr>
        <p:txBody>
          <a:bodyPr wrap="squar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Irregular Verbs</a:t>
            </a:r>
            <a:endParaRPr xmlns:a="http://schemas.openxmlformats.org/drawingml/2006/main" lang="en-US" sz="2187" dirty="0"/>
          </a:p>
        </p:txBody>
      </p:sp>
      <p:sp>
        <p:nvSpPr>
          <p:cNvPr id="12" name="Text 10"/>
          <p:cNvSpPr/>
          <p:nvPr/>
        </p:nvSpPr>
        <p:spPr>
          <a:xfrm>
            <a:off x="9449872" y="4678680"/>
            <a:ext cx="3156347"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Verbs with special forms</a:t>
            </a:r>
            <a:endParaRPr xmlns:a="http://schemas.openxmlformats.org/drawingml/2006/main" lang="en-US" sz="1750" dirty="0"/>
          </a:p>
        </p:txBody>
      </p:sp>
      <p:sp>
        <p:nvSpPr>
          <p:cNvPr id="13" name="Text 11"/>
          <p:cNvSpPr/>
          <p:nvPr/>
        </p:nvSpPr>
        <p:spPr>
          <a:xfrm>
            <a:off x="9449872" y="5545098"/>
            <a:ext cx="3156347"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For example: be, eat, go, want</a:t>
            </a:r>
            <a:endParaRPr xmlns:a="http://schemas.openxmlformats.org/drawingml/2006/main" lang="en-US" sz="1750" dirty="0"/>
          </a:p>
        </p:txBody>
      </p:sp>
      <p:pic>
        <p:nvPicPr>
          <p:cNvPr id="14" name="Image 0" descr="preencoded.png">
            <a:hlinkClick r:id="rId2" tooltip=""/>
          </p:cNvPr>
          <p:cNvPicPr>
            <a:picLocks noChangeAspect="1"/>
          </p:cNvPicPr>
          <p:nvPr/>
        </p:nvPicPr>
        <p:blipFill>
          <a:blip r:embed="rId1"/>
          <a:stretch>
            <a:fillRect/>
          </a:stretch>
        </p:blipFill>
        <p:spPr>
          <a:xfrm>
            <a:off x="12242153" y="7589520"/>
            <a:ext cx="2296807" cy="54864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pic>
        <p:nvPicPr>
          <p:cNvPr id="4" name="Image 0" descr="preencoded.png">    </p:cNvPr>
          <p:cNvPicPr>
            <a:picLocks noChangeAspect="1"/>
          </p:cNvPicPr>
          <p:nvPr/>
        </p:nvPicPr>
        <p:blipFill>
          <a:blip r:embed="rId1"/>
          <a:stretch>
            <a:fillRect/>
          </a:stretch>
        </p:blipFill>
        <p:spPr>
          <a:xfrm>
            <a:off x="-7620" y="0"/>
            <a:ext cx="3657600" cy="8229600"/>
          </a:xfrm>
          <a:prstGeom prst="rect">
            <a:avLst/>
          </a:prstGeom>
        </p:spPr>
      </p:pic>
      <p:sp>
        <p:nvSpPr>
          <p:cNvPr id="5" name="Text 2"/>
          <p:cNvSpPr/>
          <p:nvPr/>
        </p:nvSpPr>
        <p:spPr>
          <a:xfrm>
            <a:off x="4490799" y="1544479"/>
            <a:ext cx="9306401" cy="1388745"/>
          </a:xfrm>
          <a:prstGeom prst="rect">
            <a:avLst/>
          </a:prstGeom>
          <a:noFill/>
          <a:ln/>
        </p:spPr>
        <p:txBody>
          <a:bodyPr wrap="squar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Exceptions in present-day education</a:t>
            </a:r>
            <a:endParaRPr xmlns:a="http://schemas.openxmlformats.org/drawingml/2006/main" lang="en-US" sz="4374" dirty="0"/>
          </a:p>
        </p:txBody>
      </p:sp>
      <p:sp>
        <p:nvSpPr>
          <p:cNvPr id="6" name="Shape 3"/>
          <p:cNvSpPr/>
          <p:nvPr/>
        </p:nvSpPr>
        <p:spPr>
          <a:xfrm>
            <a:off x="4490799" y="3266480"/>
            <a:ext cx="4542115" cy="1938457"/>
          </a:xfrm>
          <a:prstGeom prst="roundRect">
            <a:avLst>
              <a:gd name="adj" fmla="val 6878"/>
            </a:avLst>
          </a:prstGeom>
          <a:solidFill>
            <a:srgbClr val="DED6FF"/>
          </a:solidFill>
          <a:ln/>
        </p:spPr>
      </p:sp>
      <p:sp>
        <p:nvSpPr>
          <p:cNvPr id="7" name="Text 4"/>
          <p:cNvSpPr/>
          <p:nvPr/>
        </p:nvSpPr>
        <p:spPr>
          <a:xfrm>
            <a:off x="4712970" y="3488650"/>
            <a:ext cx="3411141"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Verbs with alternation</a:t>
            </a:r>
            <a:endParaRPr xmlns:a="http://schemas.openxmlformats.org/drawingml/2006/main" lang="en-US" sz="2187" dirty="0"/>
          </a:p>
        </p:txBody>
      </p:sp>
      <p:sp>
        <p:nvSpPr>
          <p:cNvPr id="8" name="Text 5"/>
          <p:cNvSpPr/>
          <p:nvPr/>
        </p:nvSpPr>
        <p:spPr>
          <a:xfrm>
            <a:off x="4712970" y="3969067"/>
            <a:ext cx="4097774"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For example: take - I take, catch - I catch, burn - I burn</a:t>
            </a:r>
            <a:endParaRPr xmlns:a="http://schemas.openxmlformats.org/drawingml/2006/main" lang="en-US" sz="1750" dirty="0"/>
          </a:p>
        </p:txBody>
      </p:sp>
      <p:sp>
        <p:nvSpPr>
          <p:cNvPr id="9" name="Shape 6"/>
          <p:cNvSpPr/>
          <p:nvPr/>
        </p:nvSpPr>
        <p:spPr>
          <a:xfrm>
            <a:off x="9255085" y="3266480"/>
            <a:ext cx="4542115" cy="1938457"/>
          </a:xfrm>
          <a:prstGeom prst="roundRect">
            <a:avLst>
              <a:gd name="adj" fmla="val 6878"/>
            </a:avLst>
          </a:prstGeom>
          <a:solidFill>
            <a:srgbClr val="DED6FF"/>
          </a:solidFill>
          <a:ln/>
        </p:spPr>
      </p:sp>
      <p:sp>
        <p:nvSpPr>
          <p:cNvPr id="10" name="Text 7"/>
          <p:cNvSpPr/>
          <p:nvPr/>
        </p:nvSpPr>
        <p:spPr>
          <a:xfrm>
            <a:off x="9477256" y="3488650"/>
            <a:ext cx="4097774" cy="694373"/>
          </a:xfrm>
          <a:prstGeom prst="rect">
            <a:avLst/>
          </a:prstGeom>
          <a:noFill/>
          <a:ln/>
        </p:spPr>
        <p:txBody>
          <a:bodyPr wrap="squar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Null-ending verbs</a:t>
            </a:r>
            <a:endParaRPr xmlns:a="http://schemas.openxmlformats.org/drawingml/2006/main" lang="en-US" sz="2187" dirty="0"/>
          </a:p>
        </p:txBody>
      </p:sp>
      <p:sp>
        <p:nvSpPr>
          <p:cNvPr id="11" name="Text 8"/>
          <p:cNvSpPr/>
          <p:nvPr/>
        </p:nvSpPr>
        <p:spPr>
          <a:xfrm>
            <a:off x="9477256" y="4316254"/>
            <a:ext cx="4097774"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For example: to carry - I carry, to lead - I lead, to be able - I can</a:t>
            </a:r>
            <a:endParaRPr xmlns:a="http://schemas.openxmlformats.org/drawingml/2006/main" lang="en-US" sz="1750" dirty="0"/>
          </a:p>
        </p:txBody>
      </p:sp>
      <p:sp>
        <p:nvSpPr>
          <p:cNvPr id="12" name="Shape 9"/>
          <p:cNvSpPr/>
          <p:nvPr/>
        </p:nvSpPr>
        <p:spPr>
          <a:xfrm>
            <a:off x="4490799" y="5427107"/>
            <a:ext cx="9306401" cy="1258014"/>
          </a:xfrm>
          <a:prstGeom prst="roundRect">
            <a:avLst>
              <a:gd name="adj" fmla="val 10598"/>
            </a:avLst>
          </a:prstGeom>
          <a:solidFill>
            <a:srgbClr val="DED6FF"/>
          </a:solidFill>
          <a:ln/>
        </p:spPr>
      </p:sp>
      <p:sp>
        <p:nvSpPr>
          <p:cNvPr id="13" name="Text 10"/>
          <p:cNvSpPr/>
          <p:nvPr/>
        </p:nvSpPr>
        <p:spPr>
          <a:xfrm>
            <a:off x="4712970" y="5649278"/>
            <a:ext cx="4992172" cy="347186"/>
          </a:xfrm>
          <a:prstGeom prst="rect">
            <a:avLst/>
          </a:prstGeom>
          <a:noFill/>
          <a:ln/>
        </p:spPr>
        <p:txBody>
          <a:bodyPr wrap="none" rtlCol="0" anchor="t"/>
          <a:lstStyle/>
          <a:p>
            <a:pPr xmlns:a="http://schemas.openxmlformats.org/drawingml/2006/main"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Verbs with suppletive stems</a:t>
            </a:r>
            <a:endParaRPr xmlns:a="http://schemas.openxmlformats.org/drawingml/2006/main" lang="en-US" sz="2187" dirty="0"/>
          </a:p>
        </p:txBody>
      </p:sp>
      <p:sp>
        <p:nvSpPr>
          <p:cNvPr id="14" name="Text 11"/>
          <p:cNvSpPr/>
          <p:nvPr/>
        </p:nvSpPr>
        <p:spPr>
          <a:xfrm>
            <a:off x="4712970" y="6129695"/>
            <a:ext cx="8862060" cy="333256"/>
          </a:xfrm>
          <a:prstGeom prst="rect">
            <a:avLst/>
          </a:prstGeom>
          <a:noFill/>
          <a:ln/>
        </p:spPr>
        <p:txBody>
          <a:bodyPr wrap="non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For example: to go - I’m going, to go - I’m going, to eat - I’m eating</a:t>
            </a:r>
            <a:endParaRPr xmlns:a="http://schemas.openxmlformats.org/drawingml/2006/main" lang="en-US" sz="1750" dirty="0"/>
          </a:p>
        </p:txBody>
      </p:sp>
      <p:pic>
        <p:nvPicPr>
          <p:cNvPr id="15"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sp>
        <p:nvSpPr>
          <p:cNvPr id="4" name="Text 2"/>
          <p:cNvSpPr/>
          <p:nvPr/>
        </p:nvSpPr>
        <p:spPr>
          <a:xfrm>
            <a:off x="2037993" y="1736050"/>
            <a:ext cx="10554414" cy="1388745"/>
          </a:xfrm>
          <a:prstGeom prst="rect">
            <a:avLst/>
          </a:prstGeom>
          <a:noFill/>
          <a:ln/>
        </p:spPr>
        <p:txBody>
          <a:bodyPr wrap="squar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Present tense in everyday speech</a:t>
            </a:r>
            <a:endParaRPr xmlns:a="http://schemas.openxmlformats.org/drawingml/2006/main" lang="en-US" sz="4374" dirty="0"/>
          </a:p>
        </p:txBody>
      </p:sp>
      <p:pic>
        <p:nvPicPr>
          <p:cNvPr id="5" name="Image 0" descr="preencoded.png">    </p:cNvPr>
          <p:cNvPicPr>
            <a:picLocks noChangeAspect="1"/>
          </p:cNvPicPr>
          <p:nvPr/>
        </p:nvPicPr>
        <p:blipFill>
          <a:blip r:embed="rId1"/>
          <a:stretch>
            <a:fillRect/>
          </a:stretch>
        </p:blipFill>
        <p:spPr>
          <a:xfrm>
            <a:off x="2037993" y="3569137"/>
            <a:ext cx="555427" cy="555427"/>
          </a:xfrm>
          <a:prstGeom prst="rect">
            <a:avLst/>
          </a:prstGeom>
        </p:spPr>
      </p:pic>
      <p:sp>
        <p:nvSpPr>
          <p:cNvPr id="6" name="Text 3"/>
          <p:cNvSpPr/>
          <p:nvPr/>
        </p:nvSpPr>
        <p:spPr>
          <a:xfrm>
            <a:off x="2037993" y="4346734"/>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Dialogues</a:t>
            </a:r>
            <a:endParaRPr xmlns:a="http://schemas.openxmlformats.org/drawingml/2006/main" lang="en-US" sz="2187" dirty="0"/>
          </a:p>
        </p:txBody>
      </p:sp>
      <p:sp>
        <p:nvSpPr>
          <p:cNvPr id="7" name="Text 4"/>
          <p:cNvSpPr/>
          <p:nvPr/>
        </p:nvSpPr>
        <p:spPr>
          <a:xfrm>
            <a:off x="2037993" y="4827151"/>
            <a:ext cx="3295888" cy="1666280"/>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In everyday conversations, the present tense is used to describe current actions and states.</a:t>
            </a:r>
            <a:endParaRPr xmlns:a="http://schemas.openxmlformats.org/drawingml/2006/main" lang="en-US" sz="1750" dirty="0"/>
          </a:p>
        </p:txBody>
      </p:sp>
      <p:pic>
        <p:nvPicPr>
          <p:cNvPr id="8" name="Image 1" descr="preencoded.png">    </p:cNvPr>
          <p:cNvPicPr>
            <a:picLocks noChangeAspect="1"/>
          </p:cNvPicPr>
          <p:nvPr/>
        </p:nvPicPr>
        <p:blipFill>
          <a:blip r:embed="rId2"/>
          <a:stretch>
            <a:fillRect/>
          </a:stretch>
        </p:blipFill>
        <p:spPr>
          <a:xfrm>
            <a:off x="5667137" y="3569137"/>
            <a:ext cx="555427" cy="555427"/>
          </a:xfrm>
          <a:prstGeom prst="rect">
            <a:avLst/>
          </a:prstGeom>
        </p:spPr>
      </p:pic>
      <p:sp>
        <p:nvSpPr>
          <p:cNvPr id="9" name="Text 5"/>
          <p:cNvSpPr/>
          <p:nvPr/>
        </p:nvSpPr>
        <p:spPr>
          <a:xfrm>
            <a:off x="5667137" y="4346734"/>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Instructions</a:t>
            </a:r>
            <a:endParaRPr xmlns:a="http://schemas.openxmlformats.org/drawingml/2006/main" lang="en-US" sz="2187" dirty="0"/>
          </a:p>
        </p:txBody>
      </p:sp>
      <p:sp>
        <p:nvSpPr>
          <p:cNvPr id="10" name="Text 6"/>
          <p:cNvSpPr/>
          <p:nvPr/>
        </p:nvSpPr>
        <p:spPr>
          <a:xfrm>
            <a:off x="5667137" y="4827151"/>
            <a:ext cx="3296007" cy="999768"/>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helps convey step-by-step instructions and guidance.</a:t>
            </a:r>
            <a:endParaRPr xmlns:a="http://schemas.openxmlformats.org/drawingml/2006/main" lang="en-US" sz="1750" dirty="0"/>
          </a:p>
        </p:txBody>
      </p:sp>
      <p:pic>
        <p:nvPicPr>
          <p:cNvPr id="11" name="Image 2" descr="preencoded.png">    </p:cNvPr>
          <p:cNvPicPr>
            <a:picLocks noChangeAspect="1"/>
          </p:cNvPicPr>
          <p:nvPr/>
        </p:nvPicPr>
        <p:blipFill>
          <a:blip r:embed="rId3"/>
          <a:stretch>
            <a:fillRect/>
          </a:stretch>
        </p:blipFill>
        <p:spPr>
          <a:xfrm>
            <a:off x="9296400" y="3569137"/>
            <a:ext cx="555427" cy="555427"/>
          </a:xfrm>
          <a:prstGeom prst="rect">
            <a:avLst/>
          </a:prstGeom>
        </p:spPr>
      </p:pic>
      <p:sp>
        <p:nvSpPr>
          <p:cNvPr id="12" name="Text 7"/>
          <p:cNvSpPr/>
          <p:nvPr/>
        </p:nvSpPr>
        <p:spPr>
          <a:xfrm>
            <a:off x="9296400" y="4346734"/>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News</a:t>
            </a:r>
            <a:endParaRPr xmlns:a="http://schemas.openxmlformats.org/drawingml/2006/main" lang="en-US" sz="2187" dirty="0"/>
          </a:p>
        </p:txBody>
      </p:sp>
      <p:sp>
        <p:nvSpPr>
          <p:cNvPr id="13" name="Text 8"/>
          <p:cNvSpPr/>
          <p:nvPr/>
        </p:nvSpPr>
        <p:spPr>
          <a:xfrm>
            <a:off x="9296400" y="4827151"/>
            <a:ext cx="3296007" cy="1666280"/>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In reports and news reports, the present tense conveys a sense of urgency and current events.</a:t>
            </a:r>
            <a:endParaRPr xmlns:a="http://schemas.openxmlformats.org/drawingml/2006/main" lang="en-US" sz="1750" dirty="0"/>
          </a:p>
        </p:txBody>
      </p:sp>
      <p:pic>
        <p:nvPicPr>
          <p:cNvPr id="14" name="Image 3" descr="preencoded.png">
            <a:hlinkClick r:id="rId5" tooltip=""/>
          </p:cNvPr>
          <p:cNvPicPr>
            <a:picLocks noChangeAspect="1"/>
          </p:cNvPicPr>
          <p:nvPr/>
        </p:nvPicPr>
        <p:blipFill>
          <a:blip r:embed="rId4"/>
          <a:stretch>
            <a:fillRect/>
          </a:stretch>
        </p:blipFill>
        <p:spPr>
          <a:xfrm>
            <a:off x="12242153" y="7589520"/>
            <a:ext cx="2296807" cy="54864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pic>
        <p:nvPicPr>
          <p:cNvPr id="4" name="Image 0" descr="preencoded.png">    </p:cNvPr>
          <p:cNvPicPr>
            <a:picLocks noChangeAspect="1"/>
          </p:cNvPicPr>
          <p:nvPr/>
        </p:nvPicPr>
        <p:blipFill>
          <a:blip r:embed="rId1"/>
          <a:stretch>
            <a:fillRect/>
          </a:stretch>
        </p:blipFill>
        <p:spPr>
          <a:xfrm>
            <a:off x="10980420" y="0"/>
            <a:ext cx="3657600" cy="8229600"/>
          </a:xfrm>
          <a:prstGeom prst="rect">
            <a:avLst/>
          </a:prstGeom>
        </p:spPr>
      </p:pic>
      <p:sp>
        <p:nvSpPr>
          <p:cNvPr id="5" name="Text 2"/>
          <p:cNvSpPr/>
          <p:nvPr/>
        </p:nvSpPr>
        <p:spPr>
          <a:xfrm>
            <a:off x="833199" y="644723"/>
            <a:ext cx="9306401" cy="1388745"/>
          </a:xfrm>
          <a:prstGeom prst="rect">
            <a:avLst/>
          </a:prstGeom>
          <a:noFill/>
          <a:ln/>
        </p:spPr>
        <p:txBody>
          <a:bodyPr wrap="squar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Present tense in fiction</a:t>
            </a:r>
            <a:endParaRPr xmlns:a="http://schemas.openxmlformats.org/drawingml/2006/main" lang="en-US" sz="4374" dirty="0"/>
          </a:p>
        </p:txBody>
      </p:sp>
      <p:sp>
        <p:nvSpPr>
          <p:cNvPr id="6" name="Shape 3"/>
          <p:cNvSpPr/>
          <p:nvPr/>
        </p:nvSpPr>
        <p:spPr>
          <a:xfrm>
            <a:off x="1144310" y="2366724"/>
            <a:ext cx="44410" cy="5218152"/>
          </a:xfrm>
          <a:prstGeom prst="rect">
            <a:avLst/>
          </a:prstGeom>
          <a:solidFill>
            <a:srgbClr val="B8B7E0"/>
          </a:solidFill>
          <a:ln/>
        </p:spPr>
      </p:sp>
      <p:sp>
        <p:nvSpPr>
          <p:cNvPr id="7" name="Shape 4"/>
          <p:cNvSpPr/>
          <p:nvPr/>
        </p:nvSpPr>
        <p:spPr>
          <a:xfrm>
            <a:off x="1416427" y="2844344"/>
            <a:ext cx="777597" cy="44410"/>
          </a:xfrm>
          <a:prstGeom prst="rect">
            <a:avLst/>
          </a:prstGeom>
          <a:solidFill>
            <a:srgbClr val="B8B7E0"/>
          </a:solidFill>
          <a:ln/>
        </p:spPr>
      </p:sp>
      <p:sp>
        <p:nvSpPr>
          <p:cNvPr id="8" name="Shape 5"/>
          <p:cNvSpPr/>
          <p:nvPr/>
        </p:nvSpPr>
        <p:spPr>
          <a:xfrm>
            <a:off x="916484" y="2616637"/>
            <a:ext cx="499943" cy="499943"/>
          </a:xfrm>
          <a:prstGeom prst="roundRect">
            <a:avLst>
              <a:gd name="adj" fmla="val 26667"/>
            </a:avLst>
          </a:prstGeom>
          <a:solidFill>
            <a:srgbClr val="DED6FF"/>
          </a:solidFill>
          <a:ln/>
        </p:spPr>
      </p:sp>
      <p:sp>
        <p:nvSpPr>
          <p:cNvPr id="9" name="Text 6"/>
          <p:cNvSpPr/>
          <p:nvPr/>
        </p:nvSpPr>
        <p:spPr>
          <a:xfrm>
            <a:off x="1092101" y="2658308"/>
            <a:ext cx="148709" cy="416481"/>
          </a:xfrm>
          <a:prstGeom prst="rect">
            <a:avLst/>
          </a:prstGeom>
          <a:noFill/>
          <a:ln/>
        </p:spPr>
        <p:txBody>
          <a:bodyPr wrap="none" rtlCol="0" anchor="t"/>
          <a:lstStyle/>
          <a:p>
            <a:pPr xmlns:a="http://schemas.openxmlformats.org/drawingml/2006/main" algn="ctr" indent="0" marL="0">
              <a:lnSpc>
                <a:spcPts val="3281"/>
              </a:lnSpc>
              <a:buNone/>
            </a:pPr>
            <a:r xmlns:a="http://schemas.openxmlformats.org/drawingml/2006/main">
              <a:rPr lang="en" sz="2624" dirty="0">
                <a:solidFill>
                  <a:srgbClr val="5955EB"/>
                </a:solidFill>
                <a:latin typeface="Libre Baskerville" pitchFamily="34" charset="0"/>
                <a:ea typeface="Libre Baskerville" pitchFamily="34" charset="-122"/>
                <a:cs typeface="Libre Baskerville" pitchFamily="34" charset="-120"/>
              </a:rPr>
              <a:t>1</a:t>
            </a:r>
            <a:endParaRPr xmlns:a="http://schemas.openxmlformats.org/drawingml/2006/main" lang="en-US" sz="2624" dirty="0"/>
          </a:p>
        </p:txBody>
      </p:sp>
      <p:sp>
        <p:nvSpPr>
          <p:cNvPr id="10" name="Text 7"/>
          <p:cNvSpPr/>
          <p:nvPr/>
        </p:nvSpPr>
        <p:spPr>
          <a:xfrm>
            <a:off x="2388513" y="2588895"/>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Description</a:t>
            </a:r>
            <a:endParaRPr xmlns:a="http://schemas.openxmlformats.org/drawingml/2006/main" lang="en-US" sz="2187" dirty="0"/>
          </a:p>
        </p:txBody>
      </p:sp>
      <p:sp>
        <p:nvSpPr>
          <p:cNvPr id="11" name="Text 8"/>
          <p:cNvSpPr/>
          <p:nvPr/>
        </p:nvSpPr>
        <p:spPr>
          <a:xfrm>
            <a:off x="2388513" y="3069312"/>
            <a:ext cx="7751088" cy="66651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allows the reader to clearly imagine what is happening, as if he were observing events.</a:t>
            </a:r>
            <a:endParaRPr xmlns:a="http://schemas.openxmlformats.org/drawingml/2006/main" lang="en-US" sz="1750" dirty="0"/>
          </a:p>
        </p:txBody>
      </p:sp>
      <p:sp>
        <p:nvSpPr>
          <p:cNvPr id="12" name="Shape 9"/>
          <p:cNvSpPr/>
          <p:nvPr/>
        </p:nvSpPr>
        <p:spPr>
          <a:xfrm>
            <a:off x="1416427" y="4657785"/>
            <a:ext cx="777597" cy="44410"/>
          </a:xfrm>
          <a:prstGeom prst="rect">
            <a:avLst/>
          </a:prstGeom>
          <a:solidFill>
            <a:srgbClr val="B8B7E0"/>
          </a:solidFill>
          <a:ln/>
        </p:spPr>
      </p:sp>
      <p:sp>
        <p:nvSpPr>
          <p:cNvPr id="13" name="Shape 10"/>
          <p:cNvSpPr/>
          <p:nvPr/>
        </p:nvSpPr>
        <p:spPr>
          <a:xfrm>
            <a:off x="916484" y="4430078"/>
            <a:ext cx="499943" cy="499943"/>
          </a:xfrm>
          <a:prstGeom prst="roundRect">
            <a:avLst>
              <a:gd name="adj" fmla="val 26667"/>
            </a:avLst>
          </a:prstGeom>
          <a:solidFill>
            <a:srgbClr val="DED6FF"/>
          </a:solidFill>
          <a:ln/>
        </p:spPr>
      </p:sp>
      <p:sp>
        <p:nvSpPr>
          <p:cNvPr id="14" name="Text 11"/>
          <p:cNvSpPr/>
          <p:nvPr/>
        </p:nvSpPr>
        <p:spPr>
          <a:xfrm>
            <a:off x="1063764" y="4471749"/>
            <a:ext cx="205383" cy="416481"/>
          </a:xfrm>
          <a:prstGeom prst="rect">
            <a:avLst/>
          </a:prstGeom>
          <a:noFill/>
          <a:ln/>
        </p:spPr>
        <p:txBody>
          <a:bodyPr wrap="none" rtlCol="0" anchor="t"/>
          <a:lstStyle/>
          <a:p>
            <a:pPr xmlns:a="http://schemas.openxmlformats.org/drawingml/2006/main" algn="ctr" indent="0" marL="0">
              <a:lnSpc>
                <a:spcPts val="3281"/>
              </a:lnSpc>
              <a:buNone/>
            </a:pPr>
            <a:r xmlns:a="http://schemas.openxmlformats.org/drawingml/2006/main">
              <a:rPr lang="en" sz="2624" dirty="0">
                <a:solidFill>
                  <a:srgbClr val="5955EB"/>
                </a:solidFill>
                <a:latin typeface="Libre Baskerville" pitchFamily="34" charset="0"/>
                <a:ea typeface="Libre Baskerville" pitchFamily="34" charset="-122"/>
                <a:cs typeface="Libre Baskerville" pitchFamily="34" charset="-120"/>
              </a:rPr>
              <a:t>2</a:t>
            </a:r>
            <a:endParaRPr xmlns:a="http://schemas.openxmlformats.org/drawingml/2006/main" lang="en-US" sz="2624" dirty="0"/>
          </a:p>
        </p:txBody>
      </p:sp>
      <p:sp>
        <p:nvSpPr>
          <p:cNvPr id="15" name="Text 12"/>
          <p:cNvSpPr/>
          <p:nvPr/>
        </p:nvSpPr>
        <p:spPr>
          <a:xfrm>
            <a:off x="2388513" y="4402336"/>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Dialogues</a:t>
            </a:r>
            <a:endParaRPr xmlns:a="http://schemas.openxmlformats.org/drawingml/2006/main" lang="en-US" sz="2187" dirty="0"/>
          </a:p>
        </p:txBody>
      </p:sp>
      <p:sp>
        <p:nvSpPr>
          <p:cNvPr id="16" name="Text 13"/>
          <p:cNvSpPr/>
          <p:nvPr/>
        </p:nvSpPr>
        <p:spPr>
          <a:xfrm>
            <a:off x="2388513" y="4882753"/>
            <a:ext cx="7751088" cy="66651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Using the present tense in dialogue creates a sense of immediacy and liveliness.</a:t>
            </a:r>
            <a:endParaRPr xmlns:a="http://schemas.openxmlformats.org/drawingml/2006/main" lang="en-US" sz="1750" dirty="0"/>
          </a:p>
        </p:txBody>
      </p:sp>
      <p:sp>
        <p:nvSpPr>
          <p:cNvPr id="17" name="Shape 14"/>
          <p:cNvSpPr/>
          <p:nvPr/>
        </p:nvSpPr>
        <p:spPr>
          <a:xfrm>
            <a:off x="1416427" y="6471225"/>
            <a:ext cx="777597" cy="44410"/>
          </a:xfrm>
          <a:prstGeom prst="rect">
            <a:avLst/>
          </a:prstGeom>
          <a:solidFill>
            <a:srgbClr val="B8B7E0"/>
          </a:solidFill>
          <a:ln/>
        </p:spPr>
      </p:sp>
      <p:sp>
        <p:nvSpPr>
          <p:cNvPr id="18" name="Shape 15"/>
          <p:cNvSpPr/>
          <p:nvPr/>
        </p:nvSpPr>
        <p:spPr>
          <a:xfrm>
            <a:off x="916484" y="6243518"/>
            <a:ext cx="499943" cy="499943"/>
          </a:xfrm>
          <a:prstGeom prst="roundRect">
            <a:avLst>
              <a:gd name="adj" fmla="val 26667"/>
            </a:avLst>
          </a:prstGeom>
          <a:solidFill>
            <a:srgbClr val="DED6FF"/>
          </a:solidFill>
          <a:ln/>
        </p:spPr>
      </p:sp>
      <p:sp>
        <p:nvSpPr>
          <p:cNvPr id="19" name="Text 16"/>
          <p:cNvSpPr/>
          <p:nvPr/>
        </p:nvSpPr>
        <p:spPr>
          <a:xfrm>
            <a:off x="1063764" y="6285190"/>
            <a:ext cx="205383" cy="416481"/>
          </a:xfrm>
          <a:prstGeom prst="rect">
            <a:avLst/>
          </a:prstGeom>
          <a:noFill/>
          <a:ln/>
        </p:spPr>
        <p:txBody>
          <a:bodyPr wrap="none" rtlCol="0" anchor="t"/>
          <a:lstStyle/>
          <a:p>
            <a:pPr xmlns:a="http://schemas.openxmlformats.org/drawingml/2006/main" algn="ctr" indent="0" marL="0">
              <a:lnSpc>
                <a:spcPts val="3281"/>
              </a:lnSpc>
              <a:buNone/>
            </a:pPr>
            <a:r xmlns:a="http://schemas.openxmlformats.org/drawingml/2006/main">
              <a:rPr lang="en" sz="2624" dirty="0">
                <a:solidFill>
                  <a:srgbClr val="5955EB"/>
                </a:solidFill>
                <a:latin typeface="Libre Baskerville" pitchFamily="34" charset="0"/>
                <a:ea typeface="Libre Baskerville" pitchFamily="34" charset="-122"/>
                <a:cs typeface="Libre Baskerville" pitchFamily="34" charset="-120"/>
              </a:rPr>
              <a:t>3</a:t>
            </a:r>
            <a:endParaRPr xmlns:a="http://schemas.openxmlformats.org/drawingml/2006/main" lang="en-US" sz="2624" dirty="0"/>
          </a:p>
        </p:txBody>
      </p:sp>
      <p:sp>
        <p:nvSpPr>
          <p:cNvPr id="20" name="Text 17"/>
          <p:cNvSpPr/>
          <p:nvPr/>
        </p:nvSpPr>
        <p:spPr>
          <a:xfrm>
            <a:off x="2388513" y="6215777"/>
            <a:ext cx="3049786"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Inner monologues</a:t>
            </a:r>
            <a:endParaRPr xmlns:a="http://schemas.openxmlformats.org/drawingml/2006/main" lang="en-US" sz="2187" dirty="0"/>
          </a:p>
        </p:txBody>
      </p:sp>
      <p:sp>
        <p:nvSpPr>
          <p:cNvPr id="21" name="Text 18"/>
          <p:cNvSpPr/>
          <p:nvPr/>
        </p:nvSpPr>
        <p:spPr>
          <a:xfrm>
            <a:off x="2388513" y="6696194"/>
            <a:ext cx="7751088" cy="66651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helps convey the characters' thoughts and experiences.</a:t>
            </a:r>
            <a:endParaRPr xmlns:a="http://schemas.openxmlformats.org/drawingml/2006/main" lang="en-US" sz="1750" dirty="0"/>
          </a:p>
        </p:txBody>
      </p:sp>
      <p:pic>
        <p:nvPicPr>
          <p:cNvPr id="22" name="Image 1" descr="preencoded.png">
            <a:hlinkClick r:id="rId3" tooltip=""/>
          </p:cNvPr>
          <p:cNvPicPr>
            <a:picLocks noChangeAspect="1"/>
          </p:cNvPicPr>
          <p:nvPr/>
        </p:nvPicPr>
        <p:blipFill>
          <a:blip r:embed="rId2"/>
          <a:stretch>
            <a:fillRect/>
          </a:stretch>
        </p:blipFill>
        <p:spPr>
          <a:xfrm>
            <a:off x="12242153" y="7589520"/>
            <a:ext cx="2296807" cy="54864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pic>
        <p:nvPicPr>
          <p:cNvPr id="4" name="Image 0" descr="preencoded.png">    </p:cNvPr>
          <p:cNvPicPr>
            <a:picLocks noChangeAspect="1"/>
          </p:cNvPicPr>
          <p:nvPr/>
        </p:nvPicPr>
        <p:blipFill>
          <a:blip r:embed="rId1"/>
          <a:stretch>
            <a:fillRect/>
          </a:stretch>
        </p:blipFill>
        <p:spPr>
          <a:xfrm>
            <a:off x="10980420" y="0"/>
            <a:ext cx="3657600" cy="8229600"/>
          </a:xfrm>
          <a:prstGeom prst="rect">
            <a:avLst/>
          </a:prstGeom>
        </p:spPr>
      </p:pic>
      <p:sp>
        <p:nvSpPr>
          <p:cNvPr id="5" name="Text 2"/>
          <p:cNvSpPr/>
          <p:nvPr/>
        </p:nvSpPr>
        <p:spPr>
          <a:xfrm>
            <a:off x="833199" y="934760"/>
            <a:ext cx="5554980"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Conclusion</a:t>
            </a:r>
            <a:endParaRPr xmlns:a="http://schemas.openxmlformats.org/drawingml/2006/main" lang="en-US" sz="4374" dirty="0"/>
          </a:p>
        </p:txBody>
      </p:sp>
      <p:pic>
        <p:nvPicPr>
          <p:cNvPr id="6" name="Image 1" descr="preencoded.png">    </p:cNvPr>
          <p:cNvPicPr>
            <a:picLocks noChangeAspect="1"/>
          </p:cNvPicPr>
          <p:nvPr/>
        </p:nvPicPr>
        <p:blipFill>
          <a:blip r:embed="rId2"/>
          <a:stretch>
            <a:fillRect/>
          </a:stretch>
        </p:blipFill>
        <p:spPr>
          <a:xfrm>
            <a:off x="833199" y="1962388"/>
            <a:ext cx="1110972" cy="1777484"/>
          </a:xfrm>
          <a:prstGeom prst="rect">
            <a:avLst/>
          </a:prstGeom>
        </p:spPr>
      </p:pic>
      <p:sp>
        <p:nvSpPr>
          <p:cNvPr id="7" name="Text 3"/>
          <p:cNvSpPr/>
          <p:nvPr/>
        </p:nvSpPr>
        <p:spPr>
          <a:xfrm>
            <a:off x="2277428" y="2184559"/>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Understanding</a:t>
            </a:r>
            <a:endParaRPr xmlns:a="http://schemas.openxmlformats.org/drawingml/2006/main" lang="en-US" sz="2187" dirty="0"/>
          </a:p>
        </p:txBody>
      </p:sp>
      <p:sp>
        <p:nvSpPr>
          <p:cNvPr id="8" name="Text 4"/>
          <p:cNvSpPr/>
          <p:nvPr/>
        </p:nvSpPr>
        <p:spPr>
          <a:xfrm>
            <a:off x="2277428" y="2664976"/>
            <a:ext cx="7862173" cy="66651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is an important and widely used verb form in the Russian language.</a:t>
            </a:r>
            <a:endParaRPr xmlns:a="http://schemas.openxmlformats.org/drawingml/2006/main" lang="en-US" sz="1750" dirty="0"/>
          </a:p>
        </p:txBody>
      </p:sp>
      <p:pic>
        <p:nvPicPr>
          <p:cNvPr id="9" name="Image 2" descr="preencoded.png">    </p:cNvPr>
          <p:cNvPicPr>
            <a:picLocks noChangeAspect="1"/>
          </p:cNvPicPr>
          <p:nvPr/>
        </p:nvPicPr>
        <p:blipFill>
          <a:blip r:embed="rId3"/>
          <a:stretch>
            <a:fillRect/>
          </a:stretch>
        </p:blipFill>
        <p:spPr>
          <a:xfrm>
            <a:off x="833199" y="3739872"/>
            <a:ext cx="1110972" cy="1777484"/>
          </a:xfrm>
          <a:prstGeom prst="rect">
            <a:avLst/>
          </a:prstGeom>
        </p:spPr>
      </p:pic>
      <p:sp>
        <p:nvSpPr>
          <p:cNvPr id="10" name="Text 5"/>
          <p:cNvSpPr/>
          <p:nvPr/>
        </p:nvSpPr>
        <p:spPr>
          <a:xfrm>
            <a:off x="2277428" y="3962043"/>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Application</a:t>
            </a:r>
            <a:endParaRPr xmlns:a="http://schemas.openxmlformats.org/drawingml/2006/main" lang="en-US" sz="2187" dirty="0"/>
          </a:p>
        </p:txBody>
      </p:sp>
      <p:sp>
        <p:nvSpPr>
          <p:cNvPr id="11" name="Text 6"/>
          <p:cNvSpPr/>
          <p:nvPr/>
        </p:nvSpPr>
        <p:spPr>
          <a:xfrm>
            <a:off x="2277428" y="4442460"/>
            <a:ext cx="7862173" cy="66651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Using the present tense correctly helps you express your thoughts accurately.</a:t>
            </a:r>
            <a:endParaRPr xmlns:a="http://schemas.openxmlformats.org/drawingml/2006/main" lang="en-US" sz="1750" dirty="0"/>
          </a:p>
        </p:txBody>
      </p:sp>
      <p:pic>
        <p:nvPicPr>
          <p:cNvPr id="12" name="Image 3" descr="preencoded.png">    </p:cNvPr>
          <p:cNvPicPr>
            <a:picLocks noChangeAspect="1"/>
          </p:cNvPicPr>
          <p:nvPr/>
        </p:nvPicPr>
        <p:blipFill>
          <a:blip r:embed="rId4"/>
          <a:stretch>
            <a:fillRect/>
          </a:stretch>
        </p:blipFill>
        <p:spPr>
          <a:xfrm>
            <a:off x="833199" y="5517356"/>
            <a:ext cx="1110972" cy="1777484"/>
          </a:xfrm>
          <a:prstGeom prst="rect">
            <a:avLst/>
          </a:prstGeom>
        </p:spPr>
      </p:pic>
      <p:sp>
        <p:nvSpPr>
          <p:cNvPr id="13" name="Text 7"/>
          <p:cNvSpPr/>
          <p:nvPr/>
        </p:nvSpPr>
        <p:spPr>
          <a:xfrm>
            <a:off x="2277428" y="5739527"/>
            <a:ext cx="2777490" cy="347186"/>
          </a:xfrm>
          <a:prstGeom prst="rect">
            <a:avLst/>
          </a:prstGeom>
          <a:noFill/>
          <a:ln/>
        </p:spPr>
        <p:txBody>
          <a:bodyPr wrap="none" rtlCol="0" anchor="t"/>
          <a:lstStyle/>
          <a:p>
            <a:pPr xmlns:a="http://schemas.openxmlformats.org/drawingml/2006/main" algn="l" indent="0" marL="0">
              <a:lnSpc>
                <a:spcPts val="2734"/>
              </a:lnSpc>
              <a:buNone/>
            </a:pPr>
            <a:r xmlns:a="http://schemas.openxmlformats.org/drawingml/2006/main">
              <a:rPr lang="en" sz="2187" dirty="0">
                <a:solidFill>
                  <a:srgbClr val="5955EB"/>
                </a:solidFill>
                <a:latin typeface="Libre Baskerville" pitchFamily="34" charset="0"/>
                <a:ea typeface="Libre Baskerville" pitchFamily="34" charset="-122"/>
                <a:cs typeface="Libre Baskerville" pitchFamily="34" charset="-120"/>
              </a:rPr>
              <a:t>Practice</a:t>
            </a:r>
            <a:endParaRPr xmlns:a="http://schemas.openxmlformats.org/drawingml/2006/main" lang="en-US" sz="2187" dirty="0"/>
          </a:p>
        </p:txBody>
      </p:sp>
      <p:sp>
        <p:nvSpPr>
          <p:cNvPr id="14" name="Text 8"/>
          <p:cNvSpPr/>
          <p:nvPr/>
        </p:nvSpPr>
        <p:spPr>
          <a:xfrm>
            <a:off x="2277428" y="6219944"/>
            <a:ext cx="7862173" cy="666512"/>
          </a:xfrm>
          <a:prstGeom prst="rect">
            <a:avLst/>
          </a:prstGeom>
          <a:noFill/>
          <a:ln/>
        </p:spPr>
        <p:txBody>
          <a:bodyPr wrap="square" rtlCol="0" anchor="t"/>
          <a:lstStyle/>
          <a:p>
            <a:pPr xmlns:a="http://schemas.openxmlformats.org/drawingml/2006/main" algn="l"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Regular practice of using the present tense in speech and writing will lead to confident use of it.</a:t>
            </a:r>
            <a:endParaRPr xmlns:a="http://schemas.openxmlformats.org/drawingml/2006/main" lang="en-US" sz="1750" dirty="0"/>
          </a:p>
        </p:txBody>
      </p:sp>
      <p:pic>
        <p:nvPicPr>
          <p:cNvPr id="15" name="Image 4" descr="preencoded.png">
            <a:hlinkClick r:id="rId6" tooltip=""/>
          </p:cNvPr>
          <p:cNvPicPr>
            <a:picLocks noChangeAspect="1"/>
          </p:cNvPicPr>
          <p:nvPr/>
        </p:nvPicPr>
        <p:blipFill>
          <a:blip r:embed="rId5"/>
          <a:stretch>
            <a:fillRect/>
          </a:stretch>
        </p:blipFill>
        <p:spPr>
          <a:xfrm>
            <a:off x="12242153" y="7589520"/>
            <a:ext cx="2296807" cy="54864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F4F0FF"/>
          </a:solidFill>
          <a:ln/>
        </p:spPr>
      </p:sp>
      <p:sp>
        <p:nvSpPr>
          <p:cNvPr id="3" name="Shape 1"/>
          <p:cNvSpPr/>
          <p:nvPr/>
        </p:nvSpPr>
        <p:spPr>
          <a:xfrm>
            <a:off x="0" y="0"/>
            <a:ext cx="14630400" cy="8229600"/>
          </a:xfrm>
          <a:prstGeom prst="rect">
            <a:avLst/>
          </a:prstGeom>
          <a:solidFill>
            <a:srgbClr val="FBFAFF"/>
          </a:solidFill>
          <a:ln/>
        </p:spPr>
      </p:sp>
      <p:sp>
        <p:nvSpPr>
          <p:cNvPr id="4" name="Text 2"/>
          <p:cNvSpPr/>
          <p:nvPr/>
        </p:nvSpPr>
        <p:spPr>
          <a:xfrm>
            <a:off x="2037993" y="2097286"/>
            <a:ext cx="5554980" cy="694373"/>
          </a:xfrm>
          <a:prstGeom prst="rect">
            <a:avLst/>
          </a:prstGeom>
          <a:noFill/>
          <a:ln/>
        </p:spPr>
        <p:txBody>
          <a:bodyPr wrap="none" rtlCol="0" anchor="t"/>
          <a:lstStyle/>
          <a:p>
            <a:pPr xmlns:a="http://schemas.openxmlformats.org/drawingml/2006/main" indent="0" marL="0">
              <a:lnSpc>
                <a:spcPts val="5468"/>
              </a:lnSpc>
              <a:buNone/>
            </a:pPr>
            <a:r xmlns:a="http://schemas.openxmlformats.org/drawingml/2006/main">
              <a:rPr lang="en" sz="4374" dirty="0">
                <a:solidFill>
                  <a:srgbClr val="5955EB"/>
                </a:solidFill>
                <a:latin typeface="Libre Baskerville" pitchFamily="34" charset="0"/>
                <a:ea typeface="Libre Baskerville" pitchFamily="34" charset="-122"/>
                <a:cs typeface="Libre Baskerville" pitchFamily="34" charset="-120"/>
              </a:rPr>
              <a:t>Question</a:t>
            </a:r>
            <a:endParaRPr xmlns:a="http://schemas.openxmlformats.org/drawingml/2006/main" lang="en-US" sz="4374" dirty="0"/>
          </a:p>
        </p:txBody>
      </p:sp>
      <p:sp>
        <p:nvSpPr>
          <p:cNvPr id="5" name="Shape 3"/>
          <p:cNvSpPr/>
          <p:nvPr/>
        </p:nvSpPr>
        <p:spPr>
          <a:xfrm>
            <a:off x="2037993" y="3236000"/>
            <a:ext cx="10554414" cy="948214"/>
          </a:xfrm>
          <a:prstGeom prst="rect">
            <a:avLst/>
          </a:prstGeom>
          <a:solidFill>
            <a:srgbClr val="DED6FF"/>
          </a:solidFill>
          <a:ln/>
        </p:spPr>
      </p:sp>
      <p:sp>
        <p:nvSpPr>
          <p:cNvPr id="6" name="Text 4"/>
          <p:cNvSpPr/>
          <p:nvPr/>
        </p:nvSpPr>
        <p:spPr>
          <a:xfrm>
            <a:off x="2260163" y="3376851"/>
            <a:ext cx="4829056" cy="333256"/>
          </a:xfrm>
          <a:prstGeom prst="rect">
            <a:avLst/>
          </a:prstGeom>
          <a:noFill/>
          <a:ln/>
        </p:spPr>
        <p:txBody>
          <a:bodyPr wrap="non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Question:</a:t>
            </a:r>
            <a:endParaRPr xmlns:a="http://schemas.openxmlformats.org/drawingml/2006/main" lang="en-US" sz="1750" dirty="0"/>
          </a:p>
        </p:txBody>
      </p:sp>
      <p:sp>
        <p:nvSpPr>
          <p:cNvPr id="7" name="Text 5"/>
          <p:cNvSpPr/>
          <p:nvPr/>
        </p:nvSpPr>
        <p:spPr>
          <a:xfrm>
            <a:off x="7541181" y="3376851"/>
            <a:ext cx="4829056" cy="666512"/>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In what cases is the present tense used in Russian?</a:t>
            </a:r>
            <a:endParaRPr xmlns:a="http://schemas.openxmlformats.org/drawingml/2006/main" lang="en-US" sz="1750" dirty="0"/>
          </a:p>
        </p:txBody>
      </p:sp>
      <p:sp>
        <p:nvSpPr>
          <p:cNvPr id="8" name="Text 6"/>
          <p:cNvSpPr/>
          <p:nvPr/>
        </p:nvSpPr>
        <p:spPr>
          <a:xfrm>
            <a:off x="2260163" y="4325064"/>
            <a:ext cx="4829056" cy="333256"/>
          </a:xfrm>
          <a:prstGeom prst="rect">
            <a:avLst/>
          </a:prstGeom>
          <a:noFill/>
          <a:ln/>
        </p:spPr>
        <p:txBody>
          <a:bodyPr wrap="non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Answer:</a:t>
            </a:r>
            <a:endParaRPr xmlns:a="http://schemas.openxmlformats.org/drawingml/2006/main" lang="en-US" sz="1750" dirty="0"/>
          </a:p>
        </p:txBody>
      </p:sp>
      <p:sp>
        <p:nvSpPr>
          <p:cNvPr id="9" name="Text 7"/>
          <p:cNvSpPr/>
          <p:nvPr/>
        </p:nvSpPr>
        <p:spPr>
          <a:xfrm>
            <a:off x="7541181" y="4325064"/>
            <a:ext cx="4829056" cy="1666280"/>
          </a:xfrm>
          <a:prstGeom prst="rect">
            <a:avLst/>
          </a:prstGeom>
          <a:noFill/>
          <a:ln/>
        </p:spPr>
        <p:txBody>
          <a:bodyPr wrap="square" rtlCol="0" anchor="t"/>
          <a:lstStyle/>
          <a:p>
            <a:pPr xmlns:a="http://schemas.openxmlformats.org/drawingml/2006/main" indent="0" marL="0">
              <a:lnSpc>
                <a:spcPts val="2624"/>
              </a:lnSpc>
              <a:buNone/>
            </a:pPr>
            <a:r xmlns:a="http://schemas.openxmlformats.org/drawingml/2006/main">
              <a:rPr lang="en" sz="1750" dirty="0">
                <a:solidFill>
                  <a:srgbClr val="49495A"/>
                </a:solidFill>
                <a:latin typeface="Open Sans" pitchFamily="34" charset="0"/>
                <a:ea typeface="Open Sans" pitchFamily="34" charset="-122"/>
                <a:cs typeface="Open Sans" pitchFamily="34" charset="-120"/>
              </a:rPr>
              <a:t>The present tense is used to describe current actions, express general facts and truths, and also to convey habitual, regularly repeated actions.</a:t>
            </a:r>
            <a:endParaRPr xmlns:a="http://schemas.openxmlformats.org/drawingml/2006/main" lang="en-US" sz="1750" dirty="0"/>
          </a:p>
        </p:txBody>
      </p:sp>
      <p:pic>
        <p:nvPicPr>
          <p:cNvPr id="10" name="Image 0" descr="preencoded.png">
            <a:hlinkClick r:id="rId2" tooltip=""/>
          </p:cNvPr>
          <p:cNvPicPr>
            <a:picLocks noChangeAspect="1"/>
          </p:cNvPicPr>
          <p:nvPr/>
        </p:nvPicPr>
        <p:blipFill>
          <a:blip r:embed="rId1"/>
          <a:stretch>
            <a:fillRect/>
          </a:stretch>
        </p:blipFill>
        <p:spPr>
          <a:xfrm>
            <a:off x="12242153" y="7589520"/>
            <a:ext cx="2296807" cy="54864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2024-06-07T03:50:21Z</dcterms:created>
  <dcterms:modified xsi:type="dcterms:W3CDTF">2024-06-07T03:50:21Z</dcterms:modified>
</cp:coreProperties>
</file>