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6" r:id="rId9"/>
    <p:sldId id="264" r:id="rId10"/>
    <p:sldId id="265" r:id="rId11"/>
    <p:sldId id="267" r:id="rId12"/>
    <p:sldId id="26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156FFB-023E-4952-AB54-8AAA29310D79}" v="172" dt="2023-12-08T12:06:19.446"/>
    <p1510:client id="{2BA33EE5-BA54-4784-A423-3A43D3CD345D}" v="91" dt="2023-12-09T07:35:39.851"/>
    <p1510:client id="{5DDD3CB5-573F-40A6-99AE-4B3CD7326075}" v="641" dt="2023-12-08T11:02:54.5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77" d="100"/>
          <a:sy n="77" d="100"/>
        </p:scale>
        <p:origin x="-114" y="-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F5EF92-8D3B-444F-9BE6-7295BBBA2188}" type="datetimeFigureOut">
              <a:rPr lang="ru-RU" smtClean="0"/>
              <a:pPr/>
              <a:t>18.12.2023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11701E-2266-486B-8F13-EF7BF731B5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F1A86C92-A69A-42E0-BB70-89D701FC6428}" type="datetime1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773792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E7347-0B9F-43A3-8780-53041E9C2934}" type="datetime1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135986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BAD2C-FFD4-4134-944F-36DADCBF1C4A}" type="datetime1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56289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89103-697A-44BE-8E3A-77EB69264F8E}" type="datetime1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71719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12BD5FB-3576-4A36-A1C2-CB25A476B069}" type="datetime1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813553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BFCC4-F801-4B23-9F14-FDC1E62635A6}" type="datetime1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94044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4E795-3AD8-4DEB-91B7-6232BA9D322A}" type="datetime1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2709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03C08-0C01-4D11-B8E3-3DCD35BC9322}" type="datetime1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28801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CEBC6-4766-4C75-A47E-51D8167AB6FE}" type="datetime1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00556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BC5B-4755-4AC0-91E2-C4CF90AD202B}" type="datetime1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1316622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48B540FE-759C-47E4-90C7-B4C209363016}" type="datetime1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="" xmlns:p14="http://schemas.microsoft.com/office/powerpoint/2010/main" val="2433833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112D523-E96C-46D8-AF67-080FF48CF199}" type="datetime1">
              <a:rPr lang="en-US" smtClean="0"/>
              <a:pPr/>
              <a:t>12/18/2023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3916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sv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sv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10" Type="http://schemas.openxmlformats.org/officeDocument/2006/relationships/image" Target="../media/image16.svg"/><Relationship Id="rId4" Type="http://schemas.openxmlformats.org/officeDocument/2006/relationships/image" Target="../media/image4.sv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hade val="92000"/>
                <a:satMod val="160000"/>
              </a:schemeClr>
            </a:gs>
            <a:gs pos="77000">
              <a:schemeClr val="bg2">
                <a:tint val="100000"/>
                <a:shade val="73000"/>
                <a:satMod val="155000"/>
              </a:schemeClr>
            </a:gs>
            <a:gs pos="100000">
              <a:schemeClr val="bg2">
                <a:tint val="100000"/>
                <a:shade val="67000"/>
                <a:satMod val="14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="" xmlns:a16="http://schemas.microsoft.com/office/drawing/2014/main" id="{B66F8A2C-B8CF-4B20-9A73-2ADCF63027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gradFill>
            <a:gsLst>
              <a:gs pos="0">
                <a:schemeClr val="bg2">
                  <a:tint val="90000"/>
                  <a:shade val="92000"/>
                  <a:satMod val="160000"/>
                </a:schemeClr>
              </a:gs>
              <a:gs pos="77000">
                <a:schemeClr val="bg2">
                  <a:tint val="100000"/>
                  <a:shade val="73000"/>
                  <a:satMod val="155000"/>
                </a:schemeClr>
              </a:gs>
              <a:gs pos="100000">
                <a:schemeClr val="bg2">
                  <a:tint val="100000"/>
                  <a:shade val="67000"/>
                  <a:satMod val="14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Rectangle 9">
            <a:extLst>
              <a:ext uri="{FF2B5EF4-FFF2-40B4-BE49-F238E27FC236}">
                <a16:creationId xmlns="" xmlns:a16="http://schemas.microsoft.com/office/drawing/2014/main" id="{180C23B1-7427-4DF4-BFF1-60CD7E93BC5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Rectangle 11">
            <a:extLst>
              <a:ext uri="{FF2B5EF4-FFF2-40B4-BE49-F238E27FC236}">
                <a16:creationId xmlns="" xmlns:a16="http://schemas.microsoft.com/office/drawing/2014/main" id="{B5DD78E9-DE0D-47AF-A0DB-F475221E3DC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32108" y="610955"/>
            <a:ext cx="10927784" cy="563609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A118D329-2010-4A15-B57C-429FFAE35B1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97052" y="777240"/>
            <a:ext cx="10597896" cy="5303520"/>
          </a:xfrm>
          <a:prstGeom prst="rect">
            <a:avLst/>
          </a:prstGeom>
          <a:solidFill>
            <a:schemeClr val="bg1"/>
          </a:solidFill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3520" y="1272800"/>
            <a:ext cx="6544620" cy="4312402"/>
          </a:xfrm>
        </p:spPr>
        <p:txBody>
          <a:bodyPr anchor="ctr">
            <a:normAutofit/>
          </a:bodyPr>
          <a:lstStyle/>
          <a:p>
            <a:pPr algn="l"/>
            <a:r>
              <a:rPr lang="ru-RU" sz="4800" dirty="0" err="1">
                <a:solidFill>
                  <a:schemeClr val="tx1"/>
                </a:solidFill>
              </a:rPr>
              <a:t>Искандерова</a:t>
            </a:r>
            <a:r>
              <a:rPr lang="ru-RU" sz="4800" dirty="0">
                <a:solidFill>
                  <a:schemeClr val="tx1"/>
                </a:solidFill>
              </a:rPr>
              <a:t> </a:t>
            </a:r>
            <a:r>
              <a:rPr lang="ru-RU" sz="4800" dirty="0" err="1">
                <a:solidFill>
                  <a:schemeClr val="tx1"/>
                </a:solidFill>
              </a:rPr>
              <a:t>Гулизар</a:t>
            </a:r>
            <a:r>
              <a:rPr lang="ru-RU" sz="4800" dirty="0">
                <a:solidFill>
                  <a:schemeClr val="tx1"/>
                </a:solidFill>
              </a:rPr>
              <a:t> </a:t>
            </a:r>
            <a:r>
              <a:rPr lang="ru-RU" sz="4800" dirty="0" err="1">
                <a:solidFill>
                  <a:schemeClr val="tx1"/>
                </a:solidFill>
              </a:rPr>
              <a:t>Хирамагомедовна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49323" y="1272800"/>
            <a:ext cx="2705424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spcAft>
                <a:spcPts val="600"/>
              </a:spcAft>
            </a:pPr>
            <a:r>
              <a:rPr lang="ru-RU" sz="2000" dirty="0"/>
              <a:t>Учитель биологии ГКОУ РД "</a:t>
            </a:r>
            <a:r>
              <a:rPr lang="ru-RU" sz="2000" dirty="0" err="1"/>
              <a:t>Кочубейская</a:t>
            </a:r>
            <a:r>
              <a:rPr lang="ru-RU" sz="2000" dirty="0"/>
              <a:t> СОШИ"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994262BC-EE98-4BD6-82DB-4955E8DCC29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8129872" y="2057401"/>
            <a:ext cx="0" cy="27432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5165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hade val="92000"/>
                <a:satMod val="160000"/>
              </a:schemeClr>
            </a:gs>
            <a:gs pos="77000">
              <a:schemeClr val="bg2">
                <a:tint val="100000"/>
                <a:shade val="73000"/>
                <a:satMod val="155000"/>
              </a:schemeClr>
            </a:gs>
            <a:gs pos="100000">
              <a:schemeClr val="bg2">
                <a:tint val="100000"/>
                <a:shade val="67000"/>
                <a:satMod val="14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B32F73EB-B46F-4F77-B3DC-7C374906F3B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ADDB10B3-CF45-4294-8994-0E8AD1FC6E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5145417F-1D1B-48A7-B4DA-BAD73B02C81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13CF9D9F-1672-4D0C-934E-CD9EE1BE54B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2" name="Group 31">
            <a:extLst>
              <a:ext uri="{FF2B5EF4-FFF2-40B4-BE49-F238E27FC236}">
                <a16:creationId xmlns="" xmlns:a16="http://schemas.microsoft.com/office/drawing/2014/main" id="{1558C702-CA14-4264-B8FC-A5120F75DE0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4828372" y="1267730"/>
            <a:ext cx="1567331" cy="645295"/>
            <a:chOff x="5318306" y="1386268"/>
            <a:chExt cx="1567331" cy="645295"/>
          </a:xfrm>
        </p:grpSpPr>
        <p:cxnSp>
          <p:nvCxnSpPr>
            <p:cNvPr id="33" name="Straight Connector 32">
              <a:extLst>
                <a:ext uri="{FF2B5EF4-FFF2-40B4-BE49-F238E27FC236}">
                  <a16:creationId xmlns="" xmlns:a16="http://schemas.microsoft.com/office/drawing/2014/main" id="{6621A72C-7343-4A22-8700-696C5860A21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="" xmlns:a16="http://schemas.microsoft.com/office/drawing/2014/main" id="{BB44A4DC-7861-4DCC-9931-5A075855D65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="" xmlns:a16="http://schemas.microsoft.com/office/drawing/2014/main" id="{E16C316F-BFB5-424F-A951-E962A3B745C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Rectangle 36">
            <a:extLst>
              <a:ext uri="{FF2B5EF4-FFF2-40B4-BE49-F238E27FC236}">
                <a16:creationId xmlns="" xmlns:a16="http://schemas.microsoft.com/office/drawing/2014/main" id="{B66F8A2C-B8CF-4B20-9A73-2ADCF630275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gradFill>
            <a:gsLst>
              <a:gs pos="0">
                <a:schemeClr val="bg2">
                  <a:tint val="90000"/>
                  <a:shade val="92000"/>
                  <a:satMod val="160000"/>
                </a:schemeClr>
              </a:gs>
              <a:gs pos="77000">
                <a:schemeClr val="bg2">
                  <a:tint val="100000"/>
                  <a:shade val="73000"/>
                  <a:satMod val="155000"/>
                </a:schemeClr>
              </a:gs>
              <a:gs pos="100000">
                <a:schemeClr val="bg2">
                  <a:tint val="100000"/>
                  <a:shade val="67000"/>
                  <a:satMod val="14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180C23B1-7427-4DF4-BFF1-60CD7E93BC5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B5DD78E9-DE0D-47AF-A0DB-F475221E3DC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32108" y="610955"/>
            <a:ext cx="10927784" cy="563609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A118D329-2010-4A15-B57C-429FFAE35B1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97052" y="777240"/>
            <a:ext cx="10597896" cy="5303520"/>
          </a:xfrm>
          <a:prstGeom prst="rect">
            <a:avLst/>
          </a:prstGeom>
          <a:solidFill>
            <a:schemeClr val="bg1"/>
          </a:solidFill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0530288-F8F5-85E3-96FB-149641367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520" y="1272800"/>
            <a:ext cx="6544620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lnSpc>
                <a:spcPct val="83000"/>
              </a:lnSpc>
            </a:pPr>
            <a:r>
              <a:rPr lang="en-US" sz="6800" cap="all" spc="-100" dirty="0" err="1" smtClean="0">
                <a:solidFill>
                  <a:schemeClr val="tx1"/>
                </a:solidFill>
              </a:rPr>
              <a:t>Дыхание</a:t>
            </a:r>
            <a:endParaRPr lang="en-US" sz="6800" cap="all" spc="-100" dirty="0">
              <a:solidFill>
                <a:schemeClr val="tx1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47C232E9-E1B2-55E7-55D7-E4F1F5FB3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73440" y="1272800"/>
            <a:ext cx="2481307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spc="80"/>
              <a:t>Практическая работа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="" xmlns:a16="http://schemas.microsoft.com/office/drawing/2014/main" id="{994262BC-EE98-4BD6-82DB-4955E8DCC29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8129872" y="2057401"/>
            <a:ext cx="0" cy="27432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3594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BBCE84A-DFB6-1F8D-568D-CACBA6981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рефлексия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ADF3233-DA09-07BF-1D24-AE9B9DC9C8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Онлайн тест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533888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="" xmlns:a16="http://schemas.microsoft.com/office/drawing/2014/main" id="{E192707B-B929-41A7-9B41-E959A1C689E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 descr="Разноцветные смотанные струны">
            <a:extLst>
              <a:ext uri="{FF2B5EF4-FFF2-40B4-BE49-F238E27FC236}">
                <a16:creationId xmlns="" xmlns:a16="http://schemas.microsoft.com/office/drawing/2014/main" id="{F536B023-8C24-BE7D-D0A1-3E43CA87F3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35000"/>
          </a:blip>
          <a:srcRect b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97FCC6C-8E95-700D-B320-F4A52862A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3803276"/>
          </a:xfrm>
        </p:spPr>
        <p:txBody>
          <a:bodyPr>
            <a:normAutofit/>
          </a:bodyPr>
          <a:lstStyle/>
          <a:p>
            <a:r>
              <a:rPr lang="ru-RU" sz="5400"/>
              <a:t>Спасибо</a:t>
            </a:r>
            <a:br>
              <a:rPr lang="ru-RU" sz="5400"/>
            </a:br>
            <a:r>
              <a:rPr lang="ru-RU"/>
              <a:t> </a:t>
            </a:r>
            <a:br>
              <a:rPr lang="ru-RU"/>
            </a:br>
            <a:r>
              <a:rPr lang="ru-RU" sz="4000"/>
              <a:t>Д/З - </a:t>
            </a:r>
            <a:r>
              <a:rPr lang="ru-RU" sz="4000" smtClean="0"/>
              <a:t>20 </a:t>
            </a:r>
            <a:r>
              <a:rPr lang="ru-RU" sz="1100"/>
              <a:t>параграф</a:t>
            </a:r>
          </a:p>
        </p:txBody>
      </p:sp>
      <p:pic>
        <p:nvPicPr>
          <p:cNvPr id="5" name="Объект 4" descr="Контур ангельского лица со сплошной заливкой">
            <a:extLst>
              <a:ext uri="{FF2B5EF4-FFF2-40B4-BE49-F238E27FC236}">
                <a16:creationId xmlns="" xmlns:a16="http://schemas.microsoft.com/office/drawing/2014/main" id="{F1A8CE77-DBC9-0C6D-0FFE-138C4FDCE5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21306" y="1505847"/>
            <a:ext cx="914400" cy="914400"/>
          </a:xfrm>
        </p:spPr>
      </p:pic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8FB4235C-4505-46C7-AD8F-8769A1972FC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43559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Легкие со сплошной заливкой">
            <a:extLst>
              <a:ext uri="{FF2B5EF4-FFF2-40B4-BE49-F238E27FC236}">
                <a16:creationId xmlns="" xmlns:a16="http://schemas.microsoft.com/office/drawing/2014/main" id="{24DB2DD0-06CF-225D-9FEE-85E62DA70D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85929" y="562034"/>
            <a:ext cx="914400" cy="914400"/>
          </a:xfrm>
        </p:spPr>
      </p:pic>
      <p:pic>
        <p:nvPicPr>
          <p:cNvPr id="5" name="Рисунок 4" descr="Изображение выглядит как текст, Шрифт, Фиолетовый, фиолетовый&#10;&#10;Автоматически созданное описание">
            <a:extLst>
              <a:ext uri="{FF2B5EF4-FFF2-40B4-BE49-F238E27FC236}">
                <a16:creationId xmlns="" xmlns:a16="http://schemas.microsoft.com/office/drawing/2014/main" id="{EF8B6FDC-EAF7-C787-F1CC-31E140D69B4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4458" y="282389"/>
            <a:ext cx="9399494" cy="6293223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3316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hade val="92000"/>
                <a:satMod val="160000"/>
              </a:schemeClr>
            </a:gs>
            <a:gs pos="77000">
              <a:schemeClr val="bg2">
                <a:tint val="100000"/>
                <a:shade val="73000"/>
                <a:satMod val="155000"/>
              </a:schemeClr>
            </a:gs>
            <a:gs pos="100000">
              <a:schemeClr val="bg2">
                <a:tint val="100000"/>
                <a:shade val="67000"/>
                <a:satMod val="14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="" xmlns:a16="http://schemas.microsoft.com/office/drawing/2014/main" id="{3A8C6BC2-E9E2-4780-8A41-064073CD436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" name="Rectangle 40">
            <a:extLst>
              <a:ext uri="{FF2B5EF4-FFF2-40B4-BE49-F238E27FC236}">
                <a16:creationId xmlns="" xmlns:a16="http://schemas.microsoft.com/office/drawing/2014/main" id="{E70450CF-22E9-4B1D-B146-30FEE770C40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43" name="Rectangle 42">
            <a:extLst>
              <a:ext uri="{FF2B5EF4-FFF2-40B4-BE49-F238E27FC236}">
                <a16:creationId xmlns="" xmlns:a16="http://schemas.microsoft.com/office/drawing/2014/main" id="{80238079-1F65-476A-BC6C-F2D3BD2683B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3740C935-D2D3-4F63-A4DA-CD768BB3F4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7" name="Group 46">
            <a:extLst>
              <a:ext uri="{FF2B5EF4-FFF2-40B4-BE49-F238E27FC236}">
                <a16:creationId xmlns="" xmlns:a16="http://schemas.microsoft.com/office/drawing/2014/main" id="{BE8D8045-0F80-4964-B591-0D599AB42DA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4828372" y="1267730"/>
            <a:ext cx="1567331" cy="645295"/>
            <a:chOff x="5318306" y="1386268"/>
            <a:chExt cx="1567331" cy="645295"/>
          </a:xfrm>
        </p:grpSpPr>
        <p:cxnSp>
          <p:nvCxnSpPr>
            <p:cNvPr id="48" name="Straight Connector 47">
              <a:extLst>
                <a:ext uri="{FF2B5EF4-FFF2-40B4-BE49-F238E27FC236}">
                  <a16:creationId xmlns="" xmlns:a16="http://schemas.microsoft.com/office/drawing/2014/main" id="{AF8A5889-0EE6-4E19-98FE-29F79E987B5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="" xmlns:a16="http://schemas.microsoft.com/office/drawing/2014/main" id="{1B0FE4C3-64BE-4A2B-818D-4D84479344F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="" xmlns:a16="http://schemas.microsoft.com/office/drawing/2014/main" id="{54670D04-30D8-487E-A3F4-0655E48016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Rectangle 51">
            <a:extLst>
              <a:ext uri="{FF2B5EF4-FFF2-40B4-BE49-F238E27FC236}">
                <a16:creationId xmlns="" xmlns:a16="http://schemas.microsoft.com/office/drawing/2014/main" id="{5472113B-41FA-450E-B533-F51733045F2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53190" y="457200"/>
            <a:ext cx="11281609" cy="5943603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pic>
        <p:nvPicPr>
          <p:cNvPr id="4" name="Объект 3" descr="Легкие со сплошной заливкой">
            <a:extLst>
              <a:ext uri="{FF2B5EF4-FFF2-40B4-BE49-F238E27FC236}">
                <a16:creationId xmlns="" xmlns:a16="http://schemas.microsoft.com/office/drawing/2014/main" id="{FC2B45CF-4FFF-6911-B413-AE9778F948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28703" y="1562546"/>
            <a:ext cx="3750954" cy="3750954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="" xmlns:a16="http://schemas.microsoft.com/office/drawing/2014/main" id="{3CB5E9E0-7C44-46B5-B3E8-E62887B3111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16738" y="621793"/>
            <a:ext cx="10954512" cy="5614416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DF9259-4CAD-44CD-3B04-DC00138EA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849" y="1348844"/>
            <a:ext cx="5716338" cy="304270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r>
              <a:rPr lang="en-US" sz="5600" cap="all" spc="-100" dirty="0" err="1"/>
              <a:t>Дыхание</a:t>
            </a:r>
            <a:r>
              <a:rPr lang="en-US" sz="5600" cap="all" spc="-100" dirty="0"/>
              <a:t> и </a:t>
            </a:r>
            <a:r>
              <a:rPr lang="en-US" sz="5600" cap="all" spc="-100" dirty="0" err="1"/>
              <a:t>его</a:t>
            </a:r>
            <a:r>
              <a:rPr lang="en-US" sz="5600" cap="all" spc="-100" dirty="0"/>
              <a:t> </a:t>
            </a:r>
            <a:r>
              <a:rPr lang="en-US" sz="5600" cap="all" spc="-100" dirty="0" err="1"/>
              <a:t>значение</a:t>
            </a:r>
            <a:r>
              <a:rPr lang="en-US" sz="5600" cap="all" spc="-100" dirty="0"/>
              <a:t>.</a:t>
            </a:r>
            <a:r>
              <a:rPr lang="en-US" sz="5600" cap="all" spc="-100"/>
              <a:t/>
            </a:r>
            <a:br>
              <a:rPr lang="en-US" sz="5600" cap="all" spc="-100"/>
            </a:br>
            <a:r>
              <a:rPr lang="en-US" sz="5600" cap="all" spc="-100" dirty="0" err="1"/>
              <a:t>Органы</a:t>
            </a:r>
            <a:r>
              <a:rPr lang="en-US" sz="5600" cap="all" spc="-100" dirty="0"/>
              <a:t> </a:t>
            </a:r>
            <a:r>
              <a:rPr lang="en-US" sz="5600" cap="all" spc="-100" dirty="0" err="1"/>
              <a:t>дыхания</a:t>
            </a:r>
            <a:r>
              <a:rPr lang="en-US" sz="5600" cap="all" spc="-100" dirty="0"/>
              <a:t> 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="" xmlns:a16="http://schemas.microsoft.com/office/drawing/2014/main" id="{1EF88855-34D7-45DF-9DB8-682E4A3586D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3034898" y="446824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58" name="Straight Connector 57">
            <a:extLst>
              <a:ext uri="{FF2B5EF4-FFF2-40B4-BE49-F238E27FC236}">
                <a16:creationId xmlns="" xmlns:a16="http://schemas.microsoft.com/office/drawing/2014/main" id="{BC6981A1-6AD0-44A6-84F4-420410F3B2A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3149198" y="446823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="" xmlns:a16="http://schemas.microsoft.com/office/drawing/2014/main" id="{CD9FF0FB-30CE-40B4-B3F2-A565E71CE2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840838" y="446823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="" xmlns:a16="http://schemas.microsoft.com/office/drawing/2014/main" id="{C7216A06-7EF2-4C72-8D1E-8959D3EBC14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3149198" y="1092118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1615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CE6B8A-0F35-5346-015D-35D7BD359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 fontScale="90000"/>
          </a:bodyPr>
          <a:lstStyle/>
          <a:p>
            <a:r>
              <a:rPr lang="ru-RU" dirty="0"/>
              <a:t>Цель </a:t>
            </a:r>
            <a:r>
              <a:rPr lang="ru-RU" dirty="0" smtClean="0"/>
              <a:t>урока</a:t>
            </a:r>
            <a:r>
              <a:rPr lang="ru-RU" dirty="0" smtClean="0"/>
              <a:t>:</a:t>
            </a:r>
            <a:r>
              <a:rPr lang="ru-RU" dirty="0" smtClean="0"/>
              <a:t> </a:t>
            </a:r>
            <a:r>
              <a:rPr lang="ru-RU" sz="3600" dirty="0" smtClean="0"/>
              <a:t>значения </a:t>
            </a:r>
            <a:r>
              <a:rPr lang="ru-RU" sz="3600" dirty="0" smtClean="0"/>
              <a:t>дыхания; </a:t>
            </a:r>
            <a:r>
              <a:rPr lang="ru-RU" sz="3600" dirty="0" smtClean="0"/>
              <a:t>определить особенности строения органов дыхательной системы и их функцию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650865C-0951-1211-C538-69406553E6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0771" y="2091915"/>
            <a:ext cx="7004340" cy="3943125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endParaRPr lang="ru-RU" sz="1500" dirty="0">
              <a:latin typeface="Arial"/>
              <a:cs typeface="Arial"/>
            </a:endParaRPr>
          </a:p>
          <a:p>
            <a:pPr>
              <a:lnSpc>
                <a:spcPct val="90000"/>
              </a:lnSpc>
              <a:buClr>
                <a:srgbClr val="262626"/>
              </a:buClr>
              <a:buNone/>
            </a:pPr>
            <a:r>
              <a:rPr lang="ru-RU" sz="4000" dirty="0" smtClean="0"/>
              <a:t>Задачи </a:t>
            </a:r>
            <a:r>
              <a:rPr lang="ru-RU" sz="4000" dirty="0" smtClean="0"/>
              <a:t>урока:</a:t>
            </a:r>
            <a:endParaRPr lang="ru-RU" sz="400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>
              <a:lnSpc>
                <a:spcPct val="90000"/>
              </a:lnSpc>
              <a:buClr>
                <a:srgbClr val="262626"/>
              </a:buClr>
              <a:buNone/>
            </a:pPr>
            <a:r>
              <a:rPr lang="ru-RU" sz="2600" dirty="0" smtClean="0">
                <a:solidFill>
                  <a:schemeClr val="tx2"/>
                </a:solidFill>
                <a:latin typeface="Arial"/>
                <a:cs typeface="Arial"/>
              </a:rPr>
              <a:t>1. овладеть </a:t>
            </a:r>
            <a:r>
              <a:rPr lang="ru-RU" sz="2600" dirty="0">
                <a:solidFill>
                  <a:schemeClr val="tx2"/>
                </a:solidFill>
                <a:latin typeface="Arial"/>
                <a:cs typeface="Arial"/>
              </a:rPr>
              <a:t>содержанием темы: сформировать знания об особенностях органов дыхания в связи с выполняемыми функциями;</a:t>
            </a:r>
            <a:endParaRPr lang="ru-RU" sz="2600" dirty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6.</a:t>
            </a:r>
            <a:r>
              <a:rPr lang="ru-RU" sz="2600" dirty="0" smtClean="0">
                <a:latin typeface="Arial"/>
                <a:cs typeface="Arial"/>
              </a:rPr>
              <a:t> 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организовывать анализ, рефлексию, самооценку своей  деятельности;</a:t>
            </a:r>
            <a:endParaRPr lang="ru-RU" sz="26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ru-RU" sz="2600" dirty="0" smtClean="0">
                <a:solidFill>
                  <a:schemeClr val="tx2"/>
                </a:solidFill>
                <a:latin typeface="Arial"/>
                <a:cs typeface="Arial"/>
              </a:rPr>
              <a:t>7.задавать вопросы к наблюдаемым фактам, отыскивать причины явлений,</a:t>
            </a:r>
            <a:endParaRPr lang="ru-RU" sz="26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ru-RU" sz="2600" dirty="0" smtClean="0">
                <a:solidFill>
                  <a:schemeClr val="tx2"/>
                </a:solidFill>
                <a:latin typeface="Arial"/>
                <a:cs typeface="Arial"/>
              </a:rPr>
              <a:t>8.обозначать </a:t>
            </a:r>
            <a:r>
              <a:rPr lang="ru-RU" sz="2600" dirty="0">
                <a:solidFill>
                  <a:schemeClr val="tx2"/>
                </a:solidFill>
                <a:latin typeface="Arial"/>
                <a:cs typeface="Arial"/>
              </a:rPr>
              <a:t>свое понимание или непонимание по отношению к изучаемой пробле</a:t>
            </a:r>
            <a:r>
              <a:rPr lang="ru-RU" sz="2400" dirty="0">
                <a:solidFill>
                  <a:schemeClr val="tx2"/>
                </a:solidFill>
                <a:latin typeface="Arial"/>
                <a:cs typeface="Arial"/>
              </a:rPr>
              <a:t>ме.</a:t>
            </a:r>
            <a:endParaRPr lang="ru-RU" sz="2400" dirty="0">
              <a:solidFill>
                <a:schemeClr val="tx2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ru-RU" sz="1500" dirty="0"/>
          </a:p>
        </p:txBody>
      </p:sp>
      <p:pic>
        <p:nvPicPr>
          <p:cNvPr id="5" name="Объект 3" descr="Легкие со сплошной заливкой">
            <a:extLst>
              <a:ext uri="{FF2B5EF4-FFF2-40B4-BE49-F238E27FC236}">
                <a16:creationId xmlns="" xmlns:a16="http://schemas.microsoft.com/office/drawing/2014/main" id="{4E7E3A6C-A1B1-7FFB-9B42-2AE5D0438C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20571" y="2467986"/>
            <a:ext cx="3019646" cy="3019646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570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DDD6A52-5E9D-CA23-B1A0-48BDFD214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Сообшение </a:t>
            </a:r>
          </a:p>
        </p:txBody>
      </p:sp>
      <p:pic>
        <p:nvPicPr>
          <p:cNvPr id="5" name="Объект 4" descr="Изображение выглядит как текст, Человеческое лицо, человек, письмо&#10;&#10;Автоматически созданное описание">
            <a:extLst>
              <a:ext uri="{FF2B5EF4-FFF2-40B4-BE49-F238E27FC236}">
                <a16:creationId xmlns="" xmlns:a16="http://schemas.microsoft.com/office/drawing/2014/main" id="{8557018B-8894-A8DB-57A9-17399F6DEB9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2194560"/>
            <a:ext cx="4754880" cy="3566160"/>
          </a:xfrm>
        </p:spPr>
      </p:pic>
      <p:pic>
        <p:nvPicPr>
          <p:cNvPr id="6" name="Объект 5" descr="Изображение выглядит как текст, Человеческое лицо, искусство, снимок экрана&#10;&#10;Автоматически созданное описание">
            <a:extLst>
              <a:ext uri="{FF2B5EF4-FFF2-40B4-BE49-F238E27FC236}">
                <a16:creationId xmlns="" xmlns:a16="http://schemas.microsoft.com/office/drawing/2014/main" id="{9AC7D769-E597-D6DB-B428-37DBAD437DD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370320" y="2196881"/>
            <a:ext cx="4754880" cy="3561517"/>
          </a:xfrm>
        </p:spPr>
      </p:pic>
      <p:pic>
        <p:nvPicPr>
          <p:cNvPr id="8" name="Объект 3" descr="Легкие со сплошной заливкой">
            <a:extLst>
              <a:ext uri="{FF2B5EF4-FFF2-40B4-BE49-F238E27FC236}">
                <a16:creationId xmlns="" xmlns:a16="http://schemas.microsoft.com/office/drawing/2014/main" id="{FE66F54B-5C72-58C2-06F2-5F5CB3D3BF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09311" y="954239"/>
            <a:ext cx="757518" cy="757518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2929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9DA0502-40AE-50EC-7F94-4E07F578FC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7591" y="2091263"/>
            <a:ext cx="9359938" cy="2590800"/>
          </a:xfrm>
        </p:spPr>
        <p:txBody>
          <a:bodyPr/>
          <a:lstStyle/>
          <a:p>
            <a:r>
              <a:rPr lang="ru-RU"/>
              <a:t>Дыхание -</a:t>
            </a:r>
            <a:r>
              <a:rPr lang="ru-RU" dirty="0"/>
              <a:t/>
            </a:r>
            <a:br>
              <a:rPr lang="ru-RU" dirty="0"/>
            </a:br>
            <a:r>
              <a:rPr lang="ru-RU"/>
              <a:t>органы дыхания  -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4A61C2F-8521-B681-1CE0-58732F0A71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/>
              <a:t>Основные термины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5766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hade val="92000"/>
                <a:satMod val="160000"/>
              </a:schemeClr>
            </a:gs>
            <a:gs pos="77000">
              <a:schemeClr val="bg2">
                <a:tint val="100000"/>
                <a:shade val="73000"/>
                <a:satMod val="155000"/>
              </a:schemeClr>
            </a:gs>
            <a:gs pos="100000">
              <a:schemeClr val="bg2">
                <a:tint val="100000"/>
                <a:shade val="67000"/>
                <a:satMod val="14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3A8C6BC2-E9E2-4780-8A41-064073CD436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E70450CF-22E9-4B1D-B146-30FEE770C40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5" name="Rectangle 14">
            <a:extLst>
              <a:ext uri="{FF2B5EF4-FFF2-40B4-BE49-F238E27FC236}">
                <a16:creationId xmlns="" xmlns:a16="http://schemas.microsoft.com/office/drawing/2014/main" id="{80238079-1F65-476A-BC6C-F2D3BD2683B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3740C935-D2D3-4F63-A4DA-CD768BB3F40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9" name="Group 18">
            <a:extLst>
              <a:ext uri="{FF2B5EF4-FFF2-40B4-BE49-F238E27FC236}">
                <a16:creationId xmlns="" xmlns:a16="http://schemas.microsoft.com/office/drawing/2014/main" id="{BE8D8045-0F80-4964-B591-0D599AB42DA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4828372" y="1267730"/>
            <a:ext cx="1567331" cy="645295"/>
            <a:chOff x="5318306" y="1386268"/>
            <a:chExt cx="1567331" cy="645295"/>
          </a:xfrm>
        </p:grpSpPr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AF8A5889-0EE6-4E19-98FE-29F79E987B5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1B0FE4C3-64BE-4A2B-818D-4D84479344F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="" xmlns:a16="http://schemas.microsoft.com/office/drawing/2014/main" id="{54670D04-30D8-487E-A3F4-0655E48016D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EEC1F2EE-9F2C-45AA-84E8-A1DE5C4073F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0CDE08CC-3B26-4FC8-A07D-B58CBE4900D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63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" name="Rectangle 27">
            <a:extLst>
              <a:ext uri="{FF2B5EF4-FFF2-40B4-BE49-F238E27FC236}">
                <a16:creationId xmlns="" xmlns:a16="http://schemas.microsoft.com/office/drawing/2014/main" id="{B354D381-0BAB-445E-9E77-90AB789E9DA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3337" y="643464"/>
            <a:ext cx="6269159" cy="5571072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30" name="Rectangle 29">
            <a:extLst>
              <a:ext uri="{FF2B5EF4-FFF2-40B4-BE49-F238E27FC236}">
                <a16:creationId xmlns="" xmlns:a16="http://schemas.microsoft.com/office/drawing/2014/main" id="{FC1718E8-55AA-4B97-B0F7-AE5CF7989F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06116" y="809244"/>
            <a:ext cx="5943600" cy="523951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C593CC4-19A2-F73B-25CD-4BC038EDA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3632" y="1559768"/>
            <a:ext cx="5068568" cy="313537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r>
              <a:rPr lang="en-US" sz="6000" cap="all" spc="-100">
                <a:solidFill>
                  <a:schemeClr val="tx1">
                    <a:lumMod val="85000"/>
                    <a:lumOff val="15000"/>
                  </a:schemeClr>
                </a:solidFill>
              </a:rPr>
              <a:t>Формула окисления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241E585-6A3B-3399-E377-ABA933B6F7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6604" y="4794811"/>
            <a:ext cx="5942625" cy="785884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spc="80" dirty="0" err="1">
                <a:solidFill>
                  <a:schemeClr val="tx1"/>
                </a:solidFill>
              </a:rPr>
              <a:t>Органические</a:t>
            </a:r>
            <a:r>
              <a:rPr lang="en-US" sz="2000" spc="80" dirty="0">
                <a:solidFill>
                  <a:schemeClr val="tx1"/>
                </a:solidFill>
              </a:rPr>
              <a:t> </a:t>
            </a:r>
            <a:r>
              <a:rPr lang="en-US" sz="2000" spc="80" dirty="0" err="1">
                <a:solidFill>
                  <a:schemeClr val="tx1"/>
                </a:solidFill>
              </a:rPr>
              <a:t>вещества</a:t>
            </a:r>
            <a:r>
              <a:rPr lang="en-US" sz="2000" spc="80" dirty="0">
                <a:solidFill>
                  <a:schemeClr val="tx1"/>
                </a:solidFill>
              </a:rPr>
              <a:t> </a:t>
            </a:r>
            <a:endParaRPr lang="ru-RU" dirty="0">
              <a:solidFill>
                <a:schemeClr val="tx1"/>
              </a:solidFill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spc="80" dirty="0">
                <a:solidFill>
                  <a:schemeClr val="tx1"/>
                </a:solidFill>
              </a:rPr>
              <a:t>+ </a:t>
            </a:r>
            <a:r>
              <a:rPr lang="en-US" sz="2000" spc="80" dirty="0" err="1">
                <a:solidFill>
                  <a:schemeClr val="tx1"/>
                </a:solidFill>
              </a:rPr>
              <a:t>кислород</a:t>
            </a:r>
            <a:r>
              <a:rPr lang="en-US" sz="2000" spc="80" dirty="0">
                <a:solidFill>
                  <a:schemeClr val="tx1"/>
                </a:solidFill>
              </a:rPr>
              <a:t> = </a:t>
            </a:r>
            <a:r>
              <a:rPr lang="en-US" sz="2000" spc="80" dirty="0" err="1">
                <a:solidFill>
                  <a:schemeClr val="tx1"/>
                </a:solidFill>
              </a:rPr>
              <a:t>углекислый</a:t>
            </a:r>
            <a:r>
              <a:rPr lang="en-US" sz="2000" spc="80" dirty="0">
                <a:solidFill>
                  <a:schemeClr val="tx1"/>
                </a:solidFill>
              </a:rPr>
              <a:t> </a:t>
            </a:r>
            <a:r>
              <a:rPr lang="en-US" sz="2000" spc="80" dirty="0" err="1">
                <a:solidFill>
                  <a:schemeClr val="tx1"/>
                </a:solidFill>
              </a:rPr>
              <a:t>газ</a:t>
            </a:r>
            <a:r>
              <a:rPr lang="en-US" sz="2000" spc="80" dirty="0">
                <a:solidFill>
                  <a:schemeClr val="tx1"/>
                </a:solidFill>
              </a:rPr>
              <a:t> + </a:t>
            </a:r>
            <a:r>
              <a:rPr lang="en-US" sz="2000" spc="80" dirty="0" err="1">
                <a:solidFill>
                  <a:schemeClr val="tx1"/>
                </a:solidFill>
              </a:rPr>
              <a:t>вода</a:t>
            </a:r>
            <a:r>
              <a:rPr lang="en-US" sz="2000" spc="80" dirty="0">
                <a:solidFill>
                  <a:schemeClr val="tx1"/>
                </a:solidFill>
              </a:rPr>
              <a:t> + </a:t>
            </a:r>
            <a:r>
              <a:rPr lang="en-US" sz="2000" spc="80" dirty="0" err="1">
                <a:solidFill>
                  <a:schemeClr val="tx1"/>
                </a:solidFill>
                <a:highlight>
                  <a:srgbClr val="FFFF00"/>
                </a:highlight>
              </a:rPr>
              <a:t>энергия</a:t>
            </a:r>
            <a:r>
              <a:rPr lang="en-US" sz="2000" spc="80" dirty="0" smtClean="0">
                <a:solidFill>
                  <a:schemeClr val="tx1"/>
                </a:solidFill>
                <a:highlight>
                  <a:srgbClr val="FFFF00"/>
                </a:highlight>
              </a:rPr>
              <a:t>.</a:t>
            </a:r>
            <a:endParaRPr lang="en-US" dirty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="" xmlns:a16="http://schemas.microsoft.com/office/drawing/2014/main" id="{82DEB938-4D34-4A47-B268-0E3467680F0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817796" y="640856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48417BB0-87D9-4E1F-B85C-D130A56261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2932096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100F15C6-AE3E-4CCF-A16E-3C70A74F44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623736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956D3942-7761-4954-8B42-9CB25A7F4CF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2932096" y="1286150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="" xmlns:a16="http://schemas.microsoft.com/office/drawing/2014/main" id="{74E5A167-47F8-4EB6-BE4B-3AA08ED5BB8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556055" y="0"/>
            <a:ext cx="463600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Объект 3" descr="Легкие со сплошной заливкой">
            <a:extLst>
              <a:ext uri="{FF2B5EF4-FFF2-40B4-BE49-F238E27FC236}">
                <a16:creationId xmlns="" xmlns:a16="http://schemas.microsoft.com/office/drawing/2014/main" id="{FC7C740C-9A6D-A615-6971-D57B3FC47A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99519" y="1755316"/>
            <a:ext cx="3357629" cy="3357629"/>
          </a:xfrm>
          <a:prstGeom prst="rect">
            <a:avLst/>
          </a:prstGeom>
        </p:spPr>
      </p:pic>
      <p:sp>
        <p:nvSpPr>
          <p:cNvPr id="23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94099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1B5D6631-F74B-410E-B60D-7C97D6D770D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6F300CB1-0412-47A2-BA30-07135C98E7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C1AC820A-F7A7-46F3-933A-2CCC7201D3B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8DAFCA3D-277C-4C06-BC17-5108F3A7009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5457DF47-900A-447E-9B61-2B94B749506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4828372" y="1267730"/>
            <a:ext cx="1567331" cy="645295"/>
            <a:chOff x="5318306" y="1386268"/>
            <a:chExt cx="1567331" cy="645295"/>
          </a:xfrm>
        </p:grpSpPr>
        <p:cxnSp>
          <p:nvCxnSpPr>
            <p:cNvPr id="19" name="Straight Connector 18">
              <a:extLst>
                <a:ext uri="{FF2B5EF4-FFF2-40B4-BE49-F238E27FC236}">
                  <a16:creationId xmlns="" xmlns:a16="http://schemas.microsoft.com/office/drawing/2014/main" id="{84772325-EEFF-4BA8-841C-29A78A2E43F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="" xmlns:a16="http://schemas.microsoft.com/office/drawing/2014/main" id="{AD3094C5-7785-41DD-B095-217D26651E5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="" xmlns:a16="http://schemas.microsoft.com/office/drawing/2014/main" id="{ED3CF66E-289D-4AB8-85D9-C0B9AE18B603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23" name="Rectangle 22">
            <a:extLst>
              <a:ext uri="{FF2B5EF4-FFF2-40B4-BE49-F238E27FC236}">
                <a16:creationId xmlns="" xmlns:a16="http://schemas.microsoft.com/office/drawing/2014/main" id="{6F40FBDA-CEB1-40F0-9AB9-BD9C402D70F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Воздушный шар в туманных горах">
            <a:extLst>
              <a:ext uri="{FF2B5EF4-FFF2-40B4-BE49-F238E27FC236}">
                <a16:creationId xmlns="" xmlns:a16="http://schemas.microsoft.com/office/drawing/2014/main" id="{4D8E431D-E348-73C2-447C-C44BD4CF95D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alphaModFix amt="45000"/>
          </a:blip>
          <a:srcRect t="10517" b="521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0344D4FE-ABEF-4230-9E4E-AD5782FC78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D920936-9706-79E7-CF67-10A57FC1B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1708" y="2091263"/>
            <a:ext cx="9068586" cy="246150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r>
              <a:rPr lang="en-US" sz="7200" cap="all" spc="-100">
                <a:solidFill>
                  <a:schemeClr val="tx1">
                    <a:lumMod val="85000"/>
                    <a:lumOff val="15000"/>
                  </a:schemeClr>
                </a:solidFill>
              </a:rPr>
              <a:t>В здоровом теле -здоровый дух!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80E63528-D127-124A-EE16-7817A5C7CC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61708" y="4623127"/>
            <a:ext cx="9070848" cy="457201"/>
          </a:xfr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spc="80">
                <a:solidFill>
                  <a:schemeClr val="tx1"/>
                </a:solidFill>
              </a:rPr>
              <a:t>РЭШ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9325F979-D3F9-4926-81B7-7ACCB31A50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miter lim="800000"/>
          </a:ln>
          <a:effectLst/>
        </p:spPr>
      </p:sp>
      <p:pic>
        <p:nvPicPr>
          <p:cNvPr id="7" name="Объект 4" descr="Видеокамера со сплошной заливкой">
            <a:extLst>
              <a:ext uri="{FF2B5EF4-FFF2-40B4-BE49-F238E27FC236}">
                <a16:creationId xmlns="" xmlns:a16="http://schemas.microsoft.com/office/drawing/2014/main" id="{B8BBBF3B-3831-FFB5-6E0F-CA3EBCE01F5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74291" y="4335332"/>
            <a:ext cx="634253" cy="6678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</p:pic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7997108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hade val="92000"/>
                <a:satMod val="160000"/>
              </a:schemeClr>
            </a:gs>
            <a:gs pos="77000">
              <a:schemeClr val="bg2">
                <a:tint val="100000"/>
                <a:shade val="73000"/>
                <a:satMod val="155000"/>
              </a:schemeClr>
            </a:gs>
            <a:gs pos="100000">
              <a:schemeClr val="bg2">
                <a:tint val="100000"/>
                <a:shade val="67000"/>
                <a:satMod val="14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EEC1F2EE-9F2C-45AA-84E8-A1DE5C4073F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0CDE08CC-3B26-4FC8-A07D-B58CBE4900D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63" y="0"/>
            <a:ext cx="12192000" cy="6858000"/>
          </a:xfrm>
          <a:prstGeom prst="rect">
            <a:avLst/>
          </a:prstGeom>
          <a:blipFill dpi="0" rotWithShape="1">
            <a:blip r:embed="rId2" cstate="print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B354D381-0BAB-445E-9E77-90AB789E9DA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3337" y="643464"/>
            <a:ext cx="6269159" cy="5571072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FC1718E8-55AA-4B97-B0F7-AE5CF7989F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06116" y="809244"/>
            <a:ext cx="5943600" cy="523951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3B8BAE8-7161-E9AC-A8D1-CFC44F8EE0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776" y="253335"/>
            <a:ext cx="5068568" cy="3135379"/>
          </a:xfrm>
        </p:spPr>
        <p:txBody>
          <a:bodyPr>
            <a:normAutofit/>
          </a:bodyPr>
          <a:lstStyle/>
          <a:p>
            <a:r>
              <a:rPr lang="ru-RU" sz="3800" dirty="0">
                <a:solidFill>
                  <a:schemeClr val="tx2"/>
                </a:solidFill>
              </a:rPr>
              <a:t>Носовая полость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237F7F22-099B-99A3-B077-72AB96B7C3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3633" y="4794811"/>
            <a:ext cx="5068567" cy="79708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Aft>
                <a:spcPts val="600"/>
              </a:spcAft>
            </a:pPr>
            <a:r>
              <a:rPr lang="ru-RU" sz="2800" dirty="0" smtClean="0"/>
              <a:t>кейсы</a:t>
            </a:r>
            <a:endParaRPr lang="ru-RU" sz="2800" dirty="0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82DEB938-4D34-4A47-B268-0E3467680F0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817796" y="640856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48417BB0-87D9-4E1F-B85C-D130A56261A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2932096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="" xmlns:a16="http://schemas.microsoft.com/office/drawing/2014/main" id="{100F15C6-AE3E-4CCF-A16E-3C70A74F44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4623736" y="640855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956D3942-7761-4954-8B42-9CB25A7F4CF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2932096" y="1286150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="" xmlns:a16="http://schemas.microsoft.com/office/drawing/2014/main" id="{74E5A167-47F8-4EB6-BE4B-3AA08ED5BB8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556055" y="0"/>
            <a:ext cx="463600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3" descr="Легкие со сплошной заливкой">
            <a:extLst>
              <a:ext uri="{FF2B5EF4-FFF2-40B4-BE49-F238E27FC236}">
                <a16:creationId xmlns="" xmlns:a16="http://schemas.microsoft.com/office/drawing/2014/main" id="{4056077C-8161-07BB-0114-0C351D0DC1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199519" y="1755316"/>
            <a:ext cx="3357629" cy="3357629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8C4F0ECE-3FA6-559A-65C4-40F3558A4345}"/>
              </a:ext>
            </a:extLst>
          </p:cNvPr>
          <p:cNvSpPr txBox="1">
            <a:spLocks/>
          </p:cNvSpPr>
          <p:nvPr/>
        </p:nvSpPr>
        <p:spPr>
          <a:xfrm>
            <a:off x="-4703" y="737256"/>
            <a:ext cx="5068568" cy="3135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z="3800" dirty="0"/>
              <a:t/>
            </a:r>
            <a:br>
              <a:rPr lang="ru-RU" sz="3800" dirty="0"/>
            </a:br>
            <a:r>
              <a:rPr lang="ru-RU" sz="3800">
                <a:solidFill>
                  <a:schemeClr val="tx2"/>
                </a:solidFill>
              </a:rPr>
              <a:t>гортань</a:t>
            </a:r>
            <a:r>
              <a:rPr lang="ru-RU" sz="3800" dirty="0"/>
              <a:t/>
            </a:r>
            <a:br>
              <a:rPr lang="ru-RU" sz="3800" dirty="0"/>
            </a:br>
            <a:endParaRPr lang="ru-RU" sz="3800">
              <a:solidFill>
                <a:schemeClr val="tx2"/>
              </a:solidFill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CA8FA1E7-3633-E469-3B73-DAC562C1243D}"/>
              </a:ext>
            </a:extLst>
          </p:cNvPr>
          <p:cNvSpPr txBox="1">
            <a:spLocks/>
          </p:cNvSpPr>
          <p:nvPr/>
        </p:nvSpPr>
        <p:spPr>
          <a:xfrm>
            <a:off x="-107324" y="1240272"/>
            <a:ext cx="5068568" cy="3135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z="3800" dirty="0">
                <a:solidFill>
                  <a:schemeClr val="tx2"/>
                </a:solidFill>
              </a:rPr>
              <a:t> </a:t>
            </a:r>
            <a:r>
              <a:rPr lang="ru-RU" sz="3800" dirty="0"/>
              <a:t/>
            </a:r>
            <a:br>
              <a:rPr lang="ru-RU" sz="3800" dirty="0"/>
            </a:br>
            <a:r>
              <a:rPr lang="ru-RU" sz="3800">
                <a:solidFill>
                  <a:schemeClr val="tx2"/>
                </a:solidFill>
              </a:rPr>
              <a:t>трахея</a:t>
            </a:r>
          </a:p>
        </p:txBody>
      </p:sp>
      <p:sp>
        <p:nvSpPr>
          <p:cNvPr id="13" name="Заголовок 1">
            <a:extLst>
              <a:ext uri="{FF2B5EF4-FFF2-40B4-BE49-F238E27FC236}">
                <a16:creationId xmlns="" xmlns:a16="http://schemas.microsoft.com/office/drawing/2014/main" id="{BE94F7E2-DD6A-43A5-1FB9-E279AB7183DB}"/>
              </a:ext>
            </a:extLst>
          </p:cNvPr>
          <p:cNvSpPr txBox="1">
            <a:spLocks/>
          </p:cNvSpPr>
          <p:nvPr/>
        </p:nvSpPr>
        <p:spPr>
          <a:xfrm>
            <a:off x="1702189" y="3319976"/>
            <a:ext cx="1631853" cy="464234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z="3800" dirty="0" smtClean="0"/>
              <a:t/>
            </a:r>
            <a:br>
              <a:rPr lang="ru-RU" sz="3800" dirty="0" smtClean="0"/>
            </a:br>
            <a:endParaRPr lang="ru-RU" sz="3800" dirty="0"/>
          </a:p>
          <a:p>
            <a:r>
              <a:rPr lang="ru-RU" sz="11200" dirty="0" smtClean="0">
                <a:solidFill>
                  <a:schemeClr val="accent2">
                    <a:lumMod val="75000"/>
                  </a:schemeClr>
                </a:solidFill>
              </a:rPr>
              <a:t>бронхи</a:t>
            </a:r>
            <a:endParaRPr lang="ru-RU" sz="112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Заголовок 1">
            <a:extLst>
              <a:ext uri="{FF2B5EF4-FFF2-40B4-BE49-F238E27FC236}">
                <a16:creationId xmlns="" xmlns:a16="http://schemas.microsoft.com/office/drawing/2014/main" id="{3906B69D-44FF-DDD4-F57C-2A17F5090AD0}"/>
              </a:ext>
            </a:extLst>
          </p:cNvPr>
          <p:cNvSpPr txBox="1">
            <a:spLocks/>
          </p:cNvSpPr>
          <p:nvPr/>
        </p:nvSpPr>
        <p:spPr>
          <a:xfrm>
            <a:off x="-4358" y="2507785"/>
            <a:ext cx="5068568" cy="31353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83000"/>
              </a:lnSpc>
              <a:spcBef>
                <a:spcPct val="0"/>
              </a:spcBef>
              <a:buNone/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z="3800" dirty="0"/>
              <a:t/>
            </a:r>
            <a:br>
              <a:rPr lang="ru-RU" sz="3800" dirty="0"/>
            </a:br>
            <a:r>
              <a:rPr lang="ru-RU" sz="3800" dirty="0">
                <a:solidFill>
                  <a:schemeClr val="tx2"/>
                </a:solidFill>
              </a:rPr>
              <a:t>легкие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" name="Объект 3" descr="Колба со сплошной заливкой">
            <a:extLst>
              <a:ext uri="{FF2B5EF4-FFF2-40B4-BE49-F238E27FC236}">
                <a16:creationId xmlns="" xmlns:a16="http://schemas.microsoft.com/office/drawing/2014/main" id="{70DCACE4-CC3A-417C-E446-06081649E0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80969" y="1957647"/>
            <a:ext cx="535148" cy="547663"/>
          </a:xfrm>
          <a:prstGeom prst="rect">
            <a:avLst/>
          </a:prstGeom>
        </p:spPr>
      </p:pic>
      <p:pic>
        <p:nvPicPr>
          <p:cNvPr id="11" name="Рисунок 10" descr="Математика со сплошной заливкой">
            <a:extLst>
              <a:ext uri="{FF2B5EF4-FFF2-40B4-BE49-F238E27FC236}">
                <a16:creationId xmlns="" xmlns:a16="http://schemas.microsoft.com/office/drawing/2014/main" id="{778020C0-6975-D0B6-B845-74B4672D41D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089589" y="2744881"/>
            <a:ext cx="421340" cy="398930"/>
          </a:xfrm>
          <a:prstGeom prst="rect">
            <a:avLst/>
          </a:prstGeom>
        </p:spPr>
      </p:pic>
      <p:pic>
        <p:nvPicPr>
          <p:cNvPr id="19" name="Объект 5" descr="Мужской профиль со сплошной заливкой">
            <a:extLst>
              <a:ext uri="{FF2B5EF4-FFF2-40B4-BE49-F238E27FC236}">
                <a16:creationId xmlns="" xmlns:a16="http://schemas.microsoft.com/office/drawing/2014/main" id="{AE2B50F0-CE21-D283-0702-5F84221E341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946487" y="3270772"/>
            <a:ext cx="600637" cy="611842"/>
          </a:xfrm>
          <a:prstGeom prst="rect">
            <a:avLst/>
          </a:prstGeom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3790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9" grpId="0"/>
      <p:bldP spid="13" grpId="0" animBg="1"/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93</Words>
  <Application>Microsoft Office PowerPoint</Application>
  <PresentationFormat>Произвольный</PresentationFormat>
  <Paragraphs>42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Savon</vt:lpstr>
      <vt:lpstr>Искандерова Гулизар Хирамагомедовна</vt:lpstr>
      <vt:lpstr>Слайд 2</vt:lpstr>
      <vt:lpstr>Дыхание и его значение. Органы дыхания </vt:lpstr>
      <vt:lpstr>Цель урока: значения дыхания; определить особенности строения органов дыхательной системы и их функцию  </vt:lpstr>
      <vt:lpstr>Сообшение </vt:lpstr>
      <vt:lpstr>Дыхание - органы дыхания  -</vt:lpstr>
      <vt:lpstr>Формула окисления</vt:lpstr>
      <vt:lpstr>В здоровом теле -здоровый дух!</vt:lpstr>
      <vt:lpstr>Носовая полость</vt:lpstr>
      <vt:lpstr>Дыхание</vt:lpstr>
      <vt:lpstr>рефлексия</vt:lpstr>
      <vt:lpstr>Спасибо   Д/З - 20 параграф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comp</cp:lastModifiedBy>
  <cp:revision>419</cp:revision>
  <dcterms:created xsi:type="dcterms:W3CDTF">2023-12-08T07:20:53Z</dcterms:created>
  <dcterms:modified xsi:type="dcterms:W3CDTF">2023-12-18T15:35:56Z</dcterms:modified>
</cp:coreProperties>
</file>