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2649736"/>
            <a:ext cx="7477601" cy="9582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7545"/>
              </a:lnSpc>
              <a:buNone/>
            </a:pPr>
            <a:r>
              <a:rPr lang="en-US" sz="6036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Природа</a:t>
            </a:r>
            <a:endParaRPr lang="en-US" sz="6036" dirty="0"/>
          </a:p>
        </p:txBody>
      </p:sp>
      <p:sp>
        <p:nvSpPr>
          <p:cNvPr id="6" name="Text 2"/>
          <p:cNvSpPr/>
          <p:nvPr/>
        </p:nvSpPr>
        <p:spPr>
          <a:xfrm>
            <a:off x="833199" y="3941207"/>
            <a:ext cx="747760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Природа - это наш дом, источник жизни и красоты. Она окружает нас каждый день, радуя наши глаза и пробуждая чувство восхищения и благодарности.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833199" y="5207556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19" y="5215176"/>
            <a:ext cx="340162" cy="34016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99686" y="5190887"/>
            <a:ext cx="3320058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3062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by Рахат Керимкулова</a:t>
            </a:r>
            <a:endParaRPr lang="en-US" sz="2187" dirty="0"/>
          </a:p>
        </p:txBody>
      </p:sp>
      <p:pic>
        <p:nvPicPr>
          <p:cNvPr id="10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920591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Красота природы</a:t>
            </a:r>
            <a:endParaRPr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2059305"/>
            <a:ext cx="5110520" cy="315849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549544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Цветы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5975866"/>
            <a:ext cx="5110520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Природа одаривает нас невероятным разнообразием прекрасных цветов, которые радуют глаз и наполняют воздух тонкими ароматами.</a:t>
            </a:r>
            <a:endParaRPr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768" y="2059305"/>
            <a:ext cx="5110639" cy="3158609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7481768" y="549556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Пейзажи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7481768" y="5975985"/>
            <a:ext cx="5110639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Живописные горные вершины, спокойные озера и величественные водопады - это лишь малая часть той красоты, что дарит нам природа.</a:t>
            </a:r>
            <a:endParaRPr lang="en-US" sz="1750" dirty="0"/>
          </a:p>
        </p:txBody>
      </p:sp>
      <p:pic>
        <p:nvPicPr>
          <p:cNvPr id="11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2105501"/>
            <a:ext cx="895516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Разнообразие флоры и фауны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037993" y="33553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Флора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037993" y="3924657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Леса, луга и поля изобилуют невероятным разнообразием растительного мира - от высоких деревьев до крошечных цветов.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743932" y="33553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Фауна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743932" y="3924657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Природа также богата и животным миром, от величественных хищников до крошечных насекомых, каждый из которых играет важную роль в экосистеме.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449872" y="33553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Взаимосвязь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449872" y="3924657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Растения и животные находятся в удивительной гармонии, поддерживая друг друга и создавая сложные, взаимозависимые сообщества.</a:t>
            </a:r>
            <a:endParaRPr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32696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242292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711529" y="2955965"/>
            <a:ext cx="5016460" cy="60567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4770"/>
              </a:lnSpc>
              <a:buNone/>
            </a:pPr>
            <a:r>
              <a:rPr lang="en-US" sz="3816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Важность экологии</a:t>
            </a:r>
            <a:endParaRPr lang="en-US" sz="3816" dirty="0"/>
          </a:p>
        </p:txBody>
      </p:sp>
      <p:sp>
        <p:nvSpPr>
          <p:cNvPr id="6" name="Shape 2"/>
          <p:cNvSpPr/>
          <p:nvPr/>
        </p:nvSpPr>
        <p:spPr>
          <a:xfrm>
            <a:off x="2711529" y="4070390"/>
            <a:ext cx="436126" cy="436126"/>
          </a:xfrm>
          <a:prstGeom prst="roundRect">
            <a:avLst>
              <a:gd name="adj" fmla="val 20001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2852618" y="4106704"/>
            <a:ext cx="153829" cy="36337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862"/>
              </a:lnSpc>
              <a:buNone/>
            </a:pPr>
            <a:r>
              <a:rPr lang="en-US" sz="2289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289" dirty="0"/>
          </a:p>
        </p:txBody>
      </p:sp>
      <p:sp>
        <p:nvSpPr>
          <p:cNvPr id="8" name="Text 4"/>
          <p:cNvSpPr/>
          <p:nvPr/>
        </p:nvSpPr>
        <p:spPr>
          <a:xfrm>
            <a:off x="3341489" y="4070390"/>
            <a:ext cx="2309932" cy="6055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385"/>
              </a:lnSpc>
              <a:buNone/>
            </a:pPr>
            <a:r>
              <a:rPr lang="en-US" sz="1908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Поддержание баланса</a:t>
            </a:r>
            <a:endParaRPr lang="en-US" sz="1908" dirty="0"/>
          </a:p>
        </p:txBody>
      </p:sp>
      <p:sp>
        <p:nvSpPr>
          <p:cNvPr id="9" name="Text 5"/>
          <p:cNvSpPr/>
          <p:nvPr/>
        </p:nvSpPr>
        <p:spPr>
          <a:xfrm>
            <a:off x="3341489" y="4792147"/>
            <a:ext cx="2309932" cy="17445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89"/>
              </a:lnSpc>
              <a:buNone/>
            </a:pPr>
            <a:r>
              <a:rPr lang="en-US" sz="1526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Экология изучает взаимодействие живых организмов и их среды обитания, что помогает сохранять хрупкое равновесие в природе.</a:t>
            </a:r>
            <a:endParaRPr lang="en-US" sz="1526" dirty="0"/>
          </a:p>
        </p:txBody>
      </p:sp>
      <p:sp>
        <p:nvSpPr>
          <p:cNvPr id="10" name="Shape 6"/>
          <p:cNvSpPr/>
          <p:nvPr/>
        </p:nvSpPr>
        <p:spPr>
          <a:xfrm>
            <a:off x="5845254" y="4070390"/>
            <a:ext cx="436126" cy="436126"/>
          </a:xfrm>
          <a:prstGeom prst="roundRect">
            <a:avLst>
              <a:gd name="adj" fmla="val 20001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1" name="Text 7"/>
          <p:cNvSpPr/>
          <p:nvPr/>
        </p:nvSpPr>
        <p:spPr>
          <a:xfrm>
            <a:off x="5917525" y="4106704"/>
            <a:ext cx="291584" cy="36337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862"/>
              </a:lnSpc>
              <a:buNone/>
            </a:pPr>
            <a:r>
              <a:rPr lang="en-US" sz="2289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289" dirty="0"/>
          </a:p>
        </p:txBody>
      </p:sp>
      <p:sp>
        <p:nvSpPr>
          <p:cNvPr id="12" name="Text 8"/>
          <p:cNvSpPr/>
          <p:nvPr/>
        </p:nvSpPr>
        <p:spPr>
          <a:xfrm>
            <a:off x="6475214" y="4070390"/>
            <a:ext cx="2309932" cy="60555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385"/>
              </a:lnSpc>
              <a:buNone/>
            </a:pPr>
            <a:r>
              <a:rPr lang="en-US" sz="1908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Устойчивое развитие</a:t>
            </a:r>
            <a:endParaRPr lang="en-US" sz="1908" dirty="0"/>
          </a:p>
        </p:txBody>
      </p:sp>
      <p:sp>
        <p:nvSpPr>
          <p:cNvPr id="13" name="Text 9"/>
          <p:cNvSpPr/>
          <p:nvPr/>
        </p:nvSpPr>
        <p:spPr>
          <a:xfrm>
            <a:off x="6475214" y="4792147"/>
            <a:ext cx="2309932" cy="290750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89"/>
              </a:lnSpc>
              <a:buNone/>
            </a:pPr>
            <a:r>
              <a:rPr lang="en-US" sz="1526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Понимание экологических процессов является ключом к разработке устойчивых практик, которые позволяют удовлетворять потребности человека, не нанося вреда окружающей среде.</a:t>
            </a:r>
            <a:endParaRPr lang="en-US" sz="1526" dirty="0"/>
          </a:p>
        </p:txBody>
      </p:sp>
      <p:sp>
        <p:nvSpPr>
          <p:cNvPr id="14" name="Shape 10"/>
          <p:cNvSpPr/>
          <p:nvPr/>
        </p:nvSpPr>
        <p:spPr>
          <a:xfrm>
            <a:off x="8978979" y="4070390"/>
            <a:ext cx="436126" cy="436126"/>
          </a:xfrm>
          <a:prstGeom prst="roundRect">
            <a:avLst>
              <a:gd name="adj" fmla="val 20001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9043630" y="4106704"/>
            <a:ext cx="306705" cy="36337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862"/>
              </a:lnSpc>
              <a:buNone/>
            </a:pPr>
            <a:r>
              <a:rPr lang="en-US" sz="2289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289" dirty="0"/>
          </a:p>
        </p:txBody>
      </p:sp>
      <p:sp>
        <p:nvSpPr>
          <p:cNvPr id="16" name="Text 12"/>
          <p:cNvSpPr/>
          <p:nvPr/>
        </p:nvSpPr>
        <p:spPr>
          <a:xfrm>
            <a:off x="9608939" y="4070390"/>
            <a:ext cx="2309932" cy="30277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385"/>
              </a:lnSpc>
              <a:buNone/>
            </a:pPr>
            <a:r>
              <a:rPr lang="en-US" sz="1908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Охрана природы</a:t>
            </a:r>
            <a:endParaRPr lang="en-US" sz="1908" dirty="0"/>
          </a:p>
        </p:txBody>
      </p:sp>
      <p:sp>
        <p:nvSpPr>
          <p:cNvPr id="17" name="Text 13"/>
          <p:cNvSpPr/>
          <p:nvPr/>
        </p:nvSpPr>
        <p:spPr>
          <a:xfrm>
            <a:off x="9608939" y="4489371"/>
            <a:ext cx="2309932" cy="17445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289"/>
              </a:lnSpc>
              <a:buNone/>
            </a:pPr>
            <a:r>
              <a:rPr lang="en-US" sz="1526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Изучение экологии помогает определять угрозы и принимать меры по защите и сохранению природных ресурсов.</a:t>
            </a:r>
            <a:endParaRPr lang="en-US" sz="1526" dirty="0"/>
          </a:p>
        </p:txBody>
      </p:sp>
      <p:pic>
        <p:nvPicPr>
          <p:cNvPr id="18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161336"/>
            <a:ext cx="8054221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Угрозы окружающей среде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2300049"/>
            <a:ext cx="5166122" cy="2273022"/>
          </a:xfrm>
          <a:prstGeom prst="roundRect">
            <a:avLst>
              <a:gd name="adj" fmla="val 4399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2267783" y="252984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Загрязнение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267783" y="3010257"/>
            <a:ext cx="470654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Промышленные выбросы, пластиковые отходы и другие формы загрязнения ставят под угрозу хрупкие экосистемы.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7426285" y="2300049"/>
            <a:ext cx="5166122" cy="2273022"/>
          </a:xfrm>
          <a:prstGeom prst="roundRect">
            <a:avLst>
              <a:gd name="adj" fmla="val 4399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656076" y="252984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Вырубка лесов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7656076" y="3010257"/>
            <a:ext cx="470654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Безудержная вырубка лесов для нужд сельского хозяйства и промышленности приводит к потере биоразнообразия и изменению климата.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2037993" y="4795242"/>
            <a:ext cx="5166122" cy="2273022"/>
          </a:xfrm>
          <a:prstGeom prst="roundRect">
            <a:avLst>
              <a:gd name="adj" fmla="val 4399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2267783" y="5025033"/>
            <a:ext cx="3037403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Изменение климата</a:t>
            </a:r>
            <a:endParaRPr lang="en-US" sz="2187" dirty="0"/>
          </a:p>
        </p:txBody>
      </p:sp>
      <p:sp>
        <p:nvSpPr>
          <p:cNvPr id="13" name="Text 10"/>
          <p:cNvSpPr/>
          <p:nvPr/>
        </p:nvSpPr>
        <p:spPr>
          <a:xfrm>
            <a:off x="2267783" y="5505450"/>
            <a:ext cx="470654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Глобальное потепление, вызванное человеческой деятельностью, оказывает катастрофическое воздействие на окружающую среду.</a:t>
            </a:r>
            <a:endParaRPr lang="en-US" sz="1750" dirty="0"/>
          </a:p>
        </p:txBody>
      </p:sp>
      <p:sp>
        <p:nvSpPr>
          <p:cNvPr id="14" name="Shape 11"/>
          <p:cNvSpPr/>
          <p:nvPr/>
        </p:nvSpPr>
        <p:spPr>
          <a:xfrm>
            <a:off x="7426285" y="4795242"/>
            <a:ext cx="5166122" cy="2273022"/>
          </a:xfrm>
          <a:prstGeom prst="roundRect">
            <a:avLst>
              <a:gd name="adj" fmla="val 4399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656076" y="5025033"/>
            <a:ext cx="3891915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Чрезмерная эксплуатация</a:t>
            </a:r>
            <a:endParaRPr lang="en-US" sz="2187" dirty="0"/>
          </a:p>
        </p:txBody>
      </p:sp>
      <p:sp>
        <p:nvSpPr>
          <p:cNvPr id="16" name="Text 13"/>
          <p:cNvSpPr/>
          <p:nvPr/>
        </p:nvSpPr>
        <p:spPr>
          <a:xfrm>
            <a:off x="7656076" y="5505450"/>
            <a:ext cx="470654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Чрезмерная добыча природных ресурсов, такие как рыболовство и горнодобыча, истощают окружающую среду.</a:t>
            </a:r>
            <a:endParaRPr lang="en-US" sz="1750" dirty="0"/>
          </a:p>
        </p:txBody>
      </p:sp>
      <p:pic>
        <p:nvPicPr>
          <p:cNvPr id="17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743075"/>
            <a:ext cx="8579763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Защита природных ресурсов</a:t>
            </a:r>
            <a:endParaRPr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2881789"/>
            <a:ext cx="555427" cy="5554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365938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Переработка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4139803"/>
            <a:ext cx="329588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Сортировка и переработка отходов - это важные шаги, которые каждый из нас может предпринять для сохранения природных ресурсов.</a:t>
            </a:r>
            <a:endParaRPr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37" y="2881789"/>
            <a:ext cx="555427" cy="5554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67137" y="3659386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Возобновляемые источники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667137" y="4486989"/>
            <a:ext cx="329600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Использование возобновляемых источников энергии, таких как солнечная и ветровая, поможет уменьшить наш углеродный след.</a:t>
            </a:r>
            <a:endParaRPr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2881789"/>
            <a:ext cx="555427" cy="5554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296400" y="365938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Озеленение</a:t>
            </a:r>
            <a:endParaRPr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296400" y="4139803"/>
            <a:ext cx="329600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Посадка деревьев и растений в городах и сельской местности помогает восстанавливать естественные экосистемы.</a:t>
            </a:r>
            <a:endParaRPr lang="en-US" sz="1750" dirty="0"/>
          </a:p>
        </p:txBody>
      </p:sp>
      <p:pic>
        <p:nvPicPr>
          <p:cNvPr id="14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752951"/>
            <a:ext cx="902160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Влияние человека на природу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7293054" y="1891665"/>
            <a:ext cx="44410" cy="5584865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6" name="Shape 3"/>
          <p:cNvSpPr/>
          <p:nvPr/>
        </p:nvSpPr>
        <p:spPr>
          <a:xfrm>
            <a:off x="6287631" y="2369284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7" name="Shape 4"/>
          <p:cNvSpPr/>
          <p:nvPr/>
        </p:nvSpPr>
        <p:spPr>
          <a:xfrm>
            <a:off x="7065228" y="214157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7227034" y="2183249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2037993" y="2113836"/>
            <a:ext cx="40551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Промышленная революция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2037993" y="2941439"/>
            <a:ext cx="4055150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Интенсивная индустриализация и развитие технологий стали главными факторами, воздействующими на окружающую среду.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7565172" y="3480137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2" name="Shape 9"/>
          <p:cNvSpPr/>
          <p:nvPr/>
        </p:nvSpPr>
        <p:spPr>
          <a:xfrm>
            <a:off x="7065228" y="3252430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147977" y="3294102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624" dirty="0"/>
          </a:p>
        </p:txBody>
      </p:sp>
      <p:sp>
        <p:nvSpPr>
          <p:cNvPr id="14" name="Text 11"/>
          <p:cNvSpPr/>
          <p:nvPr/>
        </p:nvSpPr>
        <p:spPr>
          <a:xfrm>
            <a:off x="8537258" y="3224689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Урбанизация</a:t>
            </a:r>
            <a:endParaRPr lang="en-US" sz="2187" dirty="0"/>
          </a:p>
        </p:txBody>
      </p:sp>
      <p:sp>
        <p:nvSpPr>
          <p:cNvPr id="15" name="Text 12"/>
          <p:cNvSpPr/>
          <p:nvPr/>
        </p:nvSpPr>
        <p:spPr>
          <a:xfrm>
            <a:off x="8537258" y="3705106"/>
            <a:ext cx="4055150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Стремительный рост городов и инфраструктуры привел к вытеснению природных ландшафтов и нарушению экологического баланса.</a:t>
            </a:r>
            <a:endParaRPr lang="en-US" sz="1750" dirty="0"/>
          </a:p>
        </p:txBody>
      </p:sp>
      <p:sp>
        <p:nvSpPr>
          <p:cNvPr id="16" name="Shape 13"/>
          <p:cNvSpPr/>
          <p:nvPr/>
        </p:nvSpPr>
        <p:spPr>
          <a:xfrm>
            <a:off x="6287631" y="5529679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7" name="Shape 14"/>
          <p:cNvSpPr/>
          <p:nvPr/>
        </p:nvSpPr>
        <p:spPr>
          <a:xfrm>
            <a:off x="7065228" y="530197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7139404" y="5343644"/>
            <a:ext cx="35159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624" dirty="0"/>
          </a:p>
        </p:txBody>
      </p:sp>
      <p:sp>
        <p:nvSpPr>
          <p:cNvPr id="19" name="Text 16"/>
          <p:cNvSpPr/>
          <p:nvPr/>
        </p:nvSpPr>
        <p:spPr>
          <a:xfrm>
            <a:off x="3315653" y="527423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r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Глобализация</a:t>
            </a:r>
            <a:endParaRPr lang="en-US" sz="2187" dirty="0"/>
          </a:p>
        </p:txBody>
      </p:sp>
      <p:sp>
        <p:nvSpPr>
          <p:cNvPr id="20" name="Text 17"/>
          <p:cNvSpPr/>
          <p:nvPr/>
        </p:nvSpPr>
        <p:spPr>
          <a:xfrm>
            <a:off x="2037993" y="5754648"/>
            <a:ext cx="4055150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Глобальная торговля и потребление ускорили эксплуатацию природных ресурсов и распространение загрязнения по всему миру.</a:t>
            </a:r>
            <a:endParaRPr lang="en-US" sz="1750" dirty="0"/>
          </a:p>
        </p:txBody>
      </p:sp>
      <p:pic>
        <p:nvPicPr>
          <p:cNvPr id="2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2115503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Заключение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3254216"/>
            <a:ext cx="10554414" cy="2859881"/>
          </a:xfrm>
          <a:prstGeom prst="roundRect">
            <a:avLst>
              <a:gd name="adj" fmla="val 3496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2045613" y="3261836"/>
            <a:ext cx="10539174" cy="94821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4"/>
          <p:cNvSpPr/>
          <p:nvPr/>
        </p:nvSpPr>
        <p:spPr>
          <a:xfrm>
            <a:off x="2267783" y="3402687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Природа - это бесценное достояние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541181" y="3402687"/>
            <a:ext cx="4821436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Она дарит нам жизнь, красоту и вдохновение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2045613" y="4210050"/>
            <a:ext cx="10539174" cy="948214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2267783" y="4350901"/>
            <a:ext cx="4821436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Но человеческая деятельность угрожает ее хрупкому балансу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7541181" y="4350901"/>
            <a:ext cx="4821436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Мы должны принять срочные меры по защите окружающей среды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2045613" y="5158264"/>
            <a:ext cx="10539174" cy="94821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3" name="Text 10"/>
          <p:cNvSpPr/>
          <p:nvPr/>
        </p:nvSpPr>
        <p:spPr>
          <a:xfrm>
            <a:off x="2267783" y="5299115"/>
            <a:ext cx="4821436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Это наша общая ответственность перед будущими поколениями</a:t>
            </a:r>
            <a:endParaRPr lang="en-US" sz="1750" dirty="0"/>
          </a:p>
        </p:txBody>
      </p:sp>
      <p:sp>
        <p:nvSpPr>
          <p:cNvPr id="14" name="Text 11"/>
          <p:cNvSpPr/>
          <p:nvPr/>
        </p:nvSpPr>
        <p:spPr>
          <a:xfrm>
            <a:off x="7541181" y="5299115"/>
            <a:ext cx="4821436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Сохранение и восстановление природы - ключ к устойчивому развитию</a:t>
            </a:r>
            <a:endParaRPr lang="en-US" sz="1750" dirty="0"/>
          </a:p>
        </p:txBody>
      </p:sp>
      <p:pic>
        <p:nvPicPr>
          <p:cNvPr id="15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2024-06-07T05:13:33Z</dcterms:created>
  <dcterms:modified xsi:type="dcterms:W3CDTF">2024-06-07T05:13:33Z</dcterms:modified>
</cp:coreProperties>
</file>