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 xmlns:a="http://schemas.openxmlformats.org/drawingml/2006/main">
              <a:rPr lang="ky" dirty="0"/>
              <a:t/>
            </a:r>
            <a:endParaRPr xmlns:a="http://schemas.openxmlformats.org/drawingml/2006/main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hyperlink" Target="https://gamma.app" TargetMode="External"/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image" Target="../media/image-1-3.png"/><Relationship Id="rId4" Type="http://schemas.openxmlformats.org/officeDocument/2006/relationships/image" Target="../media/image-1-4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hyperlink" Target="https://gamma.app" TargetMode="External"/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hyperlink" Target="https://gamma.app" TargetMode="External"/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" TargetMode="External"/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2060377"/>
            <a:ext cx="7477601" cy="1803797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7101"/>
              </a:lnSpc>
              <a:buNone/>
            </a:pPr>
            <a:r xmlns:a="http://schemas.openxmlformats.org/drawingml/2006/main">
              <a:rPr lang="ky" sz="5681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Сүйлөмдүн мүчөлөрү</a:t>
            </a:r>
            <a:endParaRPr xmlns:a="http://schemas.openxmlformats.org/drawingml/2006/main" lang="en-US" sz="5681" dirty="0"/>
          </a:p>
        </p:txBody>
      </p:sp>
      <p:sp>
        <p:nvSpPr>
          <p:cNvPr id="6" name="Text 2"/>
          <p:cNvSpPr/>
          <p:nvPr/>
        </p:nvSpPr>
        <p:spPr>
          <a:xfrm>
            <a:off x="833199" y="4197429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Орус тилинде сүйлөм бир нече маанилүү элементтерден турат, алар сүйлөм мүчөлөрү деп аталат. Алар ар кандай функцияларды аткарып, грамматикалык жактан туура жана мазмундуу билдирүүнү түзүүгө жардам берет.</a:t>
            </a:r>
            <a:endParaRPr xmlns:a="http://schemas.openxmlformats.org/drawingml/2006/main" lang="en-US" sz="1750" dirty="0"/>
          </a:p>
        </p:txBody>
      </p:sp>
      <p:sp>
        <p:nvSpPr>
          <p:cNvPr id="7" name="Shape 3"/>
          <p:cNvSpPr/>
          <p:nvPr/>
        </p:nvSpPr>
        <p:spPr>
          <a:xfrm>
            <a:off x="833199" y="5797034"/>
            <a:ext cx="355402" cy="355402"/>
          </a:xfrm>
          <a:prstGeom prst="roundRect">
            <a:avLst>
              <a:gd name="adj" fmla="val 25726039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19" y="5804654"/>
            <a:ext cx="340162" cy="34016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1299686" y="5780365"/>
            <a:ext cx="2733080" cy="38885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3062"/>
              </a:lnSpc>
              <a:buNone/>
            </a:pPr>
            <a:r xmlns:a="http://schemas.openxmlformats.org/drawingml/2006/main">
              <a:rPr lang="ky" sz="2187" b="1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Нургүл Жороева</a:t>
            </a:r>
            <a:endParaRPr xmlns:a="http://schemas.openxmlformats.org/drawingml/2006/main" lang="en-US" sz="2187" dirty="0"/>
          </a:p>
        </p:txBody>
      </p:sp>
      <p:pic>
        <p:nvPicPr>
          <p:cNvPr id="10" name="Image 3" descr="preencoded.png">
            <a:hlinkClick r:id="rId5" tooltip="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833199" y="2954893"/>
            <a:ext cx="5228153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146"/>
              </a:lnSpc>
              <a:buNone/>
            </a:pPr>
            <a:r xmlns:a="http://schemas.openxmlformats.org/drawingml/2006/main">
              <a:rPr lang="ky" sz="4117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Тема</a:t>
            </a:r>
            <a:endParaRPr xmlns:a="http://schemas.openxmlformats.org/drawingml/2006/main" lang="en-US" sz="4117" dirty="0"/>
          </a:p>
        </p:txBody>
      </p:sp>
      <p:sp>
        <p:nvSpPr>
          <p:cNvPr id="6" name="Text 2"/>
          <p:cNvSpPr/>
          <p:nvPr/>
        </p:nvSpPr>
        <p:spPr>
          <a:xfrm>
            <a:off x="833199" y="3941564"/>
            <a:ext cx="7477601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Субъект сөз болуп жаткан предметти билдирген сүйлөмдүн башкы мүчөсү. Предмет «Ким?», «Эмне?» деген суроолорго жооп берет. Ал зат атооч, ат атооч, сан же сөздүн башка бөлүгү менен туюнтылышы мүмкүн.</a:t>
            </a:r>
            <a:endParaRPr xmlns:a="http://schemas.openxmlformats.org/drawingml/2006/main" lang="en-US" sz="1750" dirty="0"/>
          </a:p>
        </p:txBody>
      </p:sp>
      <p:pic>
        <p:nvPicPr>
          <p:cNvPr id="7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0"/>
            <a:ext cx="54864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319599" y="2788325"/>
            <a:ext cx="5228153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146"/>
              </a:lnSpc>
              <a:buNone/>
            </a:pPr>
            <a:r xmlns:a="http://schemas.openxmlformats.org/drawingml/2006/main">
              <a:rPr lang="ky" sz="4117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Предикат</a:t>
            </a:r>
            <a:endParaRPr xmlns:a="http://schemas.openxmlformats.org/drawingml/2006/main" lang="en-US" sz="4117" dirty="0"/>
          </a:p>
        </p:txBody>
      </p:sp>
      <p:sp>
        <p:nvSpPr>
          <p:cNvPr id="6" name="Text 2"/>
          <p:cNvSpPr/>
          <p:nvPr/>
        </p:nvSpPr>
        <p:spPr>
          <a:xfrm>
            <a:off x="6319599" y="3774996"/>
            <a:ext cx="7477601" cy="1666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Предикат - сүйлөмдүн баш мүчөсү, предикат субъекттин кыймыл-аракетин же абалын билдирген. Предикат «Эмне кылат?», «Ал эмнени билдирет?» деген суроолорго жооп берет. Ал этиш, зат атооч же сын атооч аркылуу билдирилет.</a:t>
            </a:r>
            <a:endParaRPr xmlns:a="http://schemas.openxmlformats.org/drawingml/2006/main" lang="en-US" sz="1750" dirty="0"/>
          </a:p>
        </p:txBody>
      </p:sp>
      <p:pic>
        <p:nvPicPr>
          <p:cNvPr id="7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2734389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425422" y="3337917"/>
            <a:ext cx="5147191" cy="64329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066"/>
              </a:lnSpc>
              <a:buNone/>
            </a:pPr>
            <a:r xmlns:a="http://schemas.openxmlformats.org/drawingml/2006/main">
              <a:rPr lang="ky" sz="4053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Кошумча</a:t>
            </a:r>
            <a:endParaRPr xmlns:a="http://schemas.openxmlformats.org/drawingml/2006/main" lang="en-US" sz="4053" dirty="0"/>
          </a:p>
        </p:txBody>
      </p:sp>
      <p:sp>
        <p:nvSpPr>
          <p:cNvPr id="6" name="Shape 2"/>
          <p:cNvSpPr/>
          <p:nvPr/>
        </p:nvSpPr>
        <p:spPr>
          <a:xfrm>
            <a:off x="2425422" y="4555212"/>
            <a:ext cx="492085" cy="492085"/>
          </a:xfrm>
          <a:prstGeom prst="roundRect">
            <a:avLst>
              <a:gd name="adj" fmla="val 13336"/>
            </a:avLst>
          </a:prstGeom>
          <a:solidFill>
            <a:srgbClr val="223D4D"/>
          </a:solidFill>
          <a:ln/>
        </p:spPr>
      </p:sp>
      <p:sp>
        <p:nvSpPr>
          <p:cNvPr id="7" name="Text 3"/>
          <p:cNvSpPr/>
          <p:nvPr/>
        </p:nvSpPr>
        <p:spPr>
          <a:xfrm>
            <a:off x="2598658" y="4608195"/>
            <a:ext cx="145494" cy="38600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040"/>
              </a:lnSpc>
              <a:buNone/>
            </a:pPr>
            <a:r xmlns:a="http://schemas.openxmlformats.org/drawingml/2006/main">
              <a:rPr lang="ky" sz="2432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1</a:t>
            </a:r>
            <a:endParaRPr xmlns:a="http://schemas.openxmlformats.org/drawingml/2006/main" lang="en-US" sz="2432" dirty="0"/>
          </a:p>
        </p:txBody>
      </p:sp>
      <p:sp>
        <p:nvSpPr>
          <p:cNvPr id="8" name="Text 4"/>
          <p:cNvSpPr/>
          <p:nvPr/>
        </p:nvSpPr>
        <p:spPr>
          <a:xfrm>
            <a:off x="3136225" y="4555212"/>
            <a:ext cx="2403277" cy="64341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33"/>
              </a:lnSpc>
              <a:buNone/>
            </a:pPr>
            <a:r xmlns:a="http://schemas.openxmlformats.org/drawingml/2006/main">
              <a:rPr lang="ky" sz="2026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Түз объект</a:t>
            </a:r>
            <a:endParaRPr xmlns:a="http://schemas.openxmlformats.org/drawingml/2006/main" lang="en-US" sz="2026" dirty="0"/>
          </a:p>
        </p:txBody>
      </p:sp>
      <p:sp>
        <p:nvSpPr>
          <p:cNvPr id="9" name="Text 5"/>
          <p:cNvSpPr/>
          <p:nvPr/>
        </p:nvSpPr>
        <p:spPr>
          <a:xfrm>
            <a:off x="3136225" y="5329833"/>
            <a:ext cx="2403277" cy="13120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84"/>
              </a:lnSpc>
              <a:buNone/>
            </a:pPr>
            <a:r xmlns:a="http://schemas.openxmlformats.org/drawingml/2006/main">
              <a:rPr lang="ky" sz="1722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Кыймыл багытталган предметти билдирген кошумча.</a:t>
            </a:r>
            <a:endParaRPr xmlns:a="http://schemas.openxmlformats.org/drawingml/2006/main" lang="en-US" sz="1722" dirty="0"/>
          </a:p>
        </p:txBody>
      </p:sp>
      <p:sp>
        <p:nvSpPr>
          <p:cNvPr id="10" name="Shape 6"/>
          <p:cNvSpPr/>
          <p:nvPr/>
        </p:nvSpPr>
        <p:spPr>
          <a:xfrm>
            <a:off x="5758220" y="4555212"/>
            <a:ext cx="492085" cy="492085"/>
          </a:xfrm>
          <a:prstGeom prst="roundRect">
            <a:avLst>
              <a:gd name="adj" fmla="val 13336"/>
            </a:avLst>
          </a:prstGeom>
          <a:solidFill>
            <a:srgbClr val="223D4D"/>
          </a:solidFill>
          <a:ln/>
        </p:spPr>
      </p:sp>
      <p:sp>
        <p:nvSpPr>
          <p:cNvPr id="11" name="Text 7"/>
          <p:cNvSpPr/>
          <p:nvPr/>
        </p:nvSpPr>
        <p:spPr>
          <a:xfrm>
            <a:off x="5882402" y="4608195"/>
            <a:ext cx="243602" cy="38600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040"/>
              </a:lnSpc>
              <a:buNone/>
            </a:pPr>
            <a:r xmlns:a="http://schemas.openxmlformats.org/drawingml/2006/main">
              <a:rPr lang="ky" sz="2432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2</a:t>
            </a:r>
            <a:endParaRPr xmlns:a="http://schemas.openxmlformats.org/drawingml/2006/main" lang="en-US" sz="2432" dirty="0"/>
          </a:p>
        </p:txBody>
      </p:sp>
      <p:sp>
        <p:nvSpPr>
          <p:cNvPr id="12" name="Text 8"/>
          <p:cNvSpPr/>
          <p:nvPr/>
        </p:nvSpPr>
        <p:spPr>
          <a:xfrm>
            <a:off x="6469023" y="4555212"/>
            <a:ext cx="2403277" cy="64341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33"/>
              </a:lnSpc>
              <a:buNone/>
            </a:pPr>
            <a:r xmlns:a="http://schemas.openxmlformats.org/drawingml/2006/main">
              <a:rPr lang="ky" sz="2026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Кыйыр кошумча</a:t>
            </a:r>
            <a:endParaRPr xmlns:a="http://schemas.openxmlformats.org/drawingml/2006/main" lang="en-US" sz="2026" dirty="0"/>
          </a:p>
        </p:txBody>
      </p:sp>
      <p:sp>
        <p:nvSpPr>
          <p:cNvPr id="13" name="Text 9"/>
          <p:cNvSpPr/>
          <p:nvPr/>
        </p:nvSpPr>
        <p:spPr>
          <a:xfrm>
            <a:off x="6469023" y="5329833"/>
            <a:ext cx="2403277" cy="2296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84"/>
              </a:lnSpc>
              <a:buNone/>
            </a:pPr>
            <a:r xmlns:a="http://schemas.openxmlformats.org/drawingml/2006/main">
              <a:rPr lang="ky" sz="1722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Кыймыл аткарылып жаткан же ага карата айтылган предметти билдирген кошумча.</a:t>
            </a:r>
            <a:endParaRPr xmlns:a="http://schemas.openxmlformats.org/drawingml/2006/main" lang="en-US" sz="1722" dirty="0"/>
          </a:p>
        </p:txBody>
      </p:sp>
      <p:sp>
        <p:nvSpPr>
          <p:cNvPr id="14" name="Shape 10"/>
          <p:cNvSpPr/>
          <p:nvPr/>
        </p:nvSpPr>
        <p:spPr>
          <a:xfrm>
            <a:off x="9091017" y="4555212"/>
            <a:ext cx="492085" cy="492085"/>
          </a:xfrm>
          <a:prstGeom prst="roundRect">
            <a:avLst>
              <a:gd name="adj" fmla="val 13336"/>
            </a:avLst>
          </a:prstGeom>
          <a:solidFill>
            <a:srgbClr val="223D4D"/>
          </a:solidFill>
          <a:ln/>
        </p:spPr>
      </p:sp>
      <p:sp>
        <p:nvSpPr>
          <p:cNvPr id="15" name="Text 11"/>
          <p:cNvSpPr/>
          <p:nvPr/>
        </p:nvSpPr>
        <p:spPr>
          <a:xfrm>
            <a:off x="9212937" y="4608195"/>
            <a:ext cx="248245" cy="38600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040"/>
              </a:lnSpc>
              <a:buNone/>
            </a:pPr>
            <a:r xmlns:a="http://schemas.openxmlformats.org/drawingml/2006/main">
              <a:rPr lang="ky" sz="2432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3</a:t>
            </a:r>
            <a:endParaRPr xmlns:a="http://schemas.openxmlformats.org/drawingml/2006/main" lang="en-US" sz="2432" dirty="0"/>
          </a:p>
        </p:txBody>
      </p:sp>
      <p:sp>
        <p:nvSpPr>
          <p:cNvPr id="16" name="Text 12"/>
          <p:cNvSpPr/>
          <p:nvPr/>
        </p:nvSpPr>
        <p:spPr>
          <a:xfrm>
            <a:off x="9801820" y="4555212"/>
            <a:ext cx="2403277" cy="64341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33"/>
              </a:lnSpc>
              <a:buNone/>
            </a:pPr>
            <a:r xmlns:a="http://schemas.openxmlformats.org/drawingml/2006/main">
              <a:rPr lang="ky" sz="2026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Предлогдук толуктооч</a:t>
            </a:r>
            <a:endParaRPr xmlns:a="http://schemas.openxmlformats.org/drawingml/2006/main" lang="en-US" sz="2026" dirty="0"/>
          </a:p>
        </p:txBody>
      </p:sp>
      <p:sp>
        <p:nvSpPr>
          <p:cNvPr id="17" name="Text 13"/>
          <p:cNvSpPr/>
          <p:nvPr/>
        </p:nvSpPr>
        <p:spPr>
          <a:xfrm>
            <a:off x="9801820" y="5329833"/>
            <a:ext cx="2403277" cy="131206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584"/>
              </a:lnSpc>
              <a:buNone/>
            </a:pPr>
            <a:r xmlns:a="http://schemas.openxmlformats.org/drawingml/2006/main">
              <a:rPr lang="ky" sz="1722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Предикатка предлог аркылуу кошулуучу объект.</a:t>
            </a:r>
            <a:endParaRPr xmlns:a="http://schemas.openxmlformats.org/drawingml/2006/main" lang="en-US" sz="1722" dirty="0"/>
          </a:p>
        </p:txBody>
      </p:sp>
      <p:pic>
        <p:nvPicPr>
          <p:cNvPr id="18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2469356"/>
            <a:ext cx="5228153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146"/>
              </a:lnSpc>
              <a:buNone/>
            </a:pPr>
            <a:r xmlns:a="http://schemas.openxmlformats.org/drawingml/2006/main">
              <a:rPr lang="ky" sz="4117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Аныктама</a:t>
            </a:r>
            <a:endParaRPr xmlns:a="http://schemas.openxmlformats.org/drawingml/2006/main" lang="en-US" sz="4117" dirty="0"/>
          </a:p>
        </p:txBody>
      </p:sp>
      <p:sp>
        <p:nvSpPr>
          <p:cNvPr id="5" name="Text 2"/>
          <p:cNvSpPr/>
          <p:nvPr/>
        </p:nvSpPr>
        <p:spPr>
          <a:xfrm>
            <a:off x="2348389" y="3678198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макул болду</a:t>
            </a:r>
            <a:endParaRPr xmlns:a="http://schemas.openxmlformats.org/drawingml/2006/main" lang="en-US" sz="2058" dirty="0"/>
          </a:p>
        </p:txBody>
      </p:sp>
      <p:sp>
        <p:nvSpPr>
          <p:cNvPr id="6" name="Text 3"/>
          <p:cNvSpPr/>
          <p:nvPr/>
        </p:nvSpPr>
        <p:spPr>
          <a:xfrm>
            <a:off x="2348389" y="4227195"/>
            <a:ext cx="2949416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Жыныс, сан жана учурда аныкталып жаткан сөзгө дал келген аныктама.</a:t>
            </a:r>
            <a:endParaRPr xmlns:a="http://schemas.openxmlformats.org/drawingml/2006/main"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5847398" y="3678198"/>
            <a:ext cx="289595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Ыңгайсыз</a:t>
            </a:r>
            <a:endParaRPr xmlns:a="http://schemas.openxmlformats.org/drawingml/2006/main" lang="en-US" sz="2058" dirty="0"/>
          </a:p>
        </p:txBody>
      </p:sp>
      <p:sp>
        <p:nvSpPr>
          <p:cNvPr id="8" name="Text 5"/>
          <p:cNvSpPr/>
          <p:nvPr/>
        </p:nvSpPr>
        <p:spPr>
          <a:xfrm>
            <a:off x="5847398" y="4227195"/>
            <a:ext cx="294941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аныкталып жаткан сөзгө туура келбеген аныктама.</a:t>
            </a:r>
            <a:endParaRPr xmlns:a="http://schemas.openxmlformats.org/drawingml/2006/main"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9346406" y="3678198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Колдонмо</a:t>
            </a:r>
            <a:endParaRPr xmlns:a="http://schemas.openxmlformats.org/drawingml/2006/main" lang="en-US" sz="2058" dirty="0"/>
          </a:p>
        </p:txBody>
      </p:sp>
      <p:sp>
        <p:nvSpPr>
          <p:cNvPr id="10" name="Text 7"/>
          <p:cNvSpPr/>
          <p:nvPr/>
        </p:nvSpPr>
        <p:spPr>
          <a:xfrm>
            <a:off x="9346406" y="4227195"/>
            <a:ext cx="2949416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Зат атооч аркылуу туюнтулган аныктамалардын өзгөчө түрү.</a:t>
            </a:r>
            <a:endParaRPr xmlns:a="http://schemas.openxmlformats.org/drawingml/2006/main" lang="en-US" sz="1750" dirty="0"/>
          </a:p>
        </p:txBody>
      </p:sp>
      <p:pic>
        <p:nvPicPr>
          <p:cNvPr id="11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pic>
        <p:nvPicPr>
          <p:cNvPr id="4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" y="0"/>
            <a:ext cx="3657600" cy="82296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90799" y="1376124"/>
            <a:ext cx="5251609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146"/>
              </a:lnSpc>
              <a:buNone/>
            </a:pPr>
            <a:r xmlns:a="http://schemas.openxmlformats.org/drawingml/2006/main">
              <a:rPr lang="ky" sz="4117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Жагдай</a:t>
            </a:r>
            <a:endParaRPr xmlns:a="http://schemas.openxmlformats.org/drawingml/2006/main" lang="en-US" sz="4117" dirty="0"/>
          </a:p>
        </p:txBody>
      </p:sp>
      <p:sp>
        <p:nvSpPr>
          <p:cNvPr id="6" name="Shape 2"/>
          <p:cNvSpPr/>
          <p:nvPr/>
        </p:nvSpPr>
        <p:spPr>
          <a:xfrm>
            <a:off x="4810244" y="2362795"/>
            <a:ext cx="27742" cy="4490561"/>
          </a:xfrm>
          <a:prstGeom prst="rect">
            <a:avLst/>
          </a:prstGeom>
          <a:solidFill>
            <a:srgbClr val="0A988B"/>
          </a:solidFill>
          <a:ln/>
        </p:spPr>
      </p:sp>
      <p:sp>
        <p:nvSpPr>
          <p:cNvPr id="7" name="Shape 3"/>
          <p:cNvSpPr/>
          <p:nvPr/>
        </p:nvSpPr>
        <p:spPr>
          <a:xfrm>
            <a:off x="5074027" y="2848749"/>
            <a:ext cx="777597" cy="27742"/>
          </a:xfrm>
          <a:prstGeom prst="rect">
            <a:avLst/>
          </a:prstGeom>
          <a:solidFill>
            <a:srgbClr val="0A988B"/>
          </a:solidFill>
          <a:ln/>
        </p:spPr>
      </p:sp>
      <p:sp>
        <p:nvSpPr>
          <p:cNvPr id="8" name="Shape 4"/>
          <p:cNvSpPr/>
          <p:nvPr/>
        </p:nvSpPr>
        <p:spPr>
          <a:xfrm>
            <a:off x="4574084" y="2612708"/>
            <a:ext cx="499943" cy="499943"/>
          </a:xfrm>
          <a:prstGeom prst="roundRect">
            <a:avLst>
              <a:gd name="adj" fmla="val 13333"/>
            </a:avLst>
          </a:prstGeom>
          <a:solidFill>
            <a:srgbClr val="223D4D"/>
          </a:solidFill>
          <a:ln/>
        </p:spPr>
      </p:sp>
      <p:sp>
        <p:nvSpPr>
          <p:cNvPr id="9" name="Text 5"/>
          <p:cNvSpPr/>
          <p:nvPr/>
        </p:nvSpPr>
        <p:spPr>
          <a:xfrm>
            <a:off x="4750177" y="2666643"/>
            <a:ext cx="147757" cy="3920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088"/>
              </a:lnSpc>
              <a:buNone/>
            </a:pPr>
            <a:r xmlns:a="http://schemas.openxmlformats.org/drawingml/2006/main">
              <a:rPr lang="ky" sz="247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1</a:t>
            </a:r>
            <a:endParaRPr xmlns:a="http://schemas.openxmlformats.org/drawingml/2006/main" lang="en-US" sz="2470" dirty="0"/>
          </a:p>
        </p:txBody>
      </p:sp>
      <p:sp>
        <p:nvSpPr>
          <p:cNvPr id="10" name="Text 6"/>
          <p:cNvSpPr/>
          <p:nvPr/>
        </p:nvSpPr>
        <p:spPr>
          <a:xfrm>
            <a:off x="6046113" y="2584966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жерлер</a:t>
            </a:r>
            <a:endParaRPr xmlns:a="http://schemas.openxmlformats.org/drawingml/2006/main" lang="en-US" sz="2058" dirty="0"/>
          </a:p>
        </p:txBody>
      </p:sp>
      <p:sp>
        <p:nvSpPr>
          <p:cNvPr id="11" name="Text 7"/>
          <p:cNvSpPr/>
          <p:nvPr/>
        </p:nvSpPr>
        <p:spPr>
          <a:xfrm>
            <a:off x="6046113" y="3045023"/>
            <a:ext cx="7751088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Иш-аракеттин ордун көрсөткөн жагдай.</a:t>
            </a:r>
            <a:endParaRPr xmlns:a="http://schemas.openxmlformats.org/drawingml/2006/main" lang="en-US" sz="1750" dirty="0"/>
          </a:p>
        </p:txBody>
      </p:sp>
      <p:sp>
        <p:nvSpPr>
          <p:cNvPr id="12" name="Shape 8"/>
          <p:cNvSpPr/>
          <p:nvPr/>
        </p:nvSpPr>
        <p:spPr>
          <a:xfrm>
            <a:off x="5074027" y="4308574"/>
            <a:ext cx="777597" cy="27742"/>
          </a:xfrm>
          <a:prstGeom prst="rect">
            <a:avLst/>
          </a:prstGeom>
          <a:solidFill>
            <a:srgbClr val="0A988B"/>
          </a:solidFill>
          <a:ln/>
        </p:spPr>
      </p:sp>
      <p:sp>
        <p:nvSpPr>
          <p:cNvPr id="13" name="Shape 9"/>
          <p:cNvSpPr/>
          <p:nvPr/>
        </p:nvSpPr>
        <p:spPr>
          <a:xfrm>
            <a:off x="4574084" y="4072533"/>
            <a:ext cx="499943" cy="499943"/>
          </a:xfrm>
          <a:prstGeom prst="roundRect">
            <a:avLst>
              <a:gd name="adj" fmla="val 13333"/>
            </a:avLst>
          </a:prstGeom>
          <a:solidFill>
            <a:srgbClr val="223D4D"/>
          </a:solidFill>
          <a:ln/>
        </p:spPr>
      </p:sp>
      <p:sp>
        <p:nvSpPr>
          <p:cNvPr id="14" name="Text 10"/>
          <p:cNvSpPr/>
          <p:nvPr/>
        </p:nvSpPr>
        <p:spPr>
          <a:xfrm>
            <a:off x="4700290" y="4126468"/>
            <a:ext cx="247531" cy="3920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088"/>
              </a:lnSpc>
              <a:buNone/>
            </a:pPr>
            <a:r xmlns:a="http://schemas.openxmlformats.org/drawingml/2006/main">
              <a:rPr lang="ky" sz="247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2</a:t>
            </a:r>
            <a:endParaRPr xmlns:a="http://schemas.openxmlformats.org/drawingml/2006/main" lang="en-US" sz="2470" dirty="0"/>
          </a:p>
        </p:txBody>
      </p:sp>
      <p:sp>
        <p:nvSpPr>
          <p:cNvPr id="15" name="Text 11"/>
          <p:cNvSpPr/>
          <p:nvPr/>
        </p:nvSpPr>
        <p:spPr>
          <a:xfrm>
            <a:off x="6046113" y="4044791"/>
            <a:ext cx="2614017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Убакыт</a:t>
            </a:r>
            <a:endParaRPr xmlns:a="http://schemas.openxmlformats.org/drawingml/2006/main" lang="en-US" sz="2058" dirty="0"/>
          </a:p>
        </p:txBody>
      </p:sp>
      <p:sp>
        <p:nvSpPr>
          <p:cNvPr id="16" name="Text 12"/>
          <p:cNvSpPr/>
          <p:nvPr/>
        </p:nvSpPr>
        <p:spPr>
          <a:xfrm>
            <a:off x="6046113" y="4504849"/>
            <a:ext cx="7751088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Аракеттин убактысын көрсөткөн жагдай.</a:t>
            </a:r>
            <a:endParaRPr xmlns:a="http://schemas.openxmlformats.org/drawingml/2006/main" lang="en-US" sz="1750" dirty="0"/>
          </a:p>
        </p:txBody>
      </p:sp>
      <p:sp>
        <p:nvSpPr>
          <p:cNvPr id="17" name="Shape 13"/>
          <p:cNvSpPr/>
          <p:nvPr/>
        </p:nvSpPr>
        <p:spPr>
          <a:xfrm>
            <a:off x="5074027" y="5768400"/>
            <a:ext cx="777597" cy="27742"/>
          </a:xfrm>
          <a:prstGeom prst="rect">
            <a:avLst/>
          </a:prstGeom>
          <a:solidFill>
            <a:srgbClr val="0A988B"/>
          </a:solidFill>
          <a:ln/>
        </p:spPr>
      </p:sp>
      <p:sp>
        <p:nvSpPr>
          <p:cNvPr id="18" name="Shape 14"/>
          <p:cNvSpPr/>
          <p:nvPr/>
        </p:nvSpPr>
        <p:spPr>
          <a:xfrm>
            <a:off x="4574084" y="5532358"/>
            <a:ext cx="499943" cy="499943"/>
          </a:xfrm>
          <a:prstGeom prst="roundRect">
            <a:avLst>
              <a:gd name="adj" fmla="val 13333"/>
            </a:avLst>
          </a:prstGeom>
          <a:solidFill>
            <a:srgbClr val="223D4D"/>
          </a:solidFill>
          <a:ln/>
        </p:spPr>
      </p:sp>
      <p:sp>
        <p:nvSpPr>
          <p:cNvPr id="19" name="Text 15"/>
          <p:cNvSpPr/>
          <p:nvPr/>
        </p:nvSpPr>
        <p:spPr>
          <a:xfrm>
            <a:off x="4697909" y="5586293"/>
            <a:ext cx="252174" cy="3920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ctr" indent="0" marL="0">
              <a:lnSpc>
                <a:spcPts val="3088"/>
              </a:lnSpc>
              <a:buNone/>
            </a:pPr>
            <a:r xmlns:a="http://schemas.openxmlformats.org/drawingml/2006/main">
              <a:rPr lang="ky" sz="2470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3</a:t>
            </a:r>
            <a:endParaRPr xmlns:a="http://schemas.openxmlformats.org/drawingml/2006/main" lang="en-US" sz="2470" dirty="0"/>
          </a:p>
        </p:txBody>
      </p:sp>
      <p:sp>
        <p:nvSpPr>
          <p:cNvPr id="20" name="Text 16"/>
          <p:cNvSpPr/>
          <p:nvPr/>
        </p:nvSpPr>
        <p:spPr>
          <a:xfrm>
            <a:off x="6046113" y="5504617"/>
            <a:ext cx="2826425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Иш-аракет режими</a:t>
            </a:r>
            <a:endParaRPr xmlns:a="http://schemas.openxmlformats.org/drawingml/2006/main" lang="en-US" sz="2058" dirty="0"/>
          </a:p>
        </p:txBody>
      </p:sp>
      <p:sp>
        <p:nvSpPr>
          <p:cNvPr id="21" name="Text 17"/>
          <p:cNvSpPr/>
          <p:nvPr/>
        </p:nvSpPr>
        <p:spPr>
          <a:xfrm>
            <a:off x="6046113" y="5964674"/>
            <a:ext cx="7751088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Иш-аракетти жасоонун жолун же ыкмасын көрсөткөн жагдай.</a:t>
            </a:r>
            <a:endParaRPr xmlns:a="http://schemas.openxmlformats.org/drawingml/2006/main" lang="en-US" sz="1750" dirty="0"/>
          </a:p>
        </p:txBody>
      </p:sp>
      <p:pic>
        <p:nvPicPr>
          <p:cNvPr id="22" name="Image 2" descr="preencoded.png">
            <a:hlinkClick r:id="rId4" tooltip="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2117169"/>
            <a:ext cx="8829199" cy="653415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5146"/>
              </a:lnSpc>
              <a:buNone/>
            </a:pPr>
            <a:r xmlns:a="http://schemas.openxmlformats.org/drawingml/2006/main">
              <a:rPr lang="ky" sz="4117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Сүйлөм мүчөлөрүнүн түрлөрү</a:t>
            </a:r>
            <a:endParaRPr xmlns:a="http://schemas.openxmlformats.org/drawingml/2006/main" lang="en-US" sz="4117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389" y="3214926"/>
            <a:ext cx="555427" cy="555427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2348389" y="3992523"/>
            <a:ext cx="2233374" cy="326827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Негизги</a:t>
            </a:r>
            <a:endParaRPr xmlns:a="http://schemas.openxmlformats.org/drawingml/2006/main" lang="en-US" sz="2058" dirty="0"/>
          </a:p>
        </p:txBody>
      </p:sp>
      <p:sp>
        <p:nvSpPr>
          <p:cNvPr id="7" name="Text 3"/>
          <p:cNvSpPr/>
          <p:nvPr/>
        </p:nvSpPr>
        <p:spPr>
          <a:xfrm>
            <a:off x="2348389" y="4452580"/>
            <a:ext cx="2233374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Субъект жана предикат.</a:t>
            </a:r>
            <a:endParaRPr xmlns:a="http://schemas.openxmlformats.org/drawingml/2006/main" lang="en-US" sz="1750" dirty="0"/>
          </a:p>
        </p:txBody>
      </p:sp>
      <p:pic>
        <p:nvPicPr>
          <p:cNvPr id="8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5019" y="3214926"/>
            <a:ext cx="555427" cy="555427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4915019" y="3992523"/>
            <a:ext cx="2233493" cy="65365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Кичинекей</a:t>
            </a:r>
            <a:endParaRPr xmlns:a="http://schemas.openxmlformats.org/drawingml/2006/main" lang="en-US" sz="2058" dirty="0"/>
          </a:p>
        </p:txBody>
      </p:sp>
      <p:sp>
        <p:nvSpPr>
          <p:cNvPr id="10" name="Text 5"/>
          <p:cNvSpPr/>
          <p:nvPr/>
        </p:nvSpPr>
        <p:spPr>
          <a:xfrm>
            <a:off x="4915019" y="4779407"/>
            <a:ext cx="2233493" cy="9997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Кошумча, аныктама, жагдай.</a:t>
            </a:r>
            <a:endParaRPr xmlns:a="http://schemas.openxmlformats.org/drawingml/2006/main" lang="en-US" sz="1750" dirty="0"/>
          </a:p>
        </p:txBody>
      </p:sp>
      <p:pic>
        <p:nvPicPr>
          <p:cNvPr id="11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1768" y="3214926"/>
            <a:ext cx="555427" cy="555427"/>
          </a:xfrm>
          <a:prstGeom prst="rect">
            <a:avLst/>
          </a:prstGeom>
        </p:spPr>
      </p:pic>
      <p:sp>
        <p:nvSpPr>
          <p:cNvPr id="12" name="Text 6"/>
          <p:cNvSpPr/>
          <p:nvPr/>
        </p:nvSpPr>
        <p:spPr>
          <a:xfrm>
            <a:off x="7481768" y="3992523"/>
            <a:ext cx="2233374" cy="65365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Жалпы</a:t>
            </a:r>
            <a:endParaRPr xmlns:a="http://schemas.openxmlformats.org/drawingml/2006/main" lang="en-US" sz="2058" dirty="0"/>
          </a:p>
        </p:txBody>
      </p:sp>
      <p:sp>
        <p:nvSpPr>
          <p:cNvPr id="13" name="Text 7"/>
          <p:cNvSpPr/>
          <p:nvPr/>
        </p:nvSpPr>
        <p:spPr>
          <a:xfrm>
            <a:off x="7481768" y="4779407"/>
            <a:ext cx="2233374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Башка мүчөлөр тараткан депутаттардын сунуштары.</a:t>
            </a:r>
            <a:endParaRPr xmlns:a="http://schemas.openxmlformats.org/drawingml/2006/main" lang="en-US" sz="1750" dirty="0"/>
          </a:p>
        </p:txBody>
      </p:sp>
      <p:pic>
        <p:nvPicPr>
          <p:cNvPr id="14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8399" y="3214926"/>
            <a:ext cx="555427" cy="555427"/>
          </a:xfrm>
          <a:prstGeom prst="rect">
            <a:avLst/>
          </a:prstGeom>
        </p:spPr>
      </p:pic>
      <p:sp>
        <p:nvSpPr>
          <p:cNvPr id="15" name="Text 8"/>
          <p:cNvSpPr/>
          <p:nvPr/>
        </p:nvSpPr>
        <p:spPr>
          <a:xfrm>
            <a:off x="10048399" y="3992523"/>
            <a:ext cx="2233493" cy="65365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573"/>
              </a:lnSpc>
              <a:buNone/>
            </a:pPr>
            <a:r xmlns:a="http://schemas.openxmlformats.org/drawingml/2006/main">
              <a:rPr lang="ky" sz="2058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Бөлүнбөгөн</a:t>
            </a:r>
            <a:endParaRPr xmlns:a="http://schemas.openxmlformats.org/drawingml/2006/main" lang="en-US" sz="2058" dirty="0"/>
          </a:p>
        </p:txBody>
      </p:sp>
      <p:sp>
        <p:nvSpPr>
          <p:cNvPr id="16" name="Text 9"/>
          <p:cNvSpPr/>
          <p:nvPr/>
        </p:nvSpPr>
        <p:spPr>
          <a:xfrm>
            <a:off x="10048399" y="4779407"/>
            <a:ext cx="2233493" cy="13330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algn="l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Башкалардан обочолонбогон сүйлөм мүчөлөрү.</a:t>
            </a:r>
            <a:endParaRPr xmlns:a="http://schemas.openxmlformats.org/drawingml/2006/main" lang="en-US" sz="1750" dirty="0"/>
          </a:p>
        </p:txBody>
      </p:sp>
      <p:pic>
        <p:nvPicPr>
          <p:cNvPr id="17" name="Image 5" descr="preencoded.png">
            <a:hlinkClick r:id="rId7" tooltip="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12836"/>
          </a:solidFill>
          <a:ln/>
        </p:spPr>
      </p:sp>
      <p:sp>
        <p:nvSpPr>
          <p:cNvPr id="4" name="Text 1"/>
          <p:cNvSpPr/>
          <p:nvPr/>
        </p:nvSpPr>
        <p:spPr>
          <a:xfrm>
            <a:off x="2348389" y="1201936"/>
            <a:ext cx="9933503" cy="13068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5146"/>
              </a:lnSpc>
              <a:buNone/>
            </a:pPr>
            <a:r xmlns:a="http://schemas.openxmlformats.org/drawingml/2006/main">
              <a:rPr lang="ky" sz="4117" dirty="0">
                <a:solidFill>
                  <a:srgbClr val="FFFFFF"/>
                </a:solidFill>
                <a:latin typeface="Unbounded" pitchFamily="34" charset="0"/>
                <a:ea typeface="Unbounded" pitchFamily="34" charset="-122"/>
                <a:cs typeface="Unbounded" pitchFamily="34" charset="-120"/>
              </a:rPr>
              <a:t>Сүйлөм мүчөлөрүнүн грамматикалык формалары</a:t>
            </a:r>
            <a:endParaRPr xmlns:a="http://schemas.openxmlformats.org/drawingml/2006/main" lang="en-US" sz="4117" dirty="0"/>
          </a:p>
        </p:txBody>
      </p:sp>
      <p:sp>
        <p:nvSpPr>
          <p:cNvPr id="5" name="Text 2"/>
          <p:cNvSpPr/>
          <p:nvPr/>
        </p:nvSpPr>
        <p:spPr>
          <a:xfrm>
            <a:off x="2570559" y="3093958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Тема</a:t>
            </a:r>
            <a:endParaRPr xmlns:a="http://schemas.openxmlformats.org/drawingml/2006/main"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7541062" y="3093958"/>
            <a:ext cx="451854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Зат атооч, ат атооч, сан атооч</a:t>
            </a:r>
            <a:endParaRPr xmlns:a="http://schemas.openxmlformats.org/drawingml/2006/main"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2348389" y="3901321"/>
            <a:ext cx="9933503" cy="948214"/>
          </a:xfrm>
          <a:prstGeom prst="rect">
            <a:avLst/>
          </a:prstGeom>
          <a:solidFill>
            <a:srgbClr val="223D4D"/>
          </a:solidFill>
          <a:ln/>
        </p:spPr>
      </p:sp>
      <p:sp>
        <p:nvSpPr>
          <p:cNvPr id="8" name="Text 5"/>
          <p:cNvSpPr/>
          <p:nvPr/>
        </p:nvSpPr>
        <p:spPr>
          <a:xfrm>
            <a:off x="2570559" y="4042172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Предикат</a:t>
            </a:r>
            <a:endParaRPr xmlns:a="http://schemas.openxmlformats.org/drawingml/2006/main"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7541062" y="4042172"/>
            <a:ext cx="451854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Этиш, зат атооч, сын атооч</a:t>
            </a:r>
            <a:endParaRPr xmlns:a="http://schemas.openxmlformats.org/drawingml/2006/main" lang="en-US" sz="1750" dirty="0"/>
          </a:p>
        </p:txBody>
      </p:sp>
      <p:sp>
        <p:nvSpPr>
          <p:cNvPr id="10" name="Text 7"/>
          <p:cNvSpPr/>
          <p:nvPr/>
        </p:nvSpPr>
        <p:spPr>
          <a:xfrm>
            <a:off x="2570559" y="4990386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Кошумча</a:t>
            </a:r>
            <a:endParaRPr xmlns:a="http://schemas.openxmlformats.org/drawingml/2006/main" lang="en-US" sz="1750" dirty="0"/>
          </a:p>
        </p:txBody>
      </p:sp>
      <p:sp>
        <p:nvSpPr>
          <p:cNvPr id="11" name="Text 8"/>
          <p:cNvSpPr/>
          <p:nvPr/>
        </p:nvSpPr>
        <p:spPr>
          <a:xfrm>
            <a:off x="7541062" y="4990386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Зат атооч, ат атооч</a:t>
            </a:r>
            <a:endParaRPr xmlns:a="http://schemas.openxmlformats.org/drawingml/2006/main"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2348389" y="5464493"/>
            <a:ext cx="9933503" cy="948214"/>
          </a:xfrm>
          <a:prstGeom prst="rect">
            <a:avLst/>
          </a:prstGeom>
          <a:solidFill>
            <a:srgbClr val="223D4D"/>
          </a:solidFill>
          <a:ln/>
        </p:spPr>
      </p:sp>
      <p:sp>
        <p:nvSpPr>
          <p:cNvPr id="13" name="Text 10"/>
          <p:cNvSpPr/>
          <p:nvPr/>
        </p:nvSpPr>
        <p:spPr>
          <a:xfrm>
            <a:off x="2570559" y="5605343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Аныктама</a:t>
            </a:r>
            <a:endParaRPr xmlns:a="http://schemas.openxmlformats.org/drawingml/2006/main" lang="en-US" sz="1750" dirty="0"/>
          </a:p>
        </p:txBody>
      </p:sp>
      <p:sp>
        <p:nvSpPr>
          <p:cNvPr id="14" name="Text 11"/>
          <p:cNvSpPr/>
          <p:nvPr/>
        </p:nvSpPr>
        <p:spPr>
          <a:xfrm>
            <a:off x="7541062" y="5605343"/>
            <a:ext cx="4518541" cy="6665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Сын атооч, ат атооч, ат атооч</a:t>
            </a:r>
            <a:endParaRPr xmlns:a="http://schemas.openxmlformats.org/drawingml/2006/main" lang="en-US" sz="1750" dirty="0"/>
          </a:p>
        </p:txBody>
      </p:sp>
      <p:sp>
        <p:nvSpPr>
          <p:cNvPr id="15" name="Text 12"/>
          <p:cNvSpPr/>
          <p:nvPr/>
        </p:nvSpPr>
        <p:spPr>
          <a:xfrm>
            <a:off x="2570559" y="6553557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Жагдай</a:t>
            </a:r>
            <a:endParaRPr xmlns:a="http://schemas.openxmlformats.org/drawingml/2006/main" lang="en-US" sz="1750" dirty="0"/>
          </a:p>
        </p:txBody>
      </p:sp>
      <p:sp>
        <p:nvSpPr>
          <p:cNvPr id="16" name="Text 13"/>
          <p:cNvSpPr/>
          <p:nvPr/>
        </p:nvSpPr>
        <p:spPr>
          <a:xfrm>
            <a:off x="7541062" y="6553557"/>
            <a:ext cx="4518541" cy="33325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xmlns:a="http://schemas.openxmlformats.org/drawingml/2006/main" indent="0" marL="0">
              <a:lnSpc>
                <a:spcPts val="2624"/>
              </a:lnSpc>
              <a:buNone/>
            </a:pPr>
            <a:r xmlns:a="http://schemas.openxmlformats.org/drawingml/2006/main">
              <a:rPr lang="ky" sz="1750" dirty="0">
                <a:solidFill>
                  <a:srgbClr val="CAD6DE"/>
                </a:solidFill>
                <a:latin typeface="Cabin" pitchFamily="34" charset="0"/>
                <a:ea typeface="Cabin" pitchFamily="34" charset="-122"/>
                <a:cs typeface="Cabin" pitchFamily="34" charset="-120"/>
              </a:rPr>
              <a:t>Тактооч, предлог менен зат атооч</a:t>
            </a:r>
            <a:endParaRPr xmlns:a="http://schemas.openxmlformats.org/drawingml/2006/main" lang="en-US" sz="1750" dirty="0"/>
          </a:p>
        </p:txBody>
      </p:sp>
      <p:pic>
        <p:nvPicPr>
          <p:cNvPr id="17" name="Image 1" descr="preencoded.png">
            <a:hlinkClick r:id="rId3" tooltip="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2153" y="7589520"/>
            <a:ext cx="2296807" cy="5486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2024-06-07T04:45:22Z</dcterms:created>
  <dcterms:modified xsi:type="dcterms:W3CDTF">2024-06-07T04:45:22Z</dcterms:modified>
</cp:coreProperties>
</file>