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hyperlink" Target="https://gamma.app" TargetMode="External"/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hyperlink" Target="https://gamma.app" TargetMode="External"/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9" y="2004060"/>
            <a:ext cx="7477601" cy="19164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7545"/>
              </a:lnSpc>
              <a:buNone/>
            </a:pPr>
            <a:r xmlns:a="http://schemas.openxmlformats.org/drawingml/2006/main">
              <a:rPr lang="ky" sz="6036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Ч.АЙТМАТОВ «АК ПАРАЙЧЫ»</a:t>
            </a:r>
            <a:endParaRPr xmlns:a="http://schemas.openxmlformats.org/drawingml/2006/main" lang="en-US" sz="6036" dirty="0"/>
          </a:p>
        </p:txBody>
      </p:sp>
      <p:sp>
        <p:nvSpPr>
          <p:cNvPr id="6" name="Text 2"/>
          <p:cNvSpPr/>
          <p:nvPr/>
        </p:nvSpPr>
        <p:spPr>
          <a:xfrm>
            <a:off x="833199" y="4253746"/>
            <a:ext cx="747760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Чыңгыз Айтматов – кыргыз улутундагы көрүнүктүү советтик жазуучу. Анын “Ак пароход” романы Кыргызстандагы жаш баатырдын турмушун баяндап, адам менен жаратылыштын байланышын таасирдүү чагылдырат.</a:t>
            </a:r>
            <a:endParaRPr xmlns:a="http://schemas.openxmlformats.org/drawingml/2006/main" lang="en-US" sz="1750" dirty="0"/>
          </a:p>
        </p:txBody>
      </p:sp>
      <p:sp>
        <p:nvSpPr>
          <p:cNvPr id="7" name="Shape 3"/>
          <p:cNvSpPr/>
          <p:nvPr/>
        </p:nvSpPr>
        <p:spPr>
          <a:xfrm>
            <a:off x="833199" y="5853351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819" y="5860971"/>
            <a:ext cx="340162" cy="34016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299686" y="5836682"/>
            <a:ext cx="2983111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3062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Нургүл Жороева</a:t>
            </a:r>
            <a:endParaRPr xmlns:a="http://schemas.openxmlformats.org/drawingml/2006/main" lang="en-US" sz="2187" dirty="0"/>
          </a:p>
        </p:txBody>
      </p:sp>
      <p:pic>
        <p:nvPicPr>
          <p:cNvPr id="10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207442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3373755" y="2532102"/>
            <a:ext cx="7882890" cy="10372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4084"/>
              </a:lnSpc>
              <a:buNone/>
            </a:pPr>
            <a:r xmlns:a="http://schemas.openxmlformats.org/drawingml/2006/main">
              <a:rPr lang="ky" sz="3267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Романдагы тарыхый жана маданий контекст</a:t>
            </a:r>
            <a:endParaRPr xmlns:a="http://schemas.openxmlformats.org/drawingml/2006/main" lang="en-US" sz="3267" dirty="0"/>
          </a:p>
        </p:txBody>
      </p:sp>
      <p:sp>
        <p:nvSpPr>
          <p:cNvPr id="6" name="Shape 2"/>
          <p:cNvSpPr/>
          <p:nvPr/>
        </p:nvSpPr>
        <p:spPr>
          <a:xfrm>
            <a:off x="3373755" y="5919549"/>
            <a:ext cx="7882890" cy="33099"/>
          </a:xfrm>
          <a:prstGeom prst="roundRect">
            <a:avLst>
              <a:gd name="adj" fmla="val 225629"/>
            </a:avLst>
          </a:prstGeom>
          <a:solidFill>
            <a:srgbClr val="B8BFDF"/>
          </a:solidFill>
          <a:ln/>
        </p:spPr>
      </p:sp>
      <p:sp>
        <p:nvSpPr>
          <p:cNvPr id="7" name="Shape 3"/>
          <p:cNvSpPr/>
          <p:nvPr/>
        </p:nvSpPr>
        <p:spPr>
          <a:xfrm>
            <a:off x="5286375" y="5338763"/>
            <a:ext cx="33099" cy="580787"/>
          </a:xfrm>
          <a:prstGeom prst="roundRect">
            <a:avLst>
              <a:gd name="adj" fmla="val 225629"/>
            </a:avLst>
          </a:prstGeom>
          <a:solidFill>
            <a:srgbClr val="B8BFDF"/>
          </a:solidFill>
          <a:ln/>
        </p:spPr>
      </p:sp>
      <p:sp>
        <p:nvSpPr>
          <p:cNvPr id="8" name="Shape 4"/>
          <p:cNvSpPr/>
          <p:nvPr/>
        </p:nvSpPr>
        <p:spPr>
          <a:xfrm>
            <a:off x="5116235" y="5732859"/>
            <a:ext cx="373380" cy="373380"/>
          </a:xfrm>
          <a:prstGeom prst="roundRect">
            <a:avLst>
              <a:gd name="adj" fmla="val 2000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5266134" y="5763935"/>
            <a:ext cx="73581" cy="31111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2450"/>
              </a:lnSpc>
              <a:buNone/>
            </a:pPr>
            <a:r xmlns:a="http://schemas.openxmlformats.org/drawingml/2006/main">
              <a:rPr lang="ky" sz="196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1</a:t>
            </a:r>
            <a:endParaRPr xmlns:a="http://schemas.openxmlformats.org/drawingml/2006/main" lang="en-US" sz="1960" dirty="0"/>
          </a:p>
        </p:txBody>
      </p:sp>
      <p:sp>
        <p:nvSpPr>
          <p:cNvPr id="10" name="Text 6"/>
          <p:cNvSpPr/>
          <p:nvPr/>
        </p:nvSpPr>
        <p:spPr>
          <a:xfrm>
            <a:off x="4265771" y="3818215"/>
            <a:ext cx="2074426" cy="25919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2042"/>
              </a:lnSpc>
              <a:buNone/>
            </a:pPr>
            <a:r xmlns:a="http://schemas.openxmlformats.org/drawingml/2006/main">
              <a:rPr lang="ky" sz="1633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СССРдин кулашы</a:t>
            </a:r>
            <a:endParaRPr xmlns:a="http://schemas.openxmlformats.org/drawingml/2006/main" lang="en-US" sz="1633" dirty="0"/>
          </a:p>
        </p:txBody>
      </p:sp>
      <p:sp>
        <p:nvSpPr>
          <p:cNvPr id="11" name="Text 7"/>
          <p:cNvSpPr/>
          <p:nvPr/>
        </p:nvSpPr>
        <p:spPr>
          <a:xfrm>
            <a:off x="3539609" y="4176951"/>
            <a:ext cx="3526750" cy="99583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ctr" indent="0" marL="0">
              <a:lnSpc>
                <a:spcPts val="1960"/>
              </a:lnSpc>
              <a:buNone/>
            </a:pPr>
            <a:r xmlns:a="http://schemas.openxmlformats.org/drawingml/2006/main">
              <a:rPr lang="ky" sz="1307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Роман Союз тараган мезгилде жазылган, анын мазмунуна, кабылдуусуна өз изин калтырган.</a:t>
            </a:r>
            <a:endParaRPr xmlns:a="http://schemas.openxmlformats.org/drawingml/2006/main" lang="en-US" sz="1307" dirty="0"/>
          </a:p>
        </p:txBody>
      </p:sp>
      <p:sp>
        <p:nvSpPr>
          <p:cNvPr id="12" name="Shape 8"/>
          <p:cNvSpPr/>
          <p:nvPr/>
        </p:nvSpPr>
        <p:spPr>
          <a:xfrm>
            <a:off x="7298531" y="5919549"/>
            <a:ext cx="33099" cy="580787"/>
          </a:xfrm>
          <a:prstGeom prst="roundRect">
            <a:avLst>
              <a:gd name="adj" fmla="val 225629"/>
            </a:avLst>
          </a:prstGeom>
          <a:solidFill>
            <a:srgbClr val="B8BFDF"/>
          </a:solidFill>
          <a:ln/>
        </p:spPr>
      </p:sp>
      <p:sp>
        <p:nvSpPr>
          <p:cNvPr id="13" name="Shape 9"/>
          <p:cNvSpPr/>
          <p:nvPr/>
        </p:nvSpPr>
        <p:spPr>
          <a:xfrm>
            <a:off x="7128391" y="5732859"/>
            <a:ext cx="373380" cy="373380"/>
          </a:xfrm>
          <a:prstGeom prst="roundRect">
            <a:avLst>
              <a:gd name="adj" fmla="val 2000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7250192" y="5763935"/>
            <a:ext cx="129778" cy="31111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2450"/>
              </a:lnSpc>
              <a:buNone/>
            </a:pPr>
            <a:r xmlns:a="http://schemas.openxmlformats.org/drawingml/2006/main">
              <a:rPr lang="ky" sz="196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xmlns:a="http://schemas.openxmlformats.org/drawingml/2006/main" lang="en-US" sz="1960" dirty="0"/>
          </a:p>
        </p:txBody>
      </p:sp>
      <p:sp>
        <p:nvSpPr>
          <p:cNvPr id="15" name="Text 11"/>
          <p:cNvSpPr/>
          <p:nvPr/>
        </p:nvSpPr>
        <p:spPr>
          <a:xfrm>
            <a:off x="6249353" y="6666309"/>
            <a:ext cx="2131576" cy="25919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2042"/>
              </a:lnSpc>
              <a:buNone/>
            </a:pPr>
            <a:r xmlns:a="http://schemas.openxmlformats.org/drawingml/2006/main">
              <a:rPr lang="ky" sz="1633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Кыргыз маданияты</a:t>
            </a:r>
            <a:endParaRPr xmlns:a="http://schemas.openxmlformats.org/drawingml/2006/main" lang="en-US" sz="1633" dirty="0"/>
          </a:p>
        </p:txBody>
      </p:sp>
      <p:sp>
        <p:nvSpPr>
          <p:cNvPr id="16" name="Text 12"/>
          <p:cNvSpPr/>
          <p:nvPr/>
        </p:nvSpPr>
        <p:spPr>
          <a:xfrm>
            <a:off x="5551765" y="7025045"/>
            <a:ext cx="3526750" cy="7468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ctr" indent="0" marL="0">
              <a:lnSpc>
                <a:spcPts val="1960"/>
              </a:lnSpc>
              <a:buNone/>
            </a:pPr>
            <a:r xmlns:a="http://schemas.openxmlformats.org/drawingml/2006/main">
              <a:rPr lang="ky" sz="1307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Чыгармада кыргыз элинин каада-салтын, жашоо-турмушун, жаратылыш менен байланышын ачык чагылдырат.</a:t>
            </a:r>
            <a:endParaRPr xmlns:a="http://schemas.openxmlformats.org/drawingml/2006/main" lang="en-US" sz="1307" dirty="0"/>
          </a:p>
        </p:txBody>
      </p:sp>
      <p:sp>
        <p:nvSpPr>
          <p:cNvPr id="17" name="Shape 13"/>
          <p:cNvSpPr/>
          <p:nvPr/>
        </p:nvSpPr>
        <p:spPr>
          <a:xfrm>
            <a:off x="9310807" y="5338763"/>
            <a:ext cx="33099" cy="580787"/>
          </a:xfrm>
          <a:prstGeom prst="roundRect">
            <a:avLst>
              <a:gd name="adj" fmla="val 225629"/>
            </a:avLst>
          </a:prstGeom>
          <a:solidFill>
            <a:srgbClr val="B8BFDF"/>
          </a:solidFill>
          <a:ln/>
        </p:spPr>
      </p:sp>
      <p:sp>
        <p:nvSpPr>
          <p:cNvPr id="18" name="Shape 14"/>
          <p:cNvSpPr/>
          <p:nvPr/>
        </p:nvSpPr>
        <p:spPr>
          <a:xfrm>
            <a:off x="9140666" y="5732859"/>
            <a:ext cx="373380" cy="373380"/>
          </a:xfrm>
          <a:prstGeom prst="roundRect">
            <a:avLst>
              <a:gd name="adj" fmla="val 20001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</p:sp>
      <p:sp>
        <p:nvSpPr>
          <p:cNvPr id="19" name="Text 15"/>
          <p:cNvSpPr/>
          <p:nvPr/>
        </p:nvSpPr>
        <p:spPr>
          <a:xfrm>
            <a:off x="9257467" y="5763935"/>
            <a:ext cx="139779" cy="31111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2450"/>
              </a:lnSpc>
              <a:buNone/>
            </a:pPr>
            <a:r xmlns:a="http://schemas.openxmlformats.org/drawingml/2006/main">
              <a:rPr lang="ky" sz="1960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3</a:t>
            </a:r>
            <a:endParaRPr xmlns:a="http://schemas.openxmlformats.org/drawingml/2006/main" lang="en-US" sz="1960" dirty="0"/>
          </a:p>
        </p:txBody>
      </p:sp>
      <p:sp>
        <p:nvSpPr>
          <p:cNvPr id="20" name="Text 16"/>
          <p:cNvSpPr/>
          <p:nvPr/>
        </p:nvSpPr>
        <p:spPr>
          <a:xfrm>
            <a:off x="8105180" y="4067175"/>
            <a:ext cx="2444234" cy="25919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2042"/>
              </a:lnSpc>
              <a:buNone/>
            </a:pPr>
            <a:r xmlns:a="http://schemas.openxmlformats.org/drawingml/2006/main">
              <a:rPr lang="ky" sz="1633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Социалдык өзгөрүү</a:t>
            </a:r>
            <a:endParaRPr xmlns:a="http://schemas.openxmlformats.org/drawingml/2006/main" lang="en-US" sz="1633" dirty="0"/>
          </a:p>
        </p:txBody>
      </p:sp>
      <p:sp>
        <p:nvSpPr>
          <p:cNvPr id="21" name="Text 17"/>
          <p:cNvSpPr/>
          <p:nvPr/>
        </p:nvSpPr>
        <p:spPr>
          <a:xfrm>
            <a:off x="7563922" y="4425910"/>
            <a:ext cx="3526869" cy="74687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ctr" indent="0" marL="0">
              <a:lnSpc>
                <a:spcPts val="1960"/>
              </a:lnSpc>
              <a:buNone/>
            </a:pPr>
            <a:r xmlns:a="http://schemas.openxmlformats.org/drawingml/2006/main">
              <a:rPr lang="ky" sz="1307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Китепте модернизация жана урбанизациянын кыргыз элинин салттуу жашоо образына тийгизген таасири тууралуу суроолор көтөрүлөт.</a:t>
            </a:r>
            <a:endParaRPr xmlns:a="http://schemas.openxmlformats.org/drawingml/2006/main" lang="en-US" sz="1307" dirty="0"/>
          </a:p>
        </p:txBody>
      </p:sp>
      <p:pic>
        <p:nvPicPr>
          <p:cNvPr id="22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0420" y="0"/>
            <a:ext cx="36576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9" y="1405652"/>
            <a:ext cx="93064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5468"/>
              </a:lnSpc>
              <a:buNone/>
            </a:pPr>
            <a:r xmlns:a="http://schemas.openxmlformats.org/drawingml/2006/main">
              <a:rPr lang="ky" sz="4374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"Ак кемедеги" темалар жана символизм</a:t>
            </a:r>
            <a:endParaRPr xmlns:a="http://schemas.openxmlformats.org/drawingml/2006/main" lang="en-US" sz="4374" dirty="0"/>
          </a:p>
        </p:txBody>
      </p:sp>
      <p:sp>
        <p:nvSpPr>
          <p:cNvPr id="6" name="Shape 2"/>
          <p:cNvSpPr/>
          <p:nvPr/>
        </p:nvSpPr>
        <p:spPr>
          <a:xfrm>
            <a:off x="833199" y="3377565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1033939" y="3419237"/>
            <a:ext cx="98465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281"/>
              </a:lnSpc>
              <a:buNone/>
            </a:pPr>
            <a:r xmlns:a="http://schemas.openxmlformats.org/drawingml/2006/main">
              <a:rPr lang="ky" sz="2624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1</a:t>
            </a:r>
            <a:endParaRPr xmlns:a="http://schemas.openxmlformats.org/drawingml/2006/main" lang="en-US" sz="2624" dirty="0"/>
          </a:p>
        </p:txBody>
      </p:sp>
      <p:sp>
        <p:nvSpPr>
          <p:cNvPr id="8" name="Text 4"/>
          <p:cNvSpPr/>
          <p:nvPr/>
        </p:nvSpPr>
        <p:spPr>
          <a:xfrm>
            <a:off x="1555313" y="3377565"/>
            <a:ext cx="3820001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Адам менен жаратылыштын мамилеси</a:t>
            </a:r>
            <a:endParaRPr xmlns:a="http://schemas.openxmlformats.org/drawingml/2006/main" lang="en-US" sz="2187" dirty="0"/>
          </a:p>
        </p:txBody>
      </p:sp>
      <p:sp>
        <p:nvSpPr>
          <p:cNvPr id="9" name="Text 5"/>
          <p:cNvSpPr/>
          <p:nvPr/>
        </p:nvSpPr>
        <p:spPr>
          <a:xfrm>
            <a:off x="1555313" y="4205168"/>
            <a:ext cx="3820001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Роман адам менен аны курчап турган дүйнөнүн гармониялуу жанаша жашоо темасын ачат.</a:t>
            </a:r>
            <a:endParaRPr xmlns:a="http://schemas.openxmlformats.org/drawingml/2006/main" lang="en-US" sz="1750" dirty="0"/>
          </a:p>
        </p:txBody>
      </p:sp>
      <p:sp>
        <p:nvSpPr>
          <p:cNvPr id="10" name="Shape 6"/>
          <p:cNvSpPr/>
          <p:nvPr/>
        </p:nvSpPr>
        <p:spPr>
          <a:xfrm>
            <a:off x="5597485" y="3377565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</p:sp>
      <p:sp>
        <p:nvSpPr>
          <p:cNvPr id="11" name="Text 7"/>
          <p:cNvSpPr/>
          <p:nvPr/>
        </p:nvSpPr>
        <p:spPr>
          <a:xfrm>
            <a:off x="5760482" y="3419237"/>
            <a:ext cx="173831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281"/>
              </a:lnSpc>
              <a:buNone/>
            </a:pPr>
            <a:r xmlns:a="http://schemas.openxmlformats.org/drawingml/2006/main">
              <a:rPr lang="ky" sz="2624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2</a:t>
            </a:r>
            <a:endParaRPr xmlns:a="http://schemas.openxmlformats.org/drawingml/2006/main" lang="en-US" sz="2624" dirty="0"/>
          </a:p>
        </p:txBody>
      </p:sp>
      <p:sp>
        <p:nvSpPr>
          <p:cNvPr id="12" name="Text 8"/>
          <p:cNvSpPr/>
          <p:nvPr/>
        </p:nvSpPr>
        <p:spPr>
          <a:xfrm>
            <a:off x="6319599" y="337756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Балалык жоготуу</a:t>
            </a:r>
            <a:endParaRPr xmlns:a="http://schemas.openxmlformats.org/drawingml/2006/main" lang="en-US" sz="2187" dirty="0"/>
          </a:p>
        </p:txBody>
      </p:sp>
      <p:sp>
        <p:nvSpPr>
          <p:cNvPr id="13" name="Text 9"/>
          <p:cNvSpPr/>
          <p:nvPr/>
        </p:nvSpPr>
        <p:spPr>
          <a:xfrm>
            <a:off x="6319599" y="3857982"/>
            <a:ext cx="3820001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Повестте чоңоюу темасы козголуп, бала кездеги аңкоолуктун, бейкүнөөлүктүн жоголушу чагылдырылган.</a:t>
            </a:r>
            <a:endParaRPr xmlns:a="http://schemas.openxmlformats.org/drawingml/2006/main" lang="en-US" sz="1750" dirty="0"/>
          </a:p>
        </p:txBody>
      </p:sp>
      <p:sp>
        <p:nvSpPr>
          <p:cNvPr id="14" name="Shape 10"/>
          <p:cNvSpPr/>
          <p:nvPr/>
        </p:nvSpPr>
        <p:spPr>
          <a:xfrm>
            <a:off x="833199" y="5677019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</p:sp>
      <p:sp>
        <p:nvSpPr>
          <p:cNvPr id="15" name="Text 11"/>
          <p:cNvSpPr/>
          <p:nvPr/>
        </p:nvSpPr>
        <p:spPr>
          <a:xfrm>
            <a:off x="989528" y="5718691"/>
            <a:ext cx="187166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281"/>
              </a:lnSpc>
              <a:buNone/>
            </a:pPr>
            <a:r xmlns:a="http://schemas.openxmlformats.org/drawingml/2006/main">
              <a:rPr lang="ky" sz="2624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3</a:t>
            </a:r>
            <a:endParaRPr xmlns:a="http://schemas.openxmlformats.org/drawingml/2006/main" lang="en-US" sz="2624" dirty="0"/>
          </a:p>
        </p:txBody>
      </p:sp>
      <p:sp>
        <p:nvSpPr>
          <p:cNvPr id="16" name="Text 12"/>
          <p:cNvSpPr/>
          <p:nvPr/>
        </p:nvSpPr>
        <p:spPr>
          <a:xfrm>
            <a:off x="1555313" y="5677019"/>
            <a:ext cx="373153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Социалдык карама-каршылыктар</a:t>
            </a:r>
            <a:endParaRPr xmlns:a="http://schemas.openxmlformats.org/drawingml/2006/main" lang="en-US" sz="2187" dirty="0"/>
          </a:p>
        </p:txBody>
      </p:sp>
      <p:sp>
        <p:nvSpPr>
          <p:cNvPr id="17" name="Text 13"/>
          <p:cNvSpPr/>
          <p:nvPr/>
        </p:nvSpPr>
        <p:spPr>
          <a:xfrm>
            <a:off x="1555313" y="6157436"/>
            <a:ext cx="8584287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Чыгармада модернизация, урбанизация жана алардын салттуу жашоо образына тийгизген таасири маселелери көтөрүлөт.</a:t>
            </a:r>
            <a:endParaRPr xmlns:a="http://schemas.openxmlformats.org/drawingml/2006/main" lang="en-US" sz="1750" dirty="0"/>
          </a:p>
        </p:txBody>
      </p:sp>
      <p:pic>
        <p:nvPicPr>
          <p:cNvPr id="18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917978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5468"/>
              </a:lnSpc>
              <a:buNone/>
            </a:pPr>
            <a:r xmlns:a="http://schemas.openxmlformats.org/drawingml/2006/main">
              <a:rPr lang="ky" sz="4374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Баяндоо структурасы жана адабий каражаттар</a:t>
            </a:r>
            <a:endParaRPr xmlns:a="http://schemas.openxmlformats.org/drawingml/2006/main"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037993" y="3862149"/>
            <a:ext cx="315634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Биринчи адам баяны</a:t>
            </a:r>
            <a:endParaRPr xmlns:a="http://schemas.openxmlformats.org/drawingml/2006/main" lang="en-US" sz="2187" dirty="0"/>
          </a:p>
        </p:txBody>
      </p:sp>
      <p:sp>
        <p:nvSpPr>
          <p:cNvPr id="6" name="Text 3"/>
          <p:cNvSpPr/>
          <p:nvPr/>
        </p:nvSpPr>
        <p:spPr>
          <a:xfrm>
            <a:off x="2037993" y="4778692"/>
            <a:ext cx="315634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Роман баланын атынан айтылып, окурманга окуяларга анын көзү менен кароого мүмкүндүк берет.</a:t>
            </a:r>
            <a:endParaRPr xmlns:a="http://schemas.openxmlformats.org/drawingml/2006/main"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743932" y="3862149"/>
            <a:ext cx="315634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Символизм жана метафоралар</a:t>
            </a:r>
            <a:endParaRPr xmlns:a="http://schemas.openxmlformats.org/drawingml/2006/main"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5743932" y="4778692"/>
            <a:ext cx="315634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Автор чыгарманын терең маани-маңызын ачып берген бай символизм, метафораларды колдонгон.</a:t>
            </a:r>
            <a:endParaRPr xmlns:a="http://schemas.openxmlformats.org/drawingml/2006/main"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9449872" y="386214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Поэтикалык тил</a:t>
            </a:r>
            <a:endParaRPr xmlns:a="http://schemas.openxmlformats.org/drawingml/2006/main"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9449872" y="4431506"/>
            <a:ext cx="315634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Айтматовдун назик поэтикалык тили романга лирикалык жана медитациялык үн берет.</a:t>
            </a:r>
            <a:endParaRPr xmlns:a="http://schemas.openxmlformats.org/drawingml/2006/main" lang="en-US" sz="1750" dirty="0"/>
          </a:p>
        </p:txBody>
      </p:sp>
      <p:pic>
        <p:nvPicPr>
          <p:cNvPr id="11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0420" y="0"/>
            <a:ext cx="36576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9" y="1202888"/>
            <a:ext cx="93064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5468"/>
              </a:lnSpc>
              <a:buNone/>
            </a:pPr>
            <a:r xmlns:a="http://schemas.openxmlformats.org/drawingml/2006/main">
              <a:rPr lang="ky" sz="4374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Мүнөздөмөлөрү жана өнүгүүсү</a:t>
            </a:r>
            <a:endParaRPr xmlns:a="http://schemas.openxmlformats.org/drawingml/2006/main" lang="en-US" sz="4374" dirty="0"/>
          </a:p>
        </p:txBody>
      </p:sp>
      <p:sp>
        <p:nvSpPr>
          <p:cNvPr id="6" name="Shape 2"/>
          <p:cNvSpPr/>
          <p:nvPr/>
        </p:nvSpPr>
        <p:spPr>
          <a:xfrm>
            <a:off x="833199" y="2924889"/>
            <a:ext cx="4542115" cy="2273022"/>
          </a:xfrm>
          <a:prstGeom prst="roundRect">
            <a:avLst>
              <a:gd name="adj" fmla="val 439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1062990" y="315468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Негизги каарман</a:t>
            </a:r>
            <a:endParaRPr xmlns:a="http://schemas.openxmlformats.org/drawingml/2006/main" lang="en-US" sz="2187" dirty="0"/>
          </a:p>
        </p:txBody>
      </p:sp>
      <p:sp>
        <p:nvSpPr>
          <p:cNvPr id="8" name="Text 4"/>
          <p:cNvSpPr/>
          <p:nvPr/>
        </p:nvSpPr>
        <p:spPr>
          <a:xfrm>
            <a:off x="1062990" y="3635097"/>
            <a:ext cx="4082534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Бала чоңдор дүйнөнүн катаал чындыгын бара-бара түшүнүп, балалык наивдуулуктун жана аруулуктун образы.</a:t>
            </a:r>
            <a:endParaRPr xmlns:a="http://schemas.openxmlformats.org/drawingml/2006/main" lang="en-US" sz="1750" dirty="0"/>
          </a:p>
        </p:txBody>
      </p:sp>
      <p:sp>
        <p:nvSpPr>
          <p:cNvPr id="9" name="Shape 5"/>
          <p:cNvSpPr/>
          <p:nvPr/>
        </p:nvSpPr>
        <p:spPr>
          <a:xfrm>
            <a:off x="5597485" y="2924889"/>
            <a:ext cx="4542115" cy="2273022"/>
          </a:xfrm>
          <a:prstGeom prst="roundRect">
            <a:avLst>
              <a:gd name="adj" fmla="val 4399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5827276" y="315468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Чоң эне</a:t>
            </a:r>
            <a:endParaRPr xmlns:a="http://schemas.openxmlformats.org/drawingml/2006/main" lang="en-US" sz="2187" dirty="0"/>
          </a:p>
        </p:txBody>
      </p:sp>
      <p:sp>
        <p:nvSpPr>
          <p:cNvPr id="11" name="Text 7"/>
          <p:cNvSpPr/>
          <p:nvPr/>
        </p:nvSpPr>
        <p:spPr>
          <a:xfrm>
            <a:off x="5827276" y="3635097"/>
            <a:ext cx="4082534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Акылдуу, боорукер кемпир, каада-салтты сактоочу, адам менен жаратылышты байланыштыруучу.</a:t>
            </a:r>
            <a:endParaRPr xmlns:a="http://schemas.openxmlformats.org/drawingml/2006/main"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833199" y="5420082"/>
            <a:ext cx="9306401" cy="1606510"/>
          </a:xfrm>
          <a:prstGeom prst="roundRect">
            <a:avLst>
              <a:gd name="adj" fmla="val 6224"/>
            </a:avLst>
          </a:prstGeom>
          <a:solidFill>
            <a:srgbClr val="D2D9F9"/>
          </a:solidFill>
          <a:ln w="7620">
            <a:solidFill>
              <a:srgbClr val="B8BFDF"/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1062990" y="564987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Чоң аталар</a:t>
            </a:r>
            <a:endParaRPr xmlns:a="http://schemas.openxmlformats.org/drawingml/2006/main" lang="en-US" sz="2187" dirty="0"/>
          </a:p>
        </p:txBody>
      </p:sp>
      <p:sp>
        <p:nvSpPr>
          <p:cNvPr id="14" name="Text 10"/>
          <p:cNvSpPr/>
          <p:nvPr/>
        </p:nvSpPr>
        <p:spPr>
          <a:xfrm>
            <a:off x="1062990" y="6130290"/>
            <a:ext cx="8846820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Алар келечек муундарга кыргыз маданиятынын баалуулуктарын өткөрүп, акылмандык менен турмуштук тажрыйбаны чагылдырат.</a:t>
            </a:r>
            <a:endParaRPr xmlns:a="http://schemas.openxmlformats.org/drawingml/2006/main" lang="en-US" sz="1750" dirty="0"/>
          </a:p>
        </p:txBody>
      </p:sp>
      <p:pic>
        <p:nvPicPr>
          <p:cNvPr id="15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916668"/>
            <a:ext cx="976884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468"/>
              </a:lnSpc>
              <a:buNone/>
            </a:pPr>
            <a:r xmlns:a="http://schemas.openxmlformats.org/drawingml/2006/main">
              <a:rPr lang="ky" sz="4374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Жаратылыштын жана айлана-чөйрөнүн ролу</a:t>
            </a:r>
            <a:endParaRPr xmlns:a="http://schemas.openxmlformats.org/drawingml/2006/main" lang="en-US" sz="4374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993" y="3055382"/>
            <a:ext cx="555427" cy="55542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037993" y="383297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Тоолор</a:t>
            </a:r>
            <a:endParaRPr xmlns:a="http://schemas.openxmlformats.org/drawingml/2006/main"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2037993" y="4313396"/>
            <a:ext cx="3295888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Чыгармада түбөлүктүүлүктү жана табияттын күчүн символдоштурган Кыргызстандын залкар тоолору негизги роль ойнойт.</a:t>
            </a:r>
            <a:endParaRPr xmlns:a="http://schemas.openxmlformats.org/drawingml/2006/main" lang="en-US" sz="1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137" y="3055382"/>
            <a:ext cx="555427" cy="555427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667137" y="383297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Көлдөр</a:t>
            </a:r>
            <a:endParaRPr xmlns:a="http://schemas.openxmlformats.org/drawingml/2006/main"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5667137" y="4313396"/>
            <a:ext cx="3296007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Көлдөр, анын ичинде Ак пароход, негизги иш-чаралар өтө турган маанилүү жерлер.</a:t>
            </a:r>
            <a:endParaRPr xmlns:a="http://schemas.openxmlformats.org/drawingml/2006/main" lang="en-US" sz="17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3055382"/>
            <a:ext cx="555427" cy="555427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296400" y="383297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Токойлор</a:t>
            </a:r>
            <a:endParaRPr xmlns:a="http://schemas.openxmlformats.org/drawingml/2006/main" lang="en-US" sz="2187" dirty="0"/>
          </a:p>
        </p:txBody>
      </p:sp>
      <p:sp>
        <p:nvSpPr>
          <p:cNvPr id="13" name="Text 7"/>
          <p:cNvSpPr/>
          <p:nvPr/>
        </p:nvSpPr>
        <p:spPr>
          <a:xfrm>
            <a:off x="9296400" y="4313396"/>
            <a:ext cx="3296007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Чытырман токойлор каармандарды курчап, алардын жашоосунун бир бөлүгүнө айланып, адам менен жаратылыштын биримдигин баса белгилейт.</a:t>
            </a:r>
            <a:endParaRPr xmlns:a="http://schemas.openxmlformats.org/drawingml/2006/main" lang="en-US" sz="1750" dirty="0"/>
          </a:p>
        </p:txBody>
      </p:sp>
      <p:pic>
        <p:nvPicPr>
          <p:cNvPr id="14" name="Image 4" descr="preencoded.png">
            <a:hlinkClick r:id="rId6" tooltip="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583412"/>
            <a:ext cx="7630358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468"/>
              </a:lnSpc>
              <a:buNone/>
            </a:pPr>
            <a:r xmlns:a="http://schemas.openxmlformats.org/drawingml/2006/main">
              <a:rPr lang="ky" sz="4374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"Ак пароход" символу катары</a:t>
            </a:r>
            <a:endParaRPr xmlns:a="http://schemas.openxmlformats.org/drawingml/2006/main" lang="en-US" sz="4374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993" y="2722126"/>
            <a:ext cx="3518059" cy="888682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260163" y="3944064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Балалык кыял</a:t>
            </a:r>
            <a:endParaRPr xmlns:a="http://schemas.openxmlformats.org/drawingml/2006/main"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2260163" y="4424482"/>
            <a:ext cx="3073718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Бала үчүн "Ак пароход" өзүнүн туулган жеринен тышкаркы белгисиз жана сырдуу дүйнөнүн кыялын чагылдырат.</a:t>
            </a:r>
            <a:endParaRPr xmlns:a="http://schemas.openxmlformats.org/drawingml/2006/main" lang="en-US" sz="1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052" y="2722126"/>
            <a:ext cx="3518178" cy="88868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778222" y="3944064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Өтүп бараткан салт</a:t>
            </a:r>
            <a:endParaRPr xmlns:a="http://schemas.openxmlformats.org/drawingml/2006/main"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5778222" y="4424482"/>
            <a:ext cx="307383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Пароход ошондой эле заманбап цивилизациянын келишин жана эски, салттуу жашоонун кетишин билдирет.</a:t>
            </a:r>
            <a:endParaRPr xmlns:a="http://schemas.openxmlformats.org/drawingml/2006/main" lang="en-US" sz="17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4229" y="2722126"/>
            <a:ext cx="3518178" cy="888682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296400" y="3944064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dirty="0">
                <a:solidFill>
                  <a:srgbClr val="404155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Муундардын байланышы</a:t>
            </a:r>
            <a:endParaRPr xmlns:a="http://schemas.openxmlformats.org/drawingml/2006/main" lang="en-US" sz="2187" dirty="0"/>
          </a:p>
        </p:txBody>
      </p:sp>
      <p:sp>
        <p:nvSpPr>
          <p:cNvPr id="13" name="Text 7"/>
          <p:cNvSpPr/>
          <p:nvPr/>
        </p:nvSpPr>
        <p:spPr>
          <a:xfrm>
            <a:off x="9296400" y="4424482"/>
            <a:ext cx="307383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Ак пароход бала менен анын чоң атасы, ар кайсы доордун өкүлдөрүнүн ортосундагы байланышчы болуп калат.</a:t>
            </a:r>
            <a:endParaRPr xmlns:a="http://schemas.openxmlformats.org/drawingml/2006/main" lang="en-US" sz="1750" dirty="0"/>
          </a:p>
        </p:txBody>
      </p:sp>
      <p:pic>
        <p:nvPicPr>
          <p:cNvPr id="14" name="Image 4" descr="preencoded.png">
            <a:hlinkClick r:id="rId6" tooltip="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30314"/>
          </a:xfrm>
          <a:prstGeom prst="rect">
            <a:avLst/>
          </a:prstGeom>
          <a:solidFill>
            <a:srgbClr val="F9F9FF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208252" y="591264"/>
            <a:ext cx="9559171" cy="67187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291"/>
              </a:lnSpc>
              <a:buNone/>
            </a:pPr>
            <a:r xmlns:a="http://schemas.openxmlformats.org/drawingml/2006/main">
              <a:rPr lang="ky" sz="4233" dirty="0">
                <a:solidFill>
                  <a:srgbClr val="1B1B27"/>
                </a:solidFill>
                <a:latin typeface="Corben" pitchFamily="34" charset="0"/>
                <a:ea typeface="Corben" pitchFamily="34" charset="-122"/>
                <a:cs typeface="Corben" pitchFamily="34" charset="-120"/>
              </a:rPr>
              <a:t>Критикалык кабыл алуу жана мурас</a:t>
            </a:r>
            <a:endParaRPr xmlns:a="http://schemas.openxmlformats.org/drawingml/2006/main" lang="en-US" sz="4233" dirty="0"/>
          </a:p>
        </p:txBody>
      </p:sp>
      <p:sp>
        <p:nvSpPr>
          <p:cNvPr id="5" name="Shape 2"/>
          <p:cNvSpPr/>
          <p:nvPr/>
        </p:nvSpPr>
        <p:spPr>
          <a:xfrm>
            <a:off x="2208252" y="1693188"/>
            <a:ext cx="10213896" cy="5945862"/>
          </a:xfrm>
          <a:prstGeom prst="roundRect">
            <a:avLst>
              <a:gd name="adj" fmla="val 1627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2215872" y="1700808"/>
            <a:ext cx="10198656" cy="1563291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7" name="Text 4"/>
          <p:cNvSpPr/>
          <p:nvPr/>
        </p:nvSpPr>
        <p:spPr>
          <a:xfrm>
            <a:off x="2430899" y="1837373"/>
            <a:ext cx="4665464" cy="32254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540"/>
              </a:lnSpc>
              <a:buNone/>
            </a:pPr>
            <a:r xmlns:a="http://schemas.openxmlformats.org/drawingml/2006/main">
              <a:rPr lang="ky" sz="1693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Critical Aclaim</a:t>
            </a:r>
            <a:endParaRPr xmlns:a="http://schemas.openxmlformats.org/drawingml/2006/main" lang="en-US" sz="1693" dirty="0"/>
          </a:p>
        </p:txBody>
      </p:sp>
      <p:sp>
        <p:nvSpPr>
          <p:cNvPr id="8" name="Text 5"/>
          <p:cNvSpPr/>
          <p:nvPr/>
        </p:nvSpPr>
        <p:spPr>
          <a:xfrm>
            <a:off x="7534037" y="1837373"/>
            <a:ext cx="4665464" cy="12901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540"/>
              </a:lnSpc>
              <a:buNone/>
            </a:pPr>
            <a:r xmlns:a="http://schemas.openxmlformats.org/drawingml/2006/main">
              <a:rPr lang="ky" sz="1693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“Ак пароход” романы сынчылар тарабынан жогору бааланып, Чыңгыз Айтматовдун мыкты чыгармаларынын бири катары таанылган.</a:t>
            </a:r>
            <a:endParaRPr xmlns:a="http://schemas.openxmlformats.org/drawingml/2006/main" lang="en-US" sz="1693" dirty="0"/>
          </a:p>
        </p:txBody>
      </p:sp>
      <p:sp>
        <p:nvSpPr>
          <p:cNvPr id="9" name="Shape 6"/>
          <p:cNvSpPr/>
          <p:nvPr/>
        </p:nvSpPr>
        <p:spPr>
          <a:xfrm>
            <a:off x="2215872" y="3264098"/>
            <a:ext cx="10198656" cy="1563291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0" name="Text 7"/>
          <p:cNvSpPr/>
          <p:nvPr/>
        </p:nvSpPr>
        <p:spPr>
          <a:xfrm>
            <a:off x="2430899" y="3400663"/>
            <a:ext cx="4665464" cy="32254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540"/>
              </a:lnSpc>
              <a:buNone/>
            </a:pPr>
            <a:r xmlns:a="http://schemas.openxmlformats.org/drawingml/2006/main">
              <a:rPr lang="ky" sz="1693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Эл аралык таануу</a:t>
            </a:r>
            <a:endParaRPr xmlns:a="http://schemas.openxmlformats.org/drawingml/2006/main" lang="en-US" sz="1693" dirty="0"/>
          </a:p>
        </p:txBody>
      </p:sp>
      <p:sp>
        <p:nvSpPr>
          <p:cNvPr id="11" name="Text 8"/>
          <p:cNvSpPr/>
          <p:nvPr/>
        </p:nvSpPr>
        <p:spPr>
          <a:xfrm>
            <a:off x="7534037" y="3400663"/>
            <a:ext cx="4665464" cy="12901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540"/>
              </a:lnSpc>
              <a:buNone/>
            </a:pPr>
            <a:r xmlns:a="http://schemas.openxmlformats.org/drawingml/2006/main">
              <a:rPr lang="ky" sz="1693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Чыгарма көптөгөн тилдерге которулуп, Советтер Союзунан тышкары кеңири таанылган.</a:t>
            </a:r>
            <a:endParaRPr xmlns:a="http://schemas.openxmlformats.org/drawingml/2006/main" lang="en-US" sz="1693" dirty="0"/>
          </a:p>
        </p:txBody>
      </p:sp>
      <p:sp>
        <p:nvSpPr>
          <p:cNvPr id="12" name="Shape 9"/>
          <p:cNvSpPr/>
          <p:nvPr/>
        </p:nvSpPr>
        <p:spPr>
          <a:xfrm>
            <a:off x="2215872" y="4827389"/>
            <a:ext cx="10198656" cy="1240750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3" name="Text 10"/>
          <p:cNvSpPr/>
          <p:nvPr/>
        </p:nvSpPr>
        <p:spPr>
          <a:xfrm>
            <a:off x="2430899" y="4963954"/>
            <a:ext cx="4665464" cy="32254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540"/>
              </a:lnSpc>
              <a:buNone/>
            </a:pPr>
            <a:r xmlns:a="http://schemas.openxmlformats.org/drawingml/2006/main">
              <a:rPr lang="ky" sz="1693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адабиятка таасири</a:t>
            </a:r>
            <a:endParaRPr xmlns:a="http://schemas.openxmlformats.org/drawingml/2006/main" lang="en-US" sz="1693" dirty="0"/>
          </a:p>
        </p:txBody>
      </p:sp>
      <p:sp>
        <p:nvSpPr>
          <p:cNvPr id="14" name="Text 11"/>
          <p:cNvSpPr/>
          <p:nvPr/>
        </p:nvSpPr>
        <p:spPr>
          <a:xfrm>
            <a:off x="7534037" y="4963954"/>
            <a:ext cx="4665464" cy="96762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540"/>
              </a:lnSpc>
              <a:buNone/>
            </a:pPr>
            <a:r xmlns:a="http://schemas.openxmlformats.org/drawingml/2006/main">
              <a:rPr lang="ky" sz="1693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Айтматовдун Борбордук Азиядагы советтик жана постсоветтик адабияттын өнүгүшүнө зор таасири болгон.</a:t>
            </a:r>
            <a:endParaRPr xmlns:a="http://schemas.openxmlformats.org/drawingml/2006/main" lang="en-US" sz="1693" dirty="0"/>
          </a:p>
        </p:txBody>
      </p:sp>
      <p:sp>
        <p:nvSpPr>
          <p:cNvPr id="15" name="Shape 12"/>
          <p:cNvSpPr/>
          <p:nvPr/>
        </p:nvSpPr>
        <p:spPr>
          <a:xfrm>
            <a:off x="2215872" y="6068139"/>
            <a:ext cx="10198656" cy="1563291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6" name="Text 13"/>
          <p:cNvSpPr/>
          <p:nvPr/>
        </p:nvSpPr>
        <p:spPr>
          <a:xfrm>
            <a:off x="2430899" y="6204704"/>
            <a:ext cx="4665464" cy="32254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540"/>
              </a:lnSpc>
              <a:buNone/>
            </a:pPr>
            <a:r xmlns:a="http://schemas.openxmlformats.org/drawingml/2006/main">
              <a:rPr lang="ky" sz="1693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Маданий мурас</a:t>
            </a:r>
            <a:endParaRPr xmlns:a="http://schemas.openxmlformats.org/drawingml/2006/main" lang="en-US" sz="1693" dirty="0"/>
          </a:p>
        </p:txBody>
      </p:sp>
      <p:sp>
        <p:nvSpPr>
          <p:cNvPr id="17" name="Text 14"/>
          <p:cNvSpPr/>
          <p:nvPr/>
        </p:nvSpPr>
        <p:spPr>
          <a:xfrm>
            <a:off x="7534037" y="6204704"/>
            <a:ext cx="4665464" cy="129016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540"/>
              </a:lnSpc>
              <a:buNone/>
            </a:pPr>
            <a:r xmlns:a="http://schemas.openxmlformats.org/drawingml/2006/main">
              <a:rPr lang="ky" sz="1693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Роман Кыргызстандын маданий мурасынын ажырагыс бөлүгү жана анын улуттук өзгөчөлүгүнүн чагылышы болуп калды.</a:t>
            </a:r>
            <a:endParaRPr xmlns:a="http://schemas.openxmlformats.org/drawingml/2006/main" lang="en-US" sz="1693" dirty="0"/>
          </a:p>
        </p:txBody>
      </p:sp>
      <p:pic>
        <p:nvPicPr>
          <p:cNvPr id="18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2024-06-07T05:41:06Z</dcterms:created>
  <dcterms:modified xsi:type="dcterms:W3CDTF">2024-06-07T05:41:06Z</dcterms:modified>
</cp:coreProperties>
</file>