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Nuni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Nunito-regular.fntdata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Nunito-italic.fntdata"/><Relationship Id="rId14" Type="http://schemas.openxmlformats.org/officeDocument/2006/relationships/font" Target="fonts/Nunito-bold.fntdata"/><Relationship Id="rId16" Type="http://schemas.openxmlformats.org/officeDocument/2006/relationships/font" Target="fonts/Nunito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ee24e2a2bb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1ee24e2a2bb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1ee24e2a2bb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1ee24e2a2bb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ee24e2a2bb_0_3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ee24e2a2bb_0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ee24e2a2bb_0_3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ee24e2a2bb_0_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ee24e2a2bb_0_3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ee24e2a2bb_0_3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ee24e2a2bb_0_4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1ee24e2a2bb_0_4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accent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rot="10800000">
            <a:off x="5058905" y="0"/>
            <a:ext cx="4085100" cy="20526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20327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4" name="Google Shape;14;p2"/>
          <p:cNvGrpSpPr/>
          <p:nvPr/>
        </p:nvGrpSpPr>
        <p:grpSpPr>
          <a:xfrm>
            <a:off x="255200" y="592"/>
            <a:ext cx="2250363" cy="1044300"/>
            <a:chOff x="255200" y="592"/>
            <a:chExt cx="2250363" cy="1044300"/>
          </a:xfrm>
        </p:grpSpPr>
        <p:sp>
          <p:nvSpPr>
            <p:cNvPr id="15" name="Google Shape;15;p2"/>
            <p:cNvSpPr/>
            <p:nvPr/>
          </p:nvSpPr>
          <p:spPr>
            <a:xfrm>
              <a:off x="764063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509632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55200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" name="Google Shape;18;p2"/>
          <p:cNvGrpSpPr/>
          <p:nvPr/>
        </p:nvGrpSpPr>
        <p:grpSpPr>
          <a:xfrm>
            <a:off x="905395" y="592"/>
            <a:ext cx="2250363" cy="1044300"/>
            <a:chOff x="905395" y="592"/>
            <a:chExt cx="2250363" cy="1044300"/>
          </a:xfrm>
        </p:grpSpPr>
        <p:sp>
          <p:nvSpPr>
            <p:cNvPr id="19" name="Google Shape;19;p2"/>
            <p:cNvSpPr/>
            <p:nvPr/>
          </p:nvSpPr>
          <p:spPr>
            <a:xfrm>
              <a:off x="1414258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1159826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905395" y="592"/>
              <a:ext cx="1741500" cy="1044300"/>
            </a:xfrm>
            <a:prstGeom prst="parallelogram">
              <a:avLst>
                <a:gd fmla="val 153193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" name="Google Shape;22;p2"/>
          <p:cNvGrpSpPr/>
          <p:nvPr/>
        </p:nvGrpSpPr>
        <p:grpSpPr>
          <a:xfrm>
            <a:off x="7057468" y="5088"/>
            <a:ext cx="1851282" cy="752108"/>
            <a:chOff x="6917201" y="0"/>
            <a:chExt cx="2227777" cy="863400"/>
          </a:xfrm>
        </p:grpSpPr>
        <p:sp>
          <p:nvSpPr>
            <p:cNvPr id="23" name="Google Shape;23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6" name="Google Shape;26;p2"/>
          <p:cNvGrpSpPr/>
          <p:nvPr/>
        </p:nvGrpSpPr>
        <p:grpSpPr>
          <a:xfrm>
            <a:off x="6553032" y="4217852"/>
            <a:ext cx="2389068" cy="925737"/>
            <a:chOff x="6917201" y="0"/>
            <a:chExt cx="2227777" cy="863400"/>
          </a:xfrm>
        </p:grpSpPr>
        <p:sp>
          <p:nvSpPr>
            <p:cNvPr id="27" name="Google Shape;27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0" name="Google Shape;30;p2"/>
          <p:cNvGrpSpPr/>
          <p:nvPr/>
        </p:nvGrpSpPr>
        <p:grpSpPr>
          <a:xfrm>
            <a:off x="199149" y="4055652"/>
            <a:ext cx="2795414" cy="1083308"/>
            <a:chOff x="6917201" y="0"/>
            <a:chExt cx="2227777" cy="863400"/>
          </a:xfrm>
        </p:grpSpPr>
        <p:sp>
          <p:nvSpPr>
            <p:cNvPr id="31" name="Google Shape;31;p2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858703" y="1822833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858700" y="3413158"/>
            <a:ext cx="5361300" cy="52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3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1"/>
          <p:cNvSpPr/>
          <p:nvPr/>
        </p:nvSpPr>
        <p:spPr>
          <a:xfrm flipH="1">
            <a:off x="5569200" y="2834075"/>
            <a:ext cx="3574800" cy="23094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1" name="Google Shape;111;p11"/>
          <p:cNvGrpSpPr/>
          <p:nvPr/>
        </p:nvGrpSpPr>
        <p:grpSpPr>
          <a:xfrm>
            <a:off x="5959222" y="4119576"/>
            <a:ext cx="2520952" cy="1024165"/>
            <a:chOff x="6917201" y="0"/>
            <a:chExt cx="2227777" cy="863400"/>
          </a:xfrm>
        </p:grpSpPr>
        <p:sp>
          <p:nvSpPr>
            <p:cNvPr id="112" name="Google Shape;112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5" name="Google Shape;115;p11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116" name="Google Shape;116;p11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9" name="Google Shape;119;p11"/>
          <p:cNvSpPr txBox="1"/>
          <p:nvPr>
            <p:ph hasCustomPrompt="1" type="title"/>
          </p:nvPr>
        </p:nvSpPr>
        <p:spPr>
          <a:xfrm>
            <a:off x="1385850" y="1383850"/>
            <a:ext cx="6372300" cy="1379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600"/>
              <a:buNone/>
              <a:defRPr sz="8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20" name="Google Shape;120;p11"/>
          <p:cNvSpPr txBox="1"/>
          <p:nvPr>
            <p:ph idx="1" type="body"/>
          </p:nvPr>
        </p:nvSpPr>
        <p:spPr>
          <a:xfrm>
            <a:off x="1385850" y="2863850"/>
            <a:ext cx="6372300" cy="64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 algn="ctr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 algn="ctr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 algn="ctr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 algn="ctr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1" name="Google Shape;121;p1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2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"/>
          <p:cNvSpPr/>
          <p:nvPr/>
        </p:nvSpPr>
        <p:spPr>
          <a:xfrm flipH="1">
            <a:off x="4757100" y="2309400"/>
            <a:ext cx="4386900" cy="2834100"/>
          </a:xfrm>
          <a:prstGeom prst="rtTriangl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3"/>
          <p:cNvGrpSpPr/>
          <p:nvPr/>
        </p:nvGrpSpPr>
        <p:grpSpPr>
          <a:xfrm>
            <a:off x="5594191" y="3961115"/>
            <a:ext cx="2910145" cy="1182340"/>
            <a:chOff x="6917201" y="0"/>
            <a:chExt cx="2227777" cy="863400"/>
          </a:xfrm>
        </p:grpSpPr>
        <p:sp>
          <p:nvSpPr>
            <p:cNvPr id="40" name="Google Shape;40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" name="Google Shape;41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" name="Google Shape;42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43" name="Google Shape;43;p3"/>
          <p:cNvGrpSpPr/>
          <p:nvPr/>
        </p:nvGrpSpPr>
        <p:grpSpPr>
          <a:xfrm>
            <a:off x="199149" y="2"/>
            <a:ext cx="2795414" cy="1083308"/>
            <a:chOff x="6917201" y="0"/>
            <a:chExt cx="2227777" cy="863400"/>
          </a:xfrm>
        </p:grpSpPr>
        <p:sp>
          <p:nvSpPr>
            <p:cNvPr id="44" name="Google Shape;44;p3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3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3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7" name="Google Shape;47;p3"/>
          <p:cNvSpPr txBox="1"/>
          <p:nvPr>
            <p:ph type="title"/>
          </p:nvPr>
        </p:nvSpPr>
        <p:spPr>
          <a:xfrm>
            <a:off x="1888684" y="1746100"/>
            <a:ext cx="53775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200"/>
              <a:buNone/>
              <a:defRPr sz="3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8" name="Google Shape;48;p3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chemeClr val="dk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4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4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4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bg>
      <p:bgPr>
        <a:solidFill>
          <a:schemeClr val="dk2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5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5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5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1" name="Google Shape;61;p5"/>
          <p:cNvSpPr txBox="1"/>
          <p:nvPr>
            <p:ph idx="1" type="body"/>
          </p:nvPr>
        </p:nvSpPr>
        <p:spPr>
          <a:xfrm>
            <a:off x="819150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2" name="Google Shape;62;p5"/>
          <p:cNvSpPr txBox="1"/>
          <p:nvPr>
            <p:ph idx="2" type="body"/>
          </p:nvPr>
        </p:nvSpPr>
        <p:spPr>
          <a:xfrm>
            <a:off x="4638675" y="1990725"/>
            <a:ext cx="36861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3" name="Google Shape;63;p5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solidFill>
          <a:schemeClr val="dk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6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6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6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bg>
      <p:bgPr>
        <a:solidFill>
          <a:schemeClr val="accent3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7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7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7"/>
          <p:cNvSpPr txBox="1"/>
          <p:nvPr>
            <p:ph type="title"/>
          </p:nvPr>
        </p:nvSpPr>
        <p:spPr>
          <a:xfrm>
            <a:off x="819150" y="84560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75" name="Google Shape;75;p7"/>
          <p:cNvSpPr txBox="1"/>
          <p:nvPr>
            <p:ph idx="1" type="body"/>
          </p:nvPr>
        </p:nvSpPr>
        <p:spPr>
          <a:xfrm>
            <a:off x="830700" y="2319050"/>
            <a:ext cx="3709200" cy="211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76" name="Google Shape;76;p7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1"/>
        </a:solid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"/>
          <p:cNvSpPr/>
          <p:nvPr/>
        </p:nvSpPr>
        <p:spPr>
          <a:xfrm>
            <a:off x="0" y="2823144"/>
            <a:ext cx="7369200" cy="2316900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8"/>
          <p:cNvSpPr/>
          <p:nvPr/>
        </p:nvSpPr>
        <p:spPr>
          <a:xfrm flipH="1">
            <a:off x="3583210" y="1554113"/>
            <a:ext cx="5560500" cy="35895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8"/>
          <p:cNvGrpSpPr/>
          <p:nvPr/>
        </p:nvGrpSpPr>
        <p:grpSpPr>
          <a:xfrm>
            <a:off x="255991" y="-118"/>
            <a:ext cx="2251347" cy="1043408"/>
            <a:chOff x="3961956" y="4383950"/>
            <a:chExt cx="1160548" cy="548700"/>
          </a:xfrm>
        </p:grpSpPr>
        <p:sp>
          <p:nvSpPr>
            <p:cNvPr id="81" name="Google Shape;81;p8"/>
            <p:cNvSpPr/>
            <p:nvPr/>
          </p:nvSpPr>
          <p:spPr>
            <a:xfrm>
              <a:off x="4224904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>
              <a:off x="4093430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3961956" y="4383950"/>
              <a:ext cx="897600" cy="548700"/>
            </a:xfrm>
            <a:prstGeom prst="parallelogram">
              <a:avLst>
                <a:gd fmla="val 153193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8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" name="Google Shape;85;p8"/>
          <p:cNvGrpSpPr/>
          <p:nvPr/>
        </p:nvGrpSpPr>
        <p:grpSpPr>
          <a:xfrm>
            <a:off x="34934" y="4522125"/>
            <a:ext cx="1593306" cy="617072"/>
            <a:chOff x="6917201" y="0"/>
            <a:chExt cx="2227777" cy="863400"/>
          </a:xfrm>
        </p:grpSpPr>
        <p:sp>
          <p:nvSpPr>
            <p:cNvPr id="86" name="Google Shape;86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" name="Google Shape;89;p8"/>
          <p:cNvGrpSpPr/>
          <p:nvPr/>
        </p:nvGrpSpPr>
        <p:grpSpPr>
          <a:xfrm>
            <a:off x="5886353" y="1243"/>
            <a:ext cx="3257455" cy="1261514"/>
            <a:chOff x="6917201" y="0"/>
            <a:chExt cx="2227777" cy="863400"/>
          </a:xfrm>
        </p:grpSpPr>
        <p:sp>
          <p:nvSpPr>
            <p:cNvPr id="90" name="Google Shape;90;p8"/>
            <p:cNvSpPr/>
            <p:nvPr/>
          </p:nvSpPr>
          <p:spPr>
            <a:xfrm>
              <a:off x="7641677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8"/>
            <p:cNvSpPr/>
            <p:nvPr/>
          </p:nvSpPr>
          <p:spPr>
            <a:xfrm>
              <a:off x="7279439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6917201" y="0"/>
              <a:ext cx="1503300" cy="863400"/>
            </a:xfrm>
            <a:prstGeom prst="parallelogram">
              <a:avLst>
                <a:gd fmla="val 158024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" name="Google Shape;93;p8"/>
          <p:cNvSpPr txBox="1"/>
          <p:nvPr>
            <p:ph type="title"/>
          </p:nvPr>
        </p:nvSpPr>
        <p:spPr>
          <a:xfrm>
            <a:off x="1393929" y="1301146"/>
            <a:ext cx="6366900" cy="2539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94" name="Google Shape;94;p8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bg>
      <p:bgPr>
        <a:solidFill>
          <a:schemeClr val="dk2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9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9"/>
          <p:cNvSpPr txBox="1"/>
          <p:nvPr>
            <p:ph type="title"/>
          </p:nvPr>
        </p:nvSpPr>
        <p:spPr>
          <a:xfrm>
            <a:off x="819150" y="845600"/>
            <a:ext cx="6424200" cy="705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00" name="Google Shape;100;p9"/>
          <p:cNvSpPr txBox="1"/>
          <p:nvPr>
            <p:ph idx="1" type="subTitle"/>
          </p:nvPr>
        </p:nvSpPr>
        <p:spPr>
          <a:xfrm>
            <a:off x="819150" y="1550700"/>
            <a:ext cx="58599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1" name="Google Shape;101;p9"/>
          <p:cNvSpPr txBox="1"/>
          <p:nvPr>
            <p:ph idx="2" type="body"/>
          </p:nvPr>
        </p:nvSpPr>
        <p:spPr>
          <a:xfrm>
            <a:off x="819150" y="2467050"/>
            <a:ext cx="5859900" cy="209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02" name="Google Shape;102;p9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bg>
      <p:bgPr>
        <a:solidFill>
          <a:schemeClr val="accent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0"/>
          <p:cNvSpPr/>
          <p:nvPr/>
        </p:nvSpPr>
        <p:spPr>
          <a:xfrm>
            <a:off x="31" y="2824500"/>
            <a:ext cx="7370400" cy="23190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0"/>
          <p:cNvSpPr/>
          <p:nvPr/>
        </p:nvSpPr>
        <p:spPr>
          <a:xfrm flipH="1">
            <a:off x="3582600" y="1550700"/>
            <a:ext cx="5561400" cy="3592800"/>
          </a:xfrm>
          <a:prstGeom prst="rtTriangl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0"/>
          <p:cNvSpPr/>
          <p:nvPr/>
        </p:nvSpPr>
        <p:spPr>
          <a:xfrm>
            <a:off x="203225" y="206250"/>
            <a:ext cx="8737500" cy="4731000"/>
          </a:xfrm>
          <a:prstGeom prst="rect">
            <a:avLst/>
          </a:prstGeom>
          <a:solidFill>
            <a:schemeClr val="dk1"/>
          </a:solidFill>
          <a:ln>
            <a:noFill/>
          </a:ln>
          <a:effectLst>
            <a:outerShdw blurRad="228600" sx="101000" rotWithShape="0" algn="ctr" sy="101000">
              <a:srgbClr val="000000">
                <a:alpha val="4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0"/>
          <p:cNvSpPr txBox="1"/>
          <p:nvPr>
            <p:ph idx="1" type="body"/>
          </p:nvPr>
        </p:nvSpPr>
        <p:spPr>
          <a:xfrm>
            <a:off x="328025" y="4163500"/>
            <a:ext cx="7415100" cy="605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8" name="Google Shape;108;p10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hift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Nunito"/>
              <a:buNone/>
              <a:defRPr sz="2800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3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Calibri"/>
              <a:buChar char="●"/>
              <a:defRPr sz="13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●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○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Calibri"/>
              <a:buChar char="■"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90734" y="4543668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3"/>
          <p:cNvSpPr txBox="1"/>
          <p:nvPr>
            <p:ph type="ctrTitle"/>
          </p:nvPr>
        </p:nvSpPr>
        <p:spPr>
          <a:xfrm>
            <a:off x="1891353" y="1446008"/>
            <a:ext cx="5361300" cy="1448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>
                <a:solidFill>
                  <a:srgbClr val="242322"/>
                </a:solidFill>
              </a:rPr>
              <a:t>Презентация на тему:</a:t>
            </a:r>
            <a:endParaRPr b="1">
              <a:solidFill>
                <a:srgbClr val="242322"/>
              </a:solidFill>
            </a:endParaRPr>
          </a:p>
        </p:txBody>
      </p:sp>
      <p:sp>
        <p:nvSpPr>
          <p:cNvPr id="129" name="Google Shape;129;p13"/>
          <p:cNvSpPr txBox="1"/>
          <p:nvPr>
            <p:ph idx="1" type="subTitle"/>
          </p:nvPr>
        </p:nvSpPr>
        <p:spPr>
          <a:xfrm>
            <a:off x="1185900" y="2815250"/>
            <a:ext cx="6772200" cy="1695900"/>
          </a:xfrm>
          <a:prstGeom prst="rect">
            <a:avLst/>
          </a:prstGeom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150">
                <a:solidFill>
                  <a:srgbClr val="2423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ru" sz="2750">
                <a:solidFill>
                  <a:srgbClr val="242322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История возникновения гимнастики</a:t>
            </a:r>
            <a:endParaRPr b="1" sz="3300">
              <a:solidFill>
                <a:srgbClr val="24232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4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Гимнастика в современном мире</a:t>
            </a:r>
            <a:endParaRPr sz="3500"/>
          </a:p>
        </p:txBody>
      </p:sp>
      <p:sp>
        <p:nvSpPr>
          <p:cNvPr id="135" name="Google Shape;135;p14"/>
          <p:cNvSpPr txBox="1"/>
          <p:nvPr>
            <p:ph idx="1" type="body"/>
          </p:nvPr>
        </p:nvSpPr>
        <p:spPr>
          <a:xfrm>
            <a:off x="819150" y="1540625"/>
            <a:ext cx="4722600" cy="302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40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b="1" lang="ru" sz="17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Гимнастика на современном этапе сложилась как стройная система методов и средств, направленных на всестороннее физическое развитие людей. Она располагает научной теорией, методикой, предусматривающей широкое использование гимнастических упражнений в разных звеньях системы физического воспитания.</a:t>
            </a:r>
            <a:endParaRPr b="1" sz="1600"/>
          </a:p>
        </p:txBody>
      </p:sp>
      <p:pic>
        <p:nvPicPr>
          <p:cNvPr id="136" name="Google Shape;13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16550" y="1442750"/>
            <a:ext cx="3056211" cy="3038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5"/>
          <p:cNvSpPr txBox="1"/>
          <p:nvPr>
            <p:ph type="title"/>
          </p:nvPr>
        </p:nvSpPr>
        <p:spPr>
          <a:xfrm>
            <a:off x="819150" y="760925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ru" sz="23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Зарождение гимнастики</a:t>
            </a:r>
            <a:endParaRPr sz="3500"/>
          </a:p>
        </p:txBody>
      </p:sp>
      <p:sp>
        <p:nvSpPr>
          <p:cNvPr id="142" name="Google Shape;142;p15"/>
          <p:cNvSpPr txBox="1"/>
          <p:nvPr>
            <p:ph idx="1" type="body"/>
          </p:nvPr>
        </p:nvSpPr>
        <p:spPr>
          <a:xfrm>
            <a:off x="819150" y="1404050"/>
            <a:ext cx="4169100" cy="305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ru" sz="14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ru" sz="24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Гимнастика как вид спорта зародилась в Древней Греции, и происхождение этого термина (гимназо) тоже греческое — в переводе может означать «тренировать, обучать». Спортсмены занимались без одежды, поэтому по второй версии происхождение от слова «гимнос» — «обнаженный». Гимнастику в своих сочинениях описывали Гомер, Аристотель, Платон. Эти античные авторы указывали на благотворное влияние спорта на воспитание детей и юношей</a:t>
            </a:r>
            <a:r>
              <a:rPr lang="ru" sz="24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.</a:t>
            </a:r>
            <a:endParaRPr sz="2400"/>
          </a:p>
        </p:txBody>
      </p:sp>
      <p:pic>
        <p:nvPicPr>
          <p:cNvPr id="143" name="Google Shape;14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36050" y="1882025"/>
            <a:ext cx="3850950" cy="1938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6"/>
          <p:cNvSpPr txBox="1"/>
          <p:nvPr>
            <p:ph type="title"/>
          </p:nvPr>
        </p:nvSpPr>
        <p:spPr>
          <a:xfrm>
            <a:off x="819150" y="613825"/>
            <a:ext cx="7505700" cy="118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242322"/>
                </a:solidFill>
              </a:rPr>
              <a:t>Гимнастика в средние века</a:t>
            </a:r>
            <a:endParaRPr b="1" sz="2300">
              <a:solidFill>
                <a:srgbClr val="242322"/>
              </a:solidFill>
            </a:endParaRPr>
          </a:p>
        </p:txBody>
      </p:sp>
      <p:sp>
        <p:nvSpPr>
          <p:cNvPr id="149" name="Google Shape;149;p16"/>
          <p:cNvSpPr txBox="1"/>
          <p:nvPr>
            <p:ph idx="1" type="body"/>
          </p:nvPr>
        </p:nvSpPr>
        <p:spPr>
          <a:xfrm>
            <a:off x="4303900" y="1262950"/>
            <a:ext cx="4416900" cy="31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ru" sz="16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 средние века гимнастики как таковой не было, однако в воинской подготовки рыцарей несомненно были гимнастические элементы. Например, тамплиерам запрещалось отступать, даже если противников было в три раза больше по численности — поэтому тренировки включали растяжки, изворотливость и акробатические элементы, чтобы устоять в неравном бою.</a:t>
            </a:r>
            <a:endParaRPr b="1" sz="1500"/>
          </a:p>
        </p:txBody>
      </p:sp>
      <p:pic>
        <p:nvPicPr>
          <p:cNvPr id="150" name="Google Shape;15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7425" y="1536450"/>
            <a:ext cx="3699949" cy="2128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7"/>
          <p:cNvSpPr txBox="1"/>
          <p:nvPr>
            <p:ph type="title"/>
          </p:nvPr>
        </p:nvSpPr>
        <p:spPr>
          <a:xfrm>
            <a:off x="2717400" y="443450"/>
            <a:ext cx="3709200" cy="138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242322"/>
                </a:solidFill>
              </a:rPr>
              <a:t>Возрождение спорта</a:t>
            </a:r>
            <a:endParaRPr b="1" sz="2300">
              <a:solidFill>
                <a:srgbClr val="242322"/>
              </a:solidFill>
            </a:endParaRPr>
          </a:p>
        </p:txBody>
      </p:sp>
      <p:sp>
        <p:nvSpPr>
          <p:cNvPr id="156" name="Google Shape;156;p17"/>
          <p:cNvSpPr txBox="1"/>
          <p:nvPr>
            <p:ph idx="1" type="body"/>
          </p:nvPr>
        </p:nvSpPr>
        <p:spPr>
          <a:xfrm>
            <a:off x="830700" y="1030100"/>
            <a:ext cx="3709200" cy="340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688"/>
              <a:buNone/>
            </a:pPr>
            <a:r>
              <a:rPr b="1" lang="ru" sz="1375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На рубеже 18  — 19 веков в Германии в школах филантропистов теоретически разрабатывали спортивную тему, гимнастика появилась как отдельный предмет, на эту тему написали реферат И.Гутс-Мутс и Г.Фит. Педагог Ф.Л.Ян (1778 — 1852) разработал немецкую гимнастическую систему «турнен», включавшую упражнения на коне, брусьях, кольцах и турнике. В 1811 году Ф.Ян открыл возле Берлина гимнастическую школу со снарядами, а в 1816 году издал книгу на эту тему под названием «Немецкая гимнастика» с примерами упражнений и методическими рекомендациями.</a:t>
            </a:r>
            <a:endParaRPr b="1" sz="1312"/>
          </a:p>
        </p:txBody>
      </p:sp>
      <p:pic>
        <p:nvPicPr>
          <p:cNvPr id="157" name="Google Shape;15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39900" y="1251388"/>
            <a:ext cx="4299300" cy="2966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8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0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Гимнастика в России</a:t>
            </a:r>
            <a:endParaRPr sz="3200">
              <a:solidFill>
                <a:srgbClr val="242322"/>
              </a:solidFill>
            </a:endParaRPr>
          </a:p>
        </p:txBody>
      </p:sp>
      <p:sp>
        <p:nvSpPr>
          <p:cNvPr id="163" name="Google Shape;163;p18"/>
          <p:cNvSpPr txBox="1"/>
          <p:nvPr>
            <p:ph idx="1" type="body"/>
          </p:nvPr>
        </p:nvSpPr>
        <p:spPr>
          <a:xfrm>
            <a:off x="819150" y="1270000"/>
            <a:ext cx="3753000" cy="352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b="1" lang="ru" sz="1395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В 1774 году Екатерина Вторая приказала обучать гимнастике кадетов сухомлинского корпуса. В начале 19 века этой дисциплине обучались гвардейцы, а к середине этого века все в армии в обязательном порядке должны обучать элементы гимнастики. В 1855 году в Санкт-Петербурге был открыт платный гимнастическо-фехтовальный зал, причем офицеры занимались бесплатно. В конце ХІХ века профессор П.Ф.Лесгафт создает теоретическую основу внедрения гимнастики в физическое воспитание, на базе его курсов в 1918 году был создан современный институт физкультуры.</a:t>
            </a:r>
            <a:endParaRPr b="1" sz="1302"/>
          </a:p>
        </p:txBody>
      </p:sp>
      <p:pic>
        <p:nvPicPr>
          <p:cNvPr id="164" name="Google Shape;16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9275" y="1374050"/>
            <a:ext cx="3810032" cy="3038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9"/>
          <p:cNvSpPr txBox="1"/>
          <p:nvPr>
            <p:ph type="title"/>
          </p:nvPr>
        </p:nvSpPr>
        <p:spPr>
          <a:xfrm>
            <a:off x="819150" y="845600"/>
            <a:ext cx="7505700" cy="95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242322"/>
                </a:solidFill>
              </a:rPr>
              <a:t>Заключение</a:t>
            </a:r>
            <a:endParaRPr b="1" sz="2400">
              <a:solidFill>
                <a:srgbClr val="242322"/>
              </a:solidFill>
            </a:endParaRPr>
          </a:p>
        </p:txBody>
      </p:sp>
      <p:sp>
        <p:nvSpPr>
          <p:cNvPr id="170" name="Google Shape;170;p19"/>
          <p:cNvSpPr txBox="1"/>
          <p:nvPr>
            <p:ph idx="1" type="body"/>
          </p:nvPr>
        </p:nvSpPr>
        <p:spPr>
          <a:xfrm>
            <a:off x="819150" y="1990725"/>
            <a:ext cx="7505700" cy="244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743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Гимнастика прочно вошла в систему физического воспитания людей и занимает в ней важное место. Она популярна благодаря ее доступности.В ней имеется множество самых разнообразных простых упражнений, вполне доступных любому человеку, независимо от его возраста и пола.Трудно переоценить значение гимнастики, которая наряду с основными средствами физического воспитания, такими, как игры, спорт, туризм, призвана содействовать укреплению здоровья, закаливанию организма, воспитанию моральных и волевых качеств человека, восстановлению его физических и духовных возможностей.</a:t>
            </a:r>
            <a:endParaRPr b="1" sz="1743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hift">
  <a:themeElements>
    <a:clrScheme name="Shift">
      <a:dk1>
        <a:srgbClr val="FFFFFF"/>
      </a:dk1>
      <a:lt1>
        <a:srgbClr val="AF7B51"/>
      </a:lt1>
      <a:dk2>
        <a:srgbClr val="233A44"/>
      </a:dk2>
      <a:lt2>
        <a:srgbClr val="D9D9D9"/>
      </a:lt2>
      <a:accent1>
        <a:srgbClr val="00796B"/>
      </a:accent1>
      <a:accent2>
        <a:srgbClr val="D9563F"/>
      </a:accent2>
      <a:accent3>
        <a:srgbClr val="C4A15A"/>
      </a:accent3>
      <a:accent4>
        <a:srgbClr val="14F597"/>
      </a:accent4>
      <a:accent5>
        <a:srgbClr val="3D4594"/>
      </a:accent5>
      <a:accent6>
        <a:srgbClr val="163EF5"/>
      </a:accent6>
      <a:hlink>
        <a:srgbClr val="3D4594"/>
      </a:hlink>
      <a:folHlink>
        <a:srgbClr val="3D45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