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ky"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hyperlink" Target="https://gamma.app" TargetMode="External"/><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5" Type="http://schemas.openxmlformats.org/officeDocument/2006/relationships/slideLayout" Target="../slideLayouts/slideLayout1.xml"/><Relationship Id="rId6"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hyperlink" Target="https://gamma.app" TargetMode="External"/><Relationship Id="rId1" Type="http://schemas.openxmlformats.org/officeDocument/2006/relationships/image" Target="../media/image-10-1.pn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2-1.png"/><Relationship Id="rId2" Type="http://schemas.openxmlformats.org/officeDocument/2006/relationships/image" Target="../media/image-2-2.png"/><Relationship Id="rId4" Type="http://schemas.openxmlformats.org/officeDocument/2006/relationships/slideLayout" Target="../slideLayouts/slideLayout1.xml"/><Relationship Id="rId5"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2" Type="http://schemas.openxmlformats.org/officeDocument/2006/relationships/hyperlink" Target="https://gamma.app" TargetMode="External"/><Relationship Id="rId1" Type="http://schemas.openxmlformats.org/officeDocument/2006/relationships/image" Target="../media/image-3-1.png"/><Relationship Id="rId3" Type="http://schemas.openxmlformats.org/officeDocument/2006/relationships/slideLayout" Target="../slideLayouts/slideLayout1.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4-1.png"/><Relationship Id="rId2" Type="http://schemas.openxmlformats.org/officeDocument/2006/relationships/image" Target="../media/image-4-2.png"/><Relationship Id="rId4" Type="http://schemas.openxmlformats.org/officeDocument/2006/relationships/slideLayout" Target="../slideLayouts/slideLayout1.xml"/><Relationship Id="rId5"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5-1.png"/><Relationship Id="rId2" Type="http://schemas.openxmlformats.org/officeDocument/2006/relationships/image" Target="../media/image-5-2.png"/><Relationship Id="rId4" Type="http://schemas.openxmlformats.org/officeDocument/2006/relationships/slideLayout" Target="../slideLayouts/slideLayout1.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5" Type="http://schemas.openxmlformats.org/officeDocument/2006/relationships/hyperlink" Target="https://gamma.app" TargetMode="External"/><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6" Type="http://schemas.openxmlformats.org/officeDocument/2006/relationships/slideLayout" Target="../slideLayouts/slideLayout1.xml"/><Relationship Id="rId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5" Type="http://schemas.openxmlformats.org/officeDocument/2006/relationships/hyperlink" Target="https://gamma.app" TargetMode="External"/><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image" Target="../media/image-7-3.png"/><Relationship Id="rId4" Type="http://schemas.openxmlformats.org/officeDocument/2006/relationships/image" Target="../media/image-7-4.png"/><Relationship Id="rId6" Type="http://schemas.openxmlformats.org/officeDocument/2006/relationships/slideLayout" Target="../slideLayouts/slideLayout1.xml"/><Relationship Id="rId7"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8-1.png"/><Relationship Id="rId2" Type="http://schemas.openxmlformats.org/officeDocument/2006/relationships/image" Target="../media/image-8-2.png"/><Relationship Id="rId4" Type="http://schemas.openxmlformats.org/officeDocument/2006/relationships/slideLayout" Target="../slideLayouts/slideLayout1.xml"/><Relationship Id="rId5"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9-1.png"/><Relationship Id="rId2" Type="http://schemas.openxmlformats.org/officeDocument/2006/relationships/image" Target="../media/image-9-2.png"/><Relationship Id="rId4" Type="http://schemas.openxmlformats.org/officeDocument/2006/relationships/slideLayout" Target="../slideLayouts/slideLayout1.xml"/><Relationship Id="rId5"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pic>
        <p:nvPicPr>
          <p:cNvPr id="4" name="Image 0" descr="preencoded.png">    </p:cNvPr>
          <p:cNvPicPr>
            <a:picLocks noChangeAspect="1"/>
          </p:cNvPicPr>
          <p:nvPr/>
        </p:nvPicPr>
        <p:blipFill>
          <a:blip r:embed="rId1"/>
          <a:stretch>
            <a:fillRect/>
          </a:stretch>
        </p:blipFill>
        <p:spPr>
          <a:xfrm>
            <a:off x="9151620" y="0"/>
            <a:ext cx="5486400" cy="8229600"/>
          </a:xfrm>
          <a:prstGeom prst="rect">
            <a:avLst/>
          </a:prstGeom>
        </p:spPr>
      </p:pic>
      <p:sp>
        <p:nvSpPr>
          <p:cNvPr id="5" name="Text 2"/>
          <p:cNvSpPr/>
          <p:nvPr/>
        </p:nvSpPr>
        <p:spPr>
          <a:xfrm>
            <a:off x="833199" y="1358265"/>
            <a:ext cx="7477601" cy="2874645"/>
          </a:xfrm>
          <a:prstGeom prst="rect">
            <a:avLst/>
          </a:prstGeom>
          <a:noFill/>
          <a:ln/>
        </p:spPr>
        <p:txBody>
          <a:bodyPr wrap="square" rtlCol="0" anchor="t"/>
          <a:lstStyle/>
          <a:p>
            <a:pPr xmlns:a="http://schemas.openxmlformats.org/drawingml/2006/main" indent="0" marL="0">
              <a:lnSpc>
                <a:spcPts val="7545"/>
              </a:lnSpc>
              <a:buNone/>
            </a:pPr>
            <a:r xmlns:a="http://schemas.openxmlformats.org/drawingml/2006/main">
              <a:rPr lang="ky" sz="6036" spc="-60" kern="0" dirty="0">
                <a:solidFill>
                  <a:srgbClr val="FA95AF"/>
                </a:solidFill>
                <a:latin typeface="Anton" pitchFamily="34" charset="0"/>
                <a:ea typeface="Anton" pitchFamily="34" charset="-122"/>
                <a:cs typeface="Anton" pitchFamily="34" charset="-120"/>
              </a:rPr>
              <a:t>Америка Кошмо Штаттарына киришүү</a:t>
            </a:r>
            <a:endParaRPr xmlns:a="http://schemas.openxmlformats.org/drawingml/2006/main" lang="en-US" sz="6036" dirty="0"/>
          </a:p>
        </p:txBody>
      </p:sp>
      <p:sp>
        <p:nvSpPr>
          <p:cNvPr id="6" name="Text 3"/>
          <p:cNvSpPr/>
          <p:nvPr/>
        </p:nvSpPr>
        <p:spPr>
          <a:xfrm>
            <a:off x="833199" y="4566166"/>
            <a:ext cx="7477601" cy="1666280"/>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 (АКШ) Түндүк Америкада жайгашкан кенен жана ар түрдүү өлкө. Тынч океандын жээгинен Атлантика жээгине чейин, Канададан Мексикага чейин Америка Кошмо Штаттары пейзаждары жана климаттык зоналарынын ар түрдүүлүгү менен таасирдүү географияны камтыйт.</a:t>
            </a:r>
            <a:endParaRPr xmlns:a="http://schemas.openxmlformats.org/drawingml/2006/main" lang="en-US" sz="1750" dirty="0"/>
          </a:p>
        </p:txBody>
      </p:sp>
      <p:sp>
        <p:nvSpPr>
          <p:cNvPr id="7" name="Shape 4"/>
          <p:cNvSpPr/>
          <p:nvPr/>
        </p:nvSpPr>
        <p:spPr>
          <a:xfrm>
            <a:off x="833199" y="6499027"/>
            <a:ext cx="355402" cy="355402"/>
          </a:xfrm>
          <a:prstGeom prst="roundRect">
            <a:avLst>
              <a:gd name="adj" fmla="val 25726039"/>
            </a:avLst>
          </a:prstGeom>
          <a:noFill/>
          <a:ln w="7620">
            <a:solidFill>
              <a:srgbClr val="FFFFFF"/>
            </a:solidFill>
            <a:prstDash val="solid"/>
          </a:ln>
        </p:spPr>
      </p:sp>
      <p:pic>
        <p:nvPicPr>
          <p:cNvPr id="8" name="Image 1" descr="preencoded.png">    </p:cNvPr>
          <p:cNvPicPr>
            <a:picLocks noChangeAspect="1"/>
          </p:cNvPicPr>
          <p:nvPr/>
        </p:nvPicPr>
        <p:blipFill>
          <a:blip r:embed="rId2"/>
          <a:stretch>
            <a:fillRect/>
          </a:stretch>
        </p:blipFill>
        <p:spPr>
          <a:xfrm>
            <a:off x="840819" y="6506647"/>
            <a:ext cx="340162" cy="340162"/>
          </a:xfrm>
          <a:prstGeom prst="rect">
            <a:avLst/>
          </a:prstGeom>
        </p:spPr>
      </p:pic>
      <p:sp>
        <p:nvSpPr>
          <p:cNvPr id="9" name="Text 5"/>
          <p:cNvSpPr/>
          <p:nvPr/>
        </p:nvSpPr>
        <p:spPr>
          <a:xfrm>
            <a:off x="1299686" y="6482358"/>
            <a:ext cx="3028950" cy="388858"/>
          </a:xfrm>
          <a:prstGeom prst="rect">
            <a:avLst/>
          </a:prstGeom>
          <a:noFill/>
          <a:ln/>
        </p:spPr>
        <p:txBody>
          <a:bodyPr wrap="none" rtlCol="0" anchor="t"/>
          <a:lstStyle/>
          <a:p>
            <a:pPr xmlns:a="http://schemas.openxmlformats.org/drawingml/2006/main" algn="l" indent="0" marL="0">
              <a:lnSpc>
                <a:spcPts val="3062"/>
              </a:lnSpc>
              <a:buNone/>
            </a:pPr>
            <a:r xmlns:a="http://schemas.openxmlformats.org/drawingml/2006/main">
              <a:rPr lang="ky" sz="2187" b="1" spc="-35" kern="0" dirty="0">
                <a:solidFill>
                  <a:srgbClr val="E0D6DE"/>
                </a:solidFill>
                <a:latin typeface="Fira Sans" pitchFamily="34" charset="0"/>
                <a:ea typeface="Fira Sans" pitchFamily="34" charset="-122"/>
                <a:cs typeface="Fira Sans" pitchFamily="34" charset="-120"/>
              </a:rPr>
              <a:t>Динара Байыш Кызы</a:t>
            </a:r>
            <a:endParaRPr xmlns:a="http://schemas.openxmlformats.org/drawingml/2006/main" lang="en-US" sz="2187" dirty="0"/>
          </a:p>
        </p:txBody>
      </p:sp>
      <p:pic>
        <p:nvPicPr>
          <p:cNvPr id="10" name="Image 2" descr="preencoded.png">
            <a:hlinkClick r:id="rId4" tooltip=""/>
          </p:cNvPr>
          <p:cNvPicPr>
            <a:picLocks noChangeAspect="1"/>
          </p:cNvPicPr>
          <p:nvPr/>
        </p:nvPicPr>
        <p:blipFill>
          <a:blip r:embed="rId3"/>
          <a:stretch>
            <a:fillRect/>
          </a:stretch>
        </p:blipFill>
        <p:spPr>
          <a:xfrm>
            <a:off x="12242153" y="7589520"/>
            <a:ext cx="2296807" cy="54864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sp>
        <p:nvSpPr>
          <p:cNvPr id="4" name="Text 2"/>
          <p:cNvSpPr/>
          <p:nvPr/>
        </p:nvSpPr>
        <p:spPr>
          <a:xfrm>
            <a:off x="2037993" y="1336238"/>
            <a:ext cx="5554980"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ky" sz="4374" spc="-44" kern="0" dirty="0">
                <a:solidFill>
                  <a:srgbClr val="FA95AF"/>
                </a:solidFill>
                <a:latin typeface="Anton" pitchFamily="34" charset="0"/>
                <a:ea typeface="Anton" pitchFamily="34" charset="-122"/>
                <a:cs typeface="Anton" pitchFamily="34" charset="-120"/>
              </a:rPr>
              <a:t>Суроолор</a:t>
            </a:r>
            <a:endParaRPr xmlns:a="http://schemas.openxmlformats.org/drawingml/2006/main" lang="en-US" sz="4374" dirty="0"/>
          </a:p>
        </p:txBody>
      </p:sp>
      <p:sp>
        <p:nvSpPr>
          <p:cNvPr id="5" name="Shape 3"/>
          <p:cNvSpPr/>
          <p:nvPr/>
        </p:nvSpPr>
        <p:spPr>
          <a:xfrm>
            <a:off x="2037993" y="2474952"/>
            <a:ext cx="5166122" cy="2271713"/>
          </a:xfrm>
          <a:prstGeom prst="roundRect">
            <a:avLst>
              <a:gd name="adj" fmla="val 5869"/>
            </a:avLst>
          </a:prstGeom>
          <a:solidFill>
            <a:srgbClr val="0D0D0D"/>
          </a:solidFill>
          <a:ln/>
        </p:spPr>
      </p:sp>
      <p:sp>
        <p:nvSpPr>
          <p:cNvPr id="6" name="Text 4"/>
          <p:cNvSpPr/>
          <p:nvPr/>
        </p:nvSpPr>
        <p:spPr>
          <a:xfrm>
            <a:off x="2260163" y="2697123"/>
            <a:ext cx="3401616"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Географиялык аймактар</a:t>
            </a:r>
            <a:endParaRPr xmlns:a="http://schemas.openxmlformats.org/drawingml/2006/main" lang="en-US" sz="2187" dirty="0"/>
          </a:p>
        </p:txBody>
      </p:sp>
      <p:sp>
        <p:nvSpPr>
          <p:cNvPr id="7" name="Text 5"/>
          <p:cNvSpPr/>
          <p:nvPr/>
        </p:nvSpPr>
        <p:spPr>
          <a:xfrm>
            <a:off x="2260163" y="3177540"/>
            <a:ext cx="4721781" cy="999768"/>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Штаттарынын негизги географиялык аймактары кайсылар? Алардын өзгөчөлүктөрү жана айырмачылыктары кандай?</a:t>
            </a:r>
            <a:endParaRPr xmlns:a="http://schemas.openxmlformats.org/drawingml/2006/main" lang="en-US" sz="1750" dirty="0"/>
          </a:p>
        </p:txBody>
      </p:sp>
      <p:sp>
        <p:nvSpPr>
          <p:cNvPr id="8" name="Shape 6"/>
          <p:cNvSpPr/>
          <p:nvPr/>
        </p:nvSpPr>
        <p:spPr>
          <a:xfrm>
            <a:off x="7426285" y="2474952"/>
            <a:ext cx="5166122" cy="2271713"/>
          </a:xfrm>
          <a:prstGeom prst="roundRect">
            <a:avLst>
              <a:gd name="adj" fmla="val 5869"/>
            </a:avLst>
          </a:prstGeom>
          <a:solidFill>
            <a:srgbClr val="0D0D0D"/>
          </a:solidFill>
          <a:ln/>
        </p:spPr>
      </p:sp>
      <p:sp>
        <p:nvSpPr>
          <p:cNvPr id="9" name="Text 7"/>
          <p:cNvSpPr/>
          <p:nvPr/>
        </p:nvSpPr>
        <p:spPr>
          <a:xfrm>
            <a:off x="7648456" y="2697123"/>
            <a:ext cx="4721781" cy="694373"/>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Социалдык-демографиялык мүнөздөмөлөр</a:t>
            </a:r>
            <a:endParaRPr xmlns:a="http://schemas.openxmlformats.org/drawingml/2006/main" lang="en-US" sz="2187" dirty="0"/>
          </a:p>
        </p:txBody>
      </p:sp>
      <p:sp>
        <p:nvSpPr>
          <p:cNvPr id="10" name="Text 8"/>
          <p:cNvSpPr/>
          <p:nvPr/>
        </p:nvSpPr>
        <p:spPr>
          <a:xfrm>
            <a:off x="7648456" y="3524726"/>
            <a:ext cx="4721781" cy="999768"/>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Штаттарынын калкынын саны жана структурасы кандай? Этникалык жана маданий көп түрдүүлүктүн деңгээли кандай?</a:t>
            </a:r>
            <a:endParaRPr xmlns:a="http://schemas.openxmlformats.org/drawingml/2006/main" lang="en-US" sz="1750" dirty="0"/>
          </a:p>
        </p:txBody>
      </p:sp>
      <p:sp>
        <p:nvSpPr>
          <p:cNvPr id="11" name="Shape 9"/>
          <p:cNvSpPr/>
          <p:nvPr/>
        </p:nvSpPr>
        <p:spPr>
          <a:xfrm>
            <a:off x="2037993" y="4968835"/>
            <a:ext cx="5166122" cy="1924526"/>
          </a:xfrm>
          <a:prstGeom prst="roundRect">
            <a:avLst>
              <a:gd name="adj" fmla="val 6927"/>
            </a:avLst>
          </a:prstGeom>
          <a:solidFill>
            <a:srgbClr val="0D0D0D"/>
          </a:solidFill>
          <a:ln/>
        </p:spPr>
      </p:sp>
      <p:sp>
        <p:nvSpPr>
          <p:cNvPr id="12" name="Text 10"/>
          <p:cNvSpPr/>
          <p:nvPr/>
        </p:nvSpPr>
        <p:spPr>
          <a:xfrm>
            <a:off x="2260163" y="5191006"/>
            <a:ext cx="3017282"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Саясий система</a:t>
            </a:r>
            <a:endParaRPr xmlns:a="http://schemas.openxmlformats.org/drawingml/2006/main" lang="en-US" sz="2187" dirty="0"/>
          </a:p>
        </p:txBody>
      </p:sp>
      <p:sp>
        <p:nvSpPr>
          <p:cNvPr id="13" name="Text 11"/>
          <p:cNvSpPr/>
          <p:nvPr/>
        </p:nvSpPr>
        <p:spPr>
          <a:xfrm>
            <a:off x="2260163" y="5671423"/>
            <a:ext cx="4721781" cy="999768"/>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АКШнын саясий системасы кандайча түзүлгөн? Негизги бийлик органдары жана алардын ыйгарым укуктары кандай?</a:t>
            </a:r>
            <a:endParaRPr xmlns:a="http://schemas.openxmlformats.org/drawingml/2006/main" lang="en-US" sz="1750" dirty="0"/>
          </a:p>
        </p:txBody>
      </p:sp>
      <p:sp>
        <p:nvSpPr>
          <p:cNvPr id="14" name="Shape 12"/>
          <p:cNvSpPr/>
          <p:nvPr/>
        </p:nvSpPr>
        <p:spPr>
          <a:xfrm>
            <a:off x="7426285" y="4968835"/>
            <a:ext cx="5166122" cy="1924526"/>
          </a:xfrm>
          <a:prstGeom prst="roundRect">
            <a:avLst>
              <a:gd name="adj" fmla="val 6927"/>
            </a:avLst>
          </a:prstGeom>
          <a:solidFill>
            <a:srgbClr val="0D0D0D"/>
          </a:solidFill>
          <a:ln/>
        </p:spPr>
      </p:sp>
      <p:sp>
        <p:nvSpPr>
          <p:cNvPr id="15" name="Text 13"/>
          <p:cNvSpPr/>
          <p:nvPr/>
        </p:nvSpPr>
        <p:spPr>
          <a:xfrm>
            <a:off x="7648456" y="5191006"/>
            <a:ext cx="3393638"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Экономикалык өнүгүү</a:t>
            </a:r>
            <a:endParaRPr xmlns:a="http://schemas.openxmlformats.org/drawingml/2006/main" lang="en-US" sz="2187" dirty="0"/>
          </a:p>
        </p:txBody>
      </p:sp>
      <p:sp>
        <p:nvSpPr>
          <p:cNvPr id="16" name="Text 14"/>
          <p:cNvSpPr/>
          <p:nvPr/>
        </p:nvSpPr>
        <p:spPr>
          <a:xfrm>
            <a:off x="7648456" y="5671423"/>
            <a:ext cx="4721781" cy="999768"/>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Штаттарынын экономикасын аныктаган негизги тармактар жана тармактар кайсылар? Негизги экономикалык көрсөткүчтөр кайсылар?</a:t>
            </a:r>
            <a:endParaRPr xmlns:a="http://schemas.openxmlformats.org/drawingml/2006/main" lang="en-US" sz="1750" dirty="0"/>
          </a:p>
        </p:txBody>
      </p:sp>
      <p:pic>
        <p:nvPicPr>
          <p:cNvPr id="17" name="Image 0" descr="preencoded.png">
            <a:hlinkClick r:id="rId2" tooltip=""/>
          </p:cNvPr>
          <p:cNvPicPr>
            <a:picLocks noChangeAspect="1"/>
          </p:cNvPicPr>
          <p:nvPr/>
        </p:nvPicPr>
        <p:blipFill>
          <a:blip r:embed="rId1"/>
          <a:stretch>
            <a:fillRect/>
          </a:stretch>
        </p:blipFill>
        <p:spPr>
          <a:xfrm>
            <a:off x="12242153" y="7589520"/>
            <a:ext cx="2296807" cy="548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sp>
        <p:nvSpPr>
          <p:cNvPr id="4" name="Text 2"/>
          <p:cNvSpPr/>
          <p:nvPr/>
        </p:nvSpPr>
        <p:spPr>
          <a:xfrm>
            <a:off x="2037993" y="787718"/>
            <a:ext cx="10554414"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ky" sz="4374" spc="-44" kern="0" dirty="0">
                <a:solidFill>
                  <a:srgbClr val="FA95AF"/>
                </a:solidFill>
                <a:latin typeface="Anton" pitchFamily="34" charset="0"/>
                <a:ea typeface="Anton" pitchFamily="34" charset="-122"/>
                <a:cs typeface="Anton" pitchFamily="34" charset="-120"/>
              </a:rPr>
              <a:t>Географиялык өзгөчөлүктөр жана аймактар</a:t>
            </a:r>
            <a:endParaRPr xmlns:a="http://schemas.openxmlformats.org/drawingml/2006/main" lang="en-US" sz="4374" dirty="0"/>
          </a:p>
        </p:txBody>
      </p:sp>
      <p:sp>
        <p:nvSpPr>
          <p:cNvPr id="5" name="Text 3"/>
          <p:cNvSpPr/>
          <p:nvPr/>
        </p:nvSpPr>
        <p:spPr>
          <a:xfrm>
            <a:off x="2037993" y="2709624"/>
            <a:ext cx="5006221" cy="233279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 ар түрдүү географиялык ландшафтка ээ зор өлкө. Америка Кошмо Штаттары батыштагы кооз Рокки тоолорунан тартып Орто Батыштын түшүмдүү түздүктөрүнө жана чыгыштагы токойлуу аймактарга чейин, Кошмо Штаттарда жаратылыш ресурстарынын жана климаттык зоналардын кеңири спектри бар.</a:t>
            </a:r>
            <a:endParaRPr xmlns:a="http://schemas.openxmlformats.org/drawingml/2006/main" lang="en-US" sz="1750" dirty="0"/>
          </a:p>
        </p:txBody>
      </p:sp>
      <p:sp>
        <p:nvSpPr>
          <p:cNvPr id="6" name="Text 4"/>
          <p:cNvSpPr/>
          <p:nvPr/>
        </p:nvSpPr>
        <p:spPr>
          <a:xfrm>
            <a:off x="2037993" y="5242322"/>
            <a:ext cx="5006221" cy="1999536"/>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Негизги аймактарга Жаңы Англия, Атлантика жээги, Түштүк, Орто-Батыш, Рокки тоолору, Түштүк-Батыш жана Тынч океан жээги кирет. Ар бир аймактын өзүнүн уникалдуу ландшафттары, маданий салттары жана экономикалык өзгөчөлүктөрү бар.</a:t>
            </a:r>
            <a:endParaRPr xmlns:a="http://schemas.openxmlformats.org/drawingml/2006/main" lang="en-US" sz="1750" dirty="0"/>
          </a:p>
        </p:txBody>
      </p:sp>
      <p:pic>
        <p:nvPicPr>
          <p:cNvPr id="7" name="Image 0" descr="preencoded.png">    </p:cNvPr>
          <p:cNvPicPr>
            <a:picLocks noChangeAspect="1"/>
          </p:cNvPicPr>
          <p:nvPr/>
        </p:nvPicPr>
        <p:blipFill>
          <a:blip r:embed="rId1"/>
          <a:stretch>
            <a:fillRect/>
          </a:stretch>
        </p:blipFill>
        <p:spPr>
          <a:xfrm>
            <a:off x="7593806" y="2759631"/>
            <a:ext cx="5006221" cy="3425309"/>
          </a:xfrm>
          <a:prstGeom prst="rect">
            <a:avLst/>
          </a:prstGeom>
        </p:spPr>
      </p:pic>
      <p:pic>
        <p:nvPicPr>
          <p:cNvPr id="8"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31148"/>
          </a:xfrm>
          <a:prstGeom prst="rect">
            <a:avLst/>
          </a:prstGeom>
          <a:solidFill>
            <a:srgbClr val="1F1F1F"/>
          </a:solidFill>
          <a:ln/>
        </p:spPr>
      </p:sp>
      <p:sp>
        <p:nvSpPr>
          <p:cNvPr id="4" name="Text 2"/>
          <p:cNvSpPr/>
          <p:nvPr/>
        </p:nvSpPr>
        <p:spPr>
          <a:xfrm>
            <a:off x="2266950" y="584478"/>
            <a:ext cx="6458188" cy="664131"/>
          </a:xfrm>
          <a:prstGeom prst="rect">
            <a:avLst/>
          </a:prstGeom>
          <a:noFill/>
          <a:ln/>
        </p:spPr>
        <p:txBody>
          <a:bodyPr wrap="none" rtlCol="0" anchor="t"/>
          <a:lstStyle/>
          <a:p>
            <a:pPr xmlns:a="http://schemas.openxmlformats.org/drawingml/2006/main" indent="0" marL="0">
              <a:lnSpc>
                <a:spcPts val="5230"/>
              </a:lnSpc>
              <a:buNone/>
            </a:pPr>
            <a:r xmlns:a="http://schemas.openxmlformats.org/drawingml/2006/main">
              <a:rPr lang="ky" sz="4184" spc="-42" kern="0" dirty="0">
                <a:solidFill>
                  <a:srgbClr val="FA95AF"/>
                </a:solidFill>
                <a:latin typeface="Anton" pitchFamily="34" charset="0"/>
                <a:ea typeface="Anton" pitchFamily="34" charset="-122"/>
                <a:cs typeface="Anton" pitchFamily="34" charset="-120"/>
              </a:rPr>
              <a:t>Калк жана демография</a:t>
            </a:r>
            <a:endParaRPr xmlns:a="http://schemas.openxmlformats.org/drawingml/2006/main" lang="en-US" sz="4184" dirty="0"/>
          </a:p>
        </p:txBody>
      </p:sp>
      <p:sp>
        <p:nvSpPr>
          <p:cNvPr id="5" name="Text 3"/>
          <p:cNvSpPr/>
          <p:nvPr/>
        </p:nvSpPr>
        <p:spPr>
          <a:xfrm>
            <a:off x="2266950" y="1673662"/>
            <a:ext cx="10096381" cy="956191"/>
          </a:xfrm>
          <a:prstGeom prst="rect">
            <a:avLst/>
          </a:prstGeom>
          <a:noFill/>
          <a:ln/>
        </p:spPr>
        <p:txBody>
          <a:bodyPr wrap="squar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Кошмо Штаттар болжол менен 330 миллион калкы бар дүйнөдөгү эң жыш мамлекеттердин бири. Өлкөдө ар кандай этникалык топтор, анын ичинде актар, афроамерикалыктар, испандар, азиялыктар жана башка улуттар бар.</a:t>
            </a:r>
            <a:endParaRPr xmlns:a="http://schemas.openxmlformats.org/drawingml/2006/main" lang="en-US" sz="1674" dirty="0"/>
          </a:p>
        </p:txBody>
      </p:sp>
      <p:sp>
        <p:nvSpPr>
          <p:cNvPr id="6" name="Text 4"/>
          <p:cNvSpPr/>
          <p:nvPr/>
        </p:nvSpPr>
        <p:spPr>
          <a:xfrm>
            <a:off x="2266950" y="2868930"/>
            <a:ext cx="10096381" cy="956191"/>
          </a:xfrm>
          <a:prstGeom prst="rect">
            <a:avLst/>
          </a:prstGeom>
          <a:noFill/>
          <a:ln/>
        </p:spPr>
        <p:txBody>
          <a:bodyPr wrap="squar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АКШнын калкынын орточо жашы болжол менен 38 жашты түзөт, улгайган адамдар (65 жаштан жогору) жалпы калктын болжол менен 16% түзөт. Калктын көбү шаарларда, айрыкча Нью-Йорк, Лос-Анджелес жана Чикаго сыяктуу ири метрополитан аймактарында жашашат.</a:t>
            </a:r>
            <a:endParaRPr xmlns:a="http://schemas.openxmlformats.org/drawingml/2006/main" lang="en-US" sz="1674" dirty="0"/>
          </a:p>
        </p:txBody>
      </p:sp>
      <p:sp>
        <p:nvSpPr>
          <p:cNvPr id="7" name="Shape 5"/>
          <p:cNvSpPr/>
          <p:nvPr/>
        </p:nvSpPr>
        <p:spPr>
          <a:xfrm>
            <a:off x="2266950" y="4064198"/>
            <a:ext cx="10096381" cy="589002"/>
          </a:xfrm>
          <a:prstGeom prst="rect">
            <a:avLst/>
          </a:prstGeom>
          <a:solidFill>
            <a:srgbClr val="0D0D0D"/>
          </a:solidFill>
          <a:ln/>
        </p:spPr>
      </p:sp>
      <p:sp>
        <p:nvSpPr>
          <p:cNvPr id="8" name="Text 6"/>
          <p:cNvSpPr/>
          <p:nvPr/>
        </p:nvSpPr>
        <p:spPr>
          <a:xfrm>
            <a:off x="2479596" y="4199334"/>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Жалпы калктын саны</a:t>
            </a:r>
            <a:endParaRPr xmlns:a="http://schemas.openxmlformats.org/drawingml/2006/main" lang="en-US" sz="1674" dirty="0"/>
          </a:p>
        </p:txBody>
      </p:sp>
      <p:sp>
        <p:nvSpPr>
          <p:cNvPr id="9" name="Text 7"/>
          <p:cNvSpPr/>
          <p:nvPr/>
        </p:nvSpPr>
        <p:spPr>
          <a:xfrm>
            <a:off x="7531537" y="4199334"/>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330 миллионго жакын адам</a:t>
            </a:r>
            <a:endParaRPr xmlns:a="http://schemas.openxmlformats.org/drawingml/2006/main" lang="en-US" sz="1674" dirty="0"/>
          </a:p>
        </p:txBody>
      </p:sp>
      <p:sp>
        <p:nvSpPr>
          <p:cNvPr id="10" name="Text 8"/>
          <p:cNvSpPr/>
          <p:nvPr/>
        </p:nvSpPr>
        <p:spPr>
          <a:xfrm>
            <a:off x="2479596" y="4788337"/>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Негизги этникалык топтор</a:t>
            </a:r>
            <a:endParaRPr xmlns:a="http://schemas.openxmlformats.org/drawingml/2006/main" lang="en-US" sz="1674" dirty="0"/>
          </a:p>
        </p:txBody>
      </p:sp>
      <p:sp>
        <p:nvSpPr>
          <p:cNvPr id="11" name="Text 9"/>
          <p:cNvSpPr/>
          <p:nvPr/>
        </p:nvSpPr>
        <p:spPr>
          <a:xfrm>
            <a:off x="7531537" y="4788337"/>
            <a:ext cx="4619268" cy="637461"/>
          </a:xfrm>
          <a:prstGeom prst="rect">
            <a:avLst/>
          </a:prstGeom>
          <a:noFill/>
          <a:ln/>
        </p:spPr>
        <p:txBody>
          <a:bodyPr wrap="squar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Актар, африкалык америкалыктар, испандар, азиялыктар</a:t>
            </a:r>
            <a:endParaRPr xmlns:a="http://schemas.openxmlformats.org/drawingml/2006/main" lang="en-US" sz="1674" dirty="0"/>
          </a:p>
        </p:txBody>
      </p:sp>
      <p:sp>
        <p:nvSpPr>
          <p:cNvPr id="12" name="Shape 10"/>
          <p:cNvSpPr/>
          <p:nvPr/>
        </p:nvSpPr>
        <p:spPr>
          <a:xfrm>
            <a:off x="2266950" y="5560933"/>
            <a:ext cx="10096381" cy="589002"/>
          </a:xfrm>
          <a:prstGeom prst="rect">
            <a:avLst/>
          </a:prstGeom>
          <a:solidFill>
            <a:srgbClr val="0D0D0D"/>
          </a:solidFill>
          <a:ln/>
        </p:spPr>
      </p:sp>
      <p:sp>
        <p:nvSpPr>
          <p:cNvPr id="13" name="Text 11"/>
          <p:cNvSpPr/>
          <p:nvPr/>
        </p:nvSpPr>
        <p:spPr>
          <a:xfrm>
            <a:off x="2479596" y="5696069"/>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Орточо жаш</a:t>
            </a:r>
            <a:endParaRPr xmlns:a="http://schemas.openxmlformats.org/drawingml/2006/main" lang="en-US" sz="1674" dirty="0"/>
          </a:p>
        </p:txBody>
      </p:sp>
      <p:sp>
        <p:nvSpPr>
          <p:cNvPr id="14" name="Text 12"/>
          <p:cNvSpPr/>
          <p:nvPr/>
        </p:nvSpPr>
        <p:spPr>
          <a:xfrm>
            <a:off x="7531537" y="5696069"/>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болжол менен 38 жашта</a:t>
            </a:r>
            <a:endParaRPr xmlns:a="http://schemas.openxmlformats.org/drawingml/2006/main" lang="en-US" sz="1674" dirty="0"/>
          </a:p>
        </p:txBody>
      </p:sp>
      <p:sp>
        <p:nvSpPr>
          <p:cNvPr id="15" name="Text 13"/>
          <p:cNvSpPr/>
          <p:nvPr/>
        </p:nvSpPr>
        <p:spPr>
          <a:xfrm>
            <a:off x="2479596" y="6285071"/>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Улгайган калктын үлүшү (65 жаштан жогору)</a:t>
            </a:r>
            <a:endParaRPr xmlns:a="http://schemas.openxmlformats.org/drawingml/2006/main" lang="en-US" sz="1674" dirty="0"/>
          </a:p>
        </p:txBody>
      </p:sp>
      <p:sp>
        <p:nvSpPr>
          <p:cNvPr id="16" name="Text 14"/>
          <p:cNvSpPr/>
          <p:nvPr/>
        </p:nvSpPr>
        <p:spPr>
          <a:xfrm>
            <a:off x="7531537" y="6285071"/>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болжол менен 16%</a:t>
            </a:r>
            <a:endParaRPr xmlns:a="http://schemas.openxmlformats.org/drawingml/2006/main" lang="en-US" sz="1674" dirty="0"/>
          </a:p>
        </p:txBody>
      </p:sp>
      <p:sp>
        <p:nvSpPr>
          <p:cNvPr id="17" name="Shape 15"/>
          <p:cNvSpPr/>
          <p:nvPr/>
        </p:nvSpPr>
        <p:spPr>
          <a:xfrm>
            <a:off x="2266950" y="6738938"/>
            <a:ext cx="10096381" cy="907733"/>
          </a:xfrm>
          <a:prstGeom prst="rect">
            <a:avLst/>
          </a:prstGeom>
          <a:solidFill>
            <a:srgbClr val="0D0D0D"/>
          </a:solidFill>
          <a:ln/>
        </p:spPr>
      </p:sp>
      <p:sp>
        <p:nvSpPr>
          <p:cNvPr id="18" name="Text 16"/>
          <p:cNvSpPr/>
          <p:nvPr/>
        </p:nvSpPr>
        <p:spPr>
          <a:xfrm>
            <a:off x="2479596" y="6874073"/>
            <a:ext cx="4619268" cy="318730"/>
          </a:xfrm>
          <a:prstGeom prst="rect">
            <a:avLst/>
          </a:prstGeom>
          <a:noFill/>
          <a:ln/>
        </p:spPr>
        <p:txBody>
          <a:bodyPr wrap="non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Урбанизация деңгээли</a:t>
            </a:r>
            <a:endParaRPr xmlns:a="http://schemas.openxmlformats.org/drawingml/2006/main" lang="en-US" sz="1674" dirty="0"/>
          </a:p>
        </p:txBody>
      </p:sp>
      <p:sp>
        <p:nvSpPr>
          <p:cNvPr id="19" name="Text 17"/>
          <p:cNvSpPr/>
          <p:nvPr/>
        </p:nvSpPr>
        <p:spPr>
          <a:xfrm>
            <a:off x="7531537" y="6874073"/>
            <a:ext cx="4619268" cy="637461"/>
          </a:xfrm>
          <a:prstGeom prst="rect">
            <a:avLst/>
          </a:prstGeom>
          <a:noFill/>
          <a:ln/>
        </p:spPr>
        <p:txBody>
          <a:bodyPr wrap="square" rtlCol="0" anchor="t"/>
          <a:lstStyle/>
          <a:p>
            <a:pPr xmlns:a="http://schemas.openxmlformats.org/drawingml/2006/main" indent="0" marL="0">
              <a:lnSpc>
                <a:spcPts val="2510"/>
              </a:lnSpc>
              <a:buNone/>
            </a:pPr>
            <a:r xmlns:a="http://schemas.openxmlformats.org/drawingml/2006/main">
              <a:rPr lang="ky" sz="1674" spc="-33" kern="0" dirty="0">
                <a:solidFill>
                  <a:srgbClr val="E0D6DE"/>
                </a:solidFill>
                <a:latin typeface="Fira Sans" pitchFamily="34" charset="0"/>
                <a:ea typeface="Fira Sans" pitchFamily="34" charset="-122"/>
                <a:cs typeface="Fira Sans" pitchFamily="34" charset="-120"/>
              </a:rPr>
              <a:t>Калктын басымдуу бөлүгү шаарларда жашайт</a:t>
            </a:r>
            <a:endParaRPr xmlns:a="http://schemas.openxmlformats.org/drawingml/2006/main" lang="en-US" sz="1674" dirty="0"/>
          </a:p>
        </p:txBody>
      </p:sp>
      <p:pic>
        <p:nvPicPr>
          <p:cNvPr id="20" name="Image 0" descr="preencoded.png">
            <a:hlinkClick r:id="rId2" tooltip=""/>
          </p:cNvPr>
          <p:cNvPicPr>
            <a:picLocks noChangeAspect="1"/>
          </p:cNvPicPr>
          <p:nvPr/>
        </p:nvPicPr>
        <p:blipFill>
          <a:blip r:embed="rId1"/>
          <a:stretch>
            <a:fillRect/>
          </a:stretch>
        </p:blipFill>
        <p:spPr>
          <a:xfrm>
            <a:off x="12242153" y="7589520"/>
            <a:ext cx="2296807" cy="5486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pic>
        <p:nvPicPr>
          <p:cNvPr id="4" name="Image 0" descr="preencoded.png">    </p:cNvPr>
          <p:cNvPicPr>
            <a:picLocks noChangeAspect="1"/>
          </p:cNvPicPr>
          <p:nvPr/>
        </p:nvPicPr>
        <p:blipFill>
          <a:blip r:embed="rId1"/>
          <a:stretch>
            <a:fillRect/>
          </a:stretch>
        </p:blipFill>
        <p:spPr>
          <a:xfrm>
            <a:off x="-7620" y="0"/>
            <a:ext cx="3657600" cy="8229600"/>
          </a:xfrm>
          <a:prstGeom prst="rect">
            <a:avLst/>
          </a:prstGeom>
        </p:spPr>
      </p:pic>
      <p:sp>
        <p:nvSpPr>
          <p:cNvPr id="5" name="Text 2"/>
          <p:cNvSpPr/>
          <p:nvPr/>
        </p:nvSpPr>
        <p:spPr>
          <a:xfrm>
            <a:off x="4483179" y="605433"/>
            <a:ext cx="9321641" cy="1375886"/>
          </a:xfrm>
          <a:prstGeom prst="rect">
            <a:avLst/>
          </a:prstGeom>
          <a:noFill/>
          <a:ln/>
        </p:spPr>
        <p:txBody>
          <a:bodyPr wrap="square" rtlCol="0" anchor="t"/>
          <a:lstStyle/>
          <a:p>
            <a:pPr xmlns:a="http://schemas.openxmlformats.org/drawingml/2006/main" indent="0" marL="0">
              <a:lnSpc>
                <a:spcPts val="5417"/>
              </a:lnSpc>
              <a:buNone/>
            </a:pPr>
            <a:r xmlns:a="http://schemas.openxmlformats.org/drawingml/2006/main">
              <a:rPr lang="ky" sz="4334" spc="-43" kern="0" dirty="0">
                <a:solidFill>
                  <a:srgbClr val="FA95AF"/>
                </a:solidFill>
                <a:latin typeface="Anton" pitchFamily="34" charset="0"/>
                <a:ea typeface="Anton" pitchFamily="34" charset="-122"/>
                <a:cs typeface="Anton" pitchFamily="34" charset="-120"/>
              </a:rPr>
              <a:t>Саясий система жана башкаруу</a:t>
            </a:r>
            <a:endParaRPr xmlns:a="http://schemas.openxmlformats.org/drawingml/2006/main" lang="en-US" sz="4334" dirty="0"/>
          </a:p>
        </p:txBody>
      </p:sp>
      <p:sp>
        <p:nvSpPr>
          <p:cNvPr id="6" name="Shape 3"/>
          <p:cNvSpPr/>
          <p:nvPr/>
        </p:nvSpPr>
        <p:spPr>
          <a:xfrm>
            <a:off x="4483179" y="2559129"/>
            <a:ext cx="495300" cy="495300"/>
          </a:xfrm>
          <a:prstGeom prst="roundRect">
            <a:avLst>
              <a:gd name="adj" fmla="val 26670"/>
            </a:avLst>
          </a:prstGeom>
          <a:solidFill>
            <a:srgbClr val="0D0D0D"/>
          </a:solidFill>
          <a:ln/>
        </p:spPr>
      </p:sp>
      <p:sp>
        <p:nvSpPr>
          <p:cNvPr id="7" name="Text 4"/>
          <p:cNvSpPr/>
          <p:nvPr/>
        </p:nvSpPr>
        <p:spPr>
          <a:xfrm>
            <a:off x="4677847" y="2600325"/>
            <a:ext cx="105847" cy="412790"/>
          </a:xfrm>
          <a:prstGeom prst="rect">
            <a:avLst/>
          </a:prstGeom>
          <a:noFill/>
          <a:ln/>
        </p:spPr>
        <p:txBody>
          <a:bodyPr wrap="none" rtlCol="0" anchor="t"/>
          <a:lstStyle/>
          <a:p>
            <a:pPr xmlns:a="http://schemas.openxmlformats.org/drawingml/2006/main" algn="ctr" indent="0" marL="0">
              <a:lnSpc>
                <a:spcPts val="3250"/>
              </a:lnSpc>
              <a:buNone/>
            </a:pPr>
            <a:r xmlns:a="http://schemas.openxmlformats.org/drawingml/2006/main">
              <a:rPr lang="ky" sz="2600" spc="-26" kern="0" dirty="0">
                <a:solidFill>
                  <a:srgbClr val="FA95AF"/>
                </a:solidFill>
                <a:latin typeface="Anton" pitchFamily="34" charset="0"/>
                <a:ea typeface="Anton" pitchFamily="34" charset="-122"/>
                <a:cs typeface="Anton" pitchFamily="34" charset="-120"/>
              </a:rPr>
              <a:t>1</a:t>
            </a:r>
            <a:endParaRPr xmlns:a="http://schemas.openxmlformats.org/drawingml/2006/main" lang="en-US" sz="2600" dirty="0"/>
          </a:p>
        </p:txBody>
      </p:sp>
      <p:sp>
        <p:nvSpPr>
          <p:cNvPr id="8" name="Text 5"/>
          <p:cNvSpPr/>
          <p:nvPr/>
        </p:nvSpPr>
        <p:spPr>
          <a:xfrm>
            <a:off x="5198626" y="2559129"/>
            <a:ext cx="3835360" cy="687705"/>
          </a:xfrm>
          <a:prstGeom prst="rect">
            <a:avLst/>
          </a:prstGeom>
          <a:noFill/>
          <a:ln/>
        </p:spPr>
        <p:txBody>
          <a:bodyPr wrap="square" rtlCol="0" anchor="t"/>
          <a:lstStyle/>
          <a:p>
            <a:pPr xmlns:a="http://schemas.openxmlformats.org/drawingml/2006/main" indent="0" marL="0">
              <a:lnSpc>
                <a:spcPts val="2709"/>
              </a:lnSpc>
              <a:buNone/>
            </a:pPr>
            <a:r xmlns:a="http://schemas.openxmlformats.org/drawingml/2006/main">
              <a:rPr lang="ky" sz="2167" spc="-22" kern="0" dirty="0">
                <a:solidFill>
                  <a:srgbClr val="FA95AF"/>
                </a:solidFill>
                <a:latin typeface="Anton" pitchFamily="34" charset="0"/>
                <a:ea typeface="Anton" pitchFamily="34" charset="-122"/>
                <a:cs typeface="Anton" pitchFamily="34" charset="-120"/>
              </a:rPr>
              <a:t>Федералдык система жана ыйгарым укуктарды бөлүштүрүү</a:t>
            </a:r>
            <a:endParaRPr xmlns:a="http://schemas.openxmlformats.org/drawingml/2006/main" lang="en-US" sz="2167" dirty="0"/>
          </a:p>
        </p:txBody>
      </p:sp>
      <p:sp>
        <p:nvSpPr>
          <p:cNvPr id="9" name="Text 6"/>
          <p:cNvSpPr/>
          <p:nvPr/>
        </p:nvSpPr>
        <p:spPr>
          <a:xfrm>
            <a:off x="5198626" y="3378875"/>
            <a:ext cx="3835360" cy="2311122"/>
          </a:xfrm>
          <a:prstGeom prst="rect">
            <a:avLst/>
          </a:prstGeom>
          <a:noFill/>
          <a:ln/>
        </p:spPr>
        <p:txBody>
          <a:bodyPr wrap="square" rtlCol="0" anchor="t"/>
          <a:lstStyle/>
          <a:p>
            <a:pPr xmlns:a="http://schemas.openxmlformats.org/drawingml/2006/main" indent="0" marL="0">
              <a:lnSpc>
                <a:spcPts val="2600"/>
              </a:lnSpc>
              <a:buNone/>
            </a:pPr>
            <a:r xmlns:a="http://schemas.openxmlformats.org/drawingml/2006/main">
              <a:rPr lang="ky" sz="1734" spc="-35" kern="0" dirty="0">
                <a:solidFill>
                  <a:srgbClr val="E0D6DE"/>
                </a:solidFill>
                <a:latin typeface="Fira Sans" pitchFamily="34" charset="0"/>
                <a:ea typeface="Fira Sans" pitchFamily="34" charset="-122"/>
                <a:cs typeface="Fira Sans" pitchFamily="34" charset="-120"/>
              </a:rPr>
              <a:t>АКШ өкмөтү бийликти аткаруу, мыйзам чыгаруу жана сот бутактарына бөлүү менен федералдык системага негизделген. Бул бийликтин тең салмактуулугун камсыз кылуу үчүн текшерүүлөрдү жана тең салмактуулукту камсыз кылат.</a:t>
            </a:r>
            <a:endParaRPr xmlns:a="http://schemas.openxmlformats.org/drawingml/2006/main" lang="en-US" sz="1734" dirty="0"/>
          </a:p>
        </p:txBody>
      </p:sp>
      <p:sp>
        <p:nvSpPr>
          <p:cNvPr id="10" name="Shape 7"/>
          <p:cNvSpPr/>
          <p:nvPr/>
        </p:nvSpPr>
        <p:spPr>
          <a:xfrm>
            <a:off x="9254133" y="2559129"/>
            <a:ext cx="495300" cy="495300"/>
          </a:xfrm>
          <a:prstGeom prst="roundRect">
            <a:avLst>
              <a:gd name="adj" fmla="val 26670"/>
            </a:avLst>
          </a:prstGeom>
          <a:solidFill>
            <a:srgbClr val="0D0D0D"/>
          </a:solidFill>
          <a:ln/>
        </p:spPr>
      </p:sp>
      <p:sp>
        <p:nvSpPr>
          <p:cNvPr id="11" name="Text 8"/>
          <p:cNvSpPr/>
          <p:nvPr/>
        </p:nvSpPr>
        <p:spPr>
          <a:xfrm>
            <a:off x="9421773" y="2600325"/>
            <a:ext cx="159901" cy="412790"/>
          </a:xfrm>
          <a:prstGeom prst="rect">
            <a:avLst/>
          </a:prstGeom>
          <a:noFill/>
          <a:ln/>
        </p:spPr>
        <p:txBody>
          <a:bodyPr wrap="none" rtlCol="0" anchor="t"/>
          <a:lstStyle/>
          <a:p>
            <a:pPr xmlns:a="http://schemas.openxmlformats.org/drawingml/2006/main" algn="ctr" indent="0" marL="0">
              <a:lnSpc>
                <a:spcPts val="3250"/>
              </a:lnSpc>
              <a:buNone/>
            </a:pPr>
            <a:r xmlns:a="http://schemas.openxmlformats.org/drawingml/2006/main">
              <a:rPr lang="ky" sz="2600" spc="-26" kern="0" dirty="0">
                <a:solidFill>
                  <a:srgbClr val="FA95AF"/>
                </a:solidFill>
                <a:latin typeface="Anton" pitchFamily="34" charset="0"/>
                <a:ea typeface="Anton" pitchFamily="34" charset="-122"/>
                <a:cs typeface="Anton" pitchFamily="34" charset="-120"/>
              </a:rPr>
              <a:t>2</a:t>
            </a:r>
            <a:endParaRPr xmlns:a="http://schemas.openxmlformats.org/drawingml/2006/main" lang="en-US" sz="2600" dirty="0"/>
          </a:p>
        </p:txBody>
      </p:sp>
      <p:sp>
        <p:nvSpPr>
          <p:cNvPr id="12" name="Text 9"/>
          <p:cNvSpPr/>
          <p:nvPr/>
        </p:nvSpPr>
        <p:spPr>
          <a:xfrm>
            <a:off x="9969579" y="2559129"/>
            <a:ext cx="3484959" cy="343853"/>
          </a:xfrm>
          <a:prstGeom prst="rect">
            <a:avLst/>
          </a:prstGeom>
          <a:noFill/>
          <a:ln/>
        </p:spPr>
        <p:txBody>
          <a:bodyPr wrap="none" rtlCol="0" anchor="t"/>
          <a:lstStyle/>
          <a:p>
            <a:pPr xmlns:a="http://schemas.openxmlformats.org/drawingml/2006/main" indent="0" marL="0">
              <a:lnSpc>
                <a:spcPts val="2709"/>
              </a:lnSpc>
              <a:buNone/>
            </a:pPr>
            <a:r xmlns:a="http://schemas.openxmlformats.org/drawingml/2006/main">
              <a:rPr lang="ky" sz="2167" spc="-22" kern="0" dirty="0">
                <a:solidFill>
                  <a:srgbClr val="FA95AF"/>
                </a:solidFill>
                <a:latin typeface="Anton" pitchFamily="34" charset="0"/>
                <a:ea typeface="Anton" pitchFamily="34" charset="-122"/>
                <a:cs typeface="Anton" pitchFamily="34" charset="-120"/>
              </a:rPr>
              <a:t>Демократиялык шайлоолор</a:t>
            </a:r>
            <a:endParaRPr xmlns:a="http://schemas.openxmlformats.org/drawingml/2006/main" lang="en-US" sz="2167" dirty="0"/>
          </a:p>
        </p:txBody>
      </p:sp>
      <p:sp>
        <p:nvSpPr>
          <p:cNvPr id="13" name="Text 10"/>
          <p:cNvSpPr/>
          <p:nvPr/>
        </p:nvSpPr>
        <p:spPr>
          <a:xfrm>
            <a:off x="9969579" y="3035022"/>
            <a:ext cx="3835360" cy="1980962"/>
          </a:xfrm>
          <a:prstGeom prst="rect">
            <a:avLst/>
          </a:prstGeom>
          <a:noFill/>
          <a:ln/>
        </p:spPr>
        <p:txBody>
          <a:bodyPr wrap="square" rtlCol="0" anchor="t"/>
          <a:lstStyle/>
          <a:p>
            <a:pPr xmlns:a="http://schemas.openxmlformats.org/drawingml/2006/main" indent="0" marL="0">
              <a:lnSpc>
                <a:spcPts val="2600"/>
              </a:lnSpc>
              <a:buNone/>
            </a:pPr>
            <a:r xmlns:a="http://schemas.openxmlformats.org/drawingml/2006/main">
              <a:rPr lang="ky" sz="1734" spc="-35" kern="0" dirty="0">
                <a:solidFill>
                  <a:srgbClr val="E0D6DE"/>
                </a:solidFill>
                <a:latin typeface="Fira Sans" pitchFamily="34" charset="0"/>
                <a:ea typeface="Fira Sans" pitchFamily="34" charset="-122"/>
                <a:cs typeface="Fira Sans" pitchFamily="34" charset="-120"/>
              </a:rPr>
              <a:t>АКШнын жарандары дайыма демократиялык шайлоого катышып, алар президентти, Конгресстин мүчөлөрүн жана федералдык, штаттык жана жергиликтүү деңгээлдеги башка мамлекеттик мекемелерди шайлашат.</a:t>
            </a:r>
            <a:endParaRPr xmlns:a="http://schemas.openxmlformats.org/drawingml/2006/main" lang="en-US" sz="1734" dirty="0"/>
          </a:p>
        </p:txBody>
      </p:sp>
      <p:sp>
        <p:nvSpPr>
          <p:cNvPr id="14" name="Shape 11"/>
          <p:cNvSpPr/>
          <p:nvPr/>
        </p:nvSpPr>
        <p:spPr>
          <a:xfrm>
            <a:off x="4483179" y="6157793"/>
            <a:ext cx="495300" cy="495300"/>
          </a:xfrm>
          <a:prstGeom prst="roundRect">
            <a:avLst>
              <a:gd name="adj" fmla="val 26670"/>
            </a:avLst>
          </a:prstGeom>
          <a:solidFill>
            <a:srgbClr val="0D0D0D"/>
          </a:solidFill>
          <a:ln/>
        </p:spPr>
      </p:sp>
      <p:sp>
        <p:nvSpPr>
          <p:cNvPr id="15" name="Text 12"/>
          <p:cNvSpPr/>
          <p:nvPr/>
        </p:nvSpPr>
        <p:spPr>
          <a:xfrm>
            <a:off x="4650819" y="6198989"/>
            <a:ext cx="159901" cy="412790"/>
          </a:xfrm>
          <a:prstGeom prst="rect">
            <a:avLst/>
          </a:prstGeom>
          <a:noFill/>
          <a:ln/>
        </p:spPr>
        <p:txBody>
          <a:bodyPr wrap="none" rtlCol="0" anchor="t"/>
          <a:lstStyle/>
          <a:p>
            <a:pPr xmlns:a="http://schemas.openxmlformats.org/drawingml/2006/main" algn="ctr" indent="0" marL="0">
              <a:lnSpc>
                <a:spcPts val="3250"/>
              </a:lnSpc>
              <a:buNone/>
            </a:pPr>
            <a:r xmlns:a="http://schemas.openxmlformats.org/drawingml/2006/main">
              <a:rPr lang="ky" sz="2600" spc="-26" kern="0" dirty="0">
                <a:solidFill>
                  <a:srgbClr val="FA95AF"/>
                </a:solidFill>
                <a:latin typeface="Anton" pitchFamily="34" charset="0"/>
                <a:ea typeface="Anton" pitchFamily="34" charset="-122"/>
                <a:cs typeface="Anton" pitchFamily="34" charset="-120"/>
              </a:rPr>
              <a:t>3</a:t>
            </a:r>
            <a:endParaRPr xmlns:a="http://schemas.openxmlformats.org/drawingml/2006/main" lang="en-US" sz="2600" dirty="0"/>
          </a:p>
        </p:txBody>
      </p:sp>
      <p:sp>
        <p:nvSpPr>
          <p:cNvPr id="16" name="Text 13"/>
          <p:cNvSpPr/>
          <p:nvPr/>
        </p:nvSpPr>
        <p:spPr>
          <a:xfrm>
            <a:off x="5198626" y="6157793"/>
            <a:ext cx="3162657" cy="343853"/>
          </a:xfrm>
          <a:prstGeom prst="rect">
            <a:avLst/>
          </a:prstGeom>
          <a:noFill/>
          <a:ln/>
        </p:spPr>
        <p:txBody>
          <a:bodyPr wrap="none" rtlCol="0" anchor="t"/>
          <a:lstStyle/>
          <a:p>
            <a:pPr xmlns:a="http://schemas.openxmlformats.org/drawingml/2006/main" indent="0" marL="0">
              <a:lnSpc>
                <a:spcPts val="2709"/>
              </a:lnSpc>
              <a:buNone/>
            </a:pPr>
            <a:r xmlns:a="http://schemas.openxmlformats.org/drawingml/2006/main">
              <a:rPr lang="ky" sz="2167" spc="-22" kern="0" dirty="0">
                <a:solidFill>
                  <a:srgbClr val="FA95AF"/>
                </a:solidFill>
                <a:latin typeface="Anton" pitchFamily="34" charset="0"/>
                <a:ea typeface="Anton" pitchFamily="34" charset="-122"/>
                <a:cs typeface="Anton" pitchFamily="34" charset="-120"/>
              </a:rPr>
              <a:t>Эки партиялык система</a:t>
            </a:r>
            <a:endParaRPr xmlns:a="http://schemas.openxmlformats.org/drawingml/2006/main" lang="en-US" sz="2167" dirty="0"/>
          </a:p>
        </p:txBody>
      </p:sp>
      <p:sp>
        <p:nvSpPr>
          <p:cNvPr id="17" name="Text 14"/>
          <p:cNvSpPr/>
          <p:nvPr/>
        </p:nvSpPr>
        <p:spPr>
          <a:xfrm>
            <a:off x="5198626" y="6633686"/>
            <a:ext cx="8606195" cy="990481"/>
          </a:xfrm>
          <a:prstGeom prst="rect">
            <a:avLst/>
          </a:prstGeom>
          <a:noFill/>
          <a:ln/>
        </p:spPr>
        <p:txBody>
          <a:bodyPr wrap="square" rtlCol="0" anchor="t"/>
          <a:lstStyle/>
          <a:p>
            <a:pPr xmlns:a="http://schemas.openxmlformats.org/drawingml/2006/main" indent="0" marL="0">
              <a:lnSpc>
                <a:spcPts val="2600"/>
              </a:lnSpc>
              <a:buNone/>
            </a:pPr>
            <a:r xmlns:a="http://schemas.openxmlformats.org/drawingml/2006/main">
              <a:rPr lang="ky" sz="1734" spc="-35" kern="0" dirty="0">
                <a:solidFill>
                  <a:srgbClr val="E0D6DE"/>
                </a:solidFill>
                <a:latin typeface="Fira Sans" pitchFamily="34" charset="0"/>
                <a:ea typeface="Fira Sans" pitchFamily="34" charset="-122"/>
                <a:cs typeface="Fira Sans" pitchFamily="34" charset="-120"/>
              </a:rPr>
              <a:t>АКШнын саясий системасында салттуу түрдө эки негизги партия – Республикалык жана Демократиялык партия үстөмдүк кылып келген. Бул саясий талкууларга жана чечимдерди кабыл алууга чоң таасирин тийгизет.</a:t>
            </a:r>
            <a:endParaRPr xmlns:a="http://schemas.openxmlformats.org/drawingml/2006/main" lang="en-US" sz="1734" dirty="0"/>
          </a:p>
        </p:txBody>
      </p:sp>
      <p:pic>
        <p:nvPicPr>
          <p:cNvPr id="18"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32577"/>
          </a:xfrm>
          <a:prstGeom prst="rect">
            <a:avLst/>
          </a:prstGeom>
          <a:solidFill>
            <a:srgbClr val="1F1F1F"/>
          </a:solidFill>
          <a:ln/>
        </p:spPr>
      </p:sp>
      <p:sp>
        <p:nvSpPr>
          <p:cNvPr id="4" name="Text 2"/>
          <p:cNvSpPr/>
          <p:nvPr/>
        </p:nvSpPr>
        <p:spPr>
          <a:xfrm>
            <a:off x="2752011" y="528280"/>
            <a:ext cx="7218998" cy="600313"/>
          </a:xfrm>
          <a:prstGeom prst="rect">
            <a:avLst/>
          </a:prstGeom>
          <a:noFill/>
          <a:ln/>
        </p:spPr>
        <p:txBody>
          <a:bodyPr wrap="none" rtlCol="0" anchor="t"/>
          <a:lstStyle/>
          <a:p>
            <a:pPr xmlns:a="http://schemas.openxmlformats.org/drawingml/2006/main" indent="0" marL="0">
              <a:lnSpc>
                <a:spcPts val="4728"/>
              </a:lnSpc>
              <a:buNone/>
            </a:pPr>
            <a:r xmlns:a="http://schemas.openxmlformats.org/drawingml/2006/main">
              <a:rPr lang="ky" sz="3782" spc="-38" kern="0" dirty="0">
                <a:solidFill>
                  <a:srgbClr val="FA95AF"/>
                </a:solidFill>
                <a:latin typeface="Anton" pitchFamily="34" charset="0"/>
                <a:ea typeface="Anton" pitchFamily="34" charset="-122"/>
                <a:cs typeface="Anton" pitchFamily="34" charset="-120"/>
              </a:rPr>
              <a:t>Экономика жана өнөр жай</a:t>
            </a:r>
            <a:endParaRPr xmlns:a="http://schemas.openxmlformats.org/drawingml/2006/main" lang="en-US" sz="3782" dirty="0"/>
          </a:p>
        </p:txBody>
      </p:sp>
      <p:pic>
        <p:nvPicPr>
          <p:cNvPr id="5" name="Image 0" descr="preencoded.png">    </p:cNvPr>
          <p:cNvPicPr>
            <a:picLocks noChangeAspect="1"/>
          </p:cNvPicPr>
          <p:nvPr/>
        </p:nvPicPr>
        <p:blipFill>
          <a:blip r:embed="rId1"/>
          <a:stretch>
            <a:fillRect/>
          </a:stretch>
        </p:blipFill>
        <p:spPr>
          <a:xfrm>
            <a:off x="2752011" y="1512808"/>
            <a:ext cx="9126260" cy="4534138"/>
          </a:xfrm>
          <a:prstGeom prst="rect">
            <a:avLst/>
          </a:prstGeom>
        </p:spPr>
      </p:pic>
      <p:sp>
        <p:nvSpPr>
          <p:cNvPr id="6" name="Shape 3"/>
          <p:cNvSpPr/>
          <p:nvPr/>
        </p:nvSpPr>
        <p:spPr>
          <a:xfrm>
            <a:off x="3505200" y="6239232"/>
            <a:ext cx="192048" cy="192048"/>
          </a:xfrm>
          <a:prstGeom prst="roundRect">
            <a:avLst>
              <a:gd name="adj" fmla="val 9523"/>
            </a:avLst>
          </a:prstGeom>
          <a:solidFill>
            <a:srgbClr val="750621"/>
          </a:solidFill>
          <a:ln/>
        </p:spPr>
      </p:sp>
      <p:sp>
        <p:nvSpPr>
          <p:cNvPr id="7" name="Text 4"/>
          <p:cNvSpPr/>
          <p:nvPr/>
        </p:nvSpPr>
        <p:spPr>
          <a:xfrm>
            <a:off x="3793212" y="6239232"/>
            <a:ext cx="810935" cy="192048"/>
          </a:xfrm>
          <a:prstGeom prst="rect">
            <a:avLst/>
          </a:prstGeom>
          <a:noFill/>
          <a:ln/>
        </p:spPr>
        <p:txBody>
          <a:bodyPr wrap="none" rtlCol="0" anchor="t"/>
          <a:lstStyle/>
          <a:p>
            <a:pPr xmlns:a="http://schemas.openxmlformats.org/drawingml/2006/main" indent="0" marL="0">
              <a:lnSpc>
                <a:spcPts val="1513"/>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Каржы</a:t>
            </a:r>
            <a:endParaRPr xmlns:a="http://schemas.openxmlformats.org/drawingml/2006/main" lang="en-US" sz="1513" dirty="0"/>
          </a:p>
        </p:txBody>
      </p:sp>
      <p:sp>
        <p:nvSpPr>
          <p:cNvPr id="8" name="Shape 5"/>
          <p:cNvSpPr/>
          <p:nvPr/>
        </p:nvSpPr>
        <p:spPr>
          <a:xfrm>
            <a:off x="4892159" y="6239232"/>
            <a:ext cx="192048" cy="192048"/>
          </a:xfrm>
          <a:prstGeom prst="roundRect">
            <a:avLst>
              <a:gd name="adj" fmla="val 9523"/>
            </a:avLst>
          </a:prstGeom>
          <a:solidFill>
            <a:srgbClr val="BA0935"/>
          </a:solidFill>
          <a:ln/>
        </p:spPr>
      </p:sp>
      <p:sp>
        <p:nvSpPr>
          <p:cNvPr id="9" name="Text 6"/>
          <p:cNvSpPr/>
          <p:nvPr/>
        </p:nvSpPr>
        <p:spPr>
          <a:xfrm>
            <a:off x="5180171" y="6239232"/>
            <a:ext cx="1243727" cy="192048"/>
          </a:xfrm>
          <a:prstGeom prst="rect">
            <a:avLst/>
          </a:prstGeom>
          <a:noFill/>
          <a:ln/>
        </p:spPr>
        <p:txBody>
          <a:bodyPr wrap="none" rtlCol="0" anchor="t"/>
          <a:lstStyle/>
          <a:p>
            <a:pPr xmlns:a="http://schemas.openxmlformats.org/drawingml/2006/main" indent="0" marL="0">
              <a:lnSpc>
                <a:spcPts val="1513"/>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Өндүрүш</a:t>
            </a:r>
            <a:endParaRPr xmlns:a="http://schemas.openxmlformats.org/drawingml/2006/main" lang="en-US" sz="1513" dirty="0"/>
          </a:p>
        </p:txBody>
      </p:sp>
      <p:sp>
        <p:nvSpPr>
          <p:cNvPr id="10" name="Shape 7"/>
          <p:cNvSpPr/>
          <p:nvPr/>
        </p:nvSpPr>
        <p:spPr>
          <a:xfrm>
            <a:off x="6711910" y="6239232"/>
            <a:ext cx="192048" cy="192048"/>
          </a:xfrm>
          <a:prstGeom prst="roundRect">
            <a:avLst>
              <a:gd name="adj" fmla="val 9523"/>
            </a:avLst>
          </a:prstGeom>
          <a:solidFill>
            <a:srgbClr val="F4174E"/>
          </a:solidFill>
          <a:ln/>
        </p:spPr>
      </p:sp>
      <p:sp>
        <p:nvSpPr>
          <p:cNvPr id="11" name="Text 8"/>
          <p:cNvSpPr/>
          <p:nvPr/>
        </p:nvSpPr>
        <p:spPr>
          <a:xfrm>
            <a:off x="6999923" y="6239232"/>
            <a:ext cx="1006197" cy="192048"/>
          </a:xfrm>
          <a:prstGeom prst="rect">
            <a:avLst/>
          </a:prstGeom>
          <a:noFill/>
          <a:ln/>
        </p:spPr>
        <p:txBody>
          <a:bodyPr wrap="none" rtlCol="0" anchor="t"/>
          <a:lstStyle/>
          <a:p>
            <a:pPr xmlns:a="http://schemas.openxmlformats.org/drawingml/2006/main" indent="0" marL="0">
              <a:lnSpc>
                <a:spcPts val="1513"/>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Technologies</a:t>
            </a:r>
            <a:endParaRPr xmlns:a="http://schemas.openxmlformats.org/drawingml/2006/main" lang="en-US" sz="1513" dirty="0"/>
          </a:p>
        </p:txBody>
      </p:sp>
      <p:sp>
        <p:nvSpPr>
          <p:cNvPr id="12" name="Shape 9"/>
          <p:cNvSpPr/>
          <p:nvPr/>
        </p:nvSpPr>
        <p:spPr>
          <a:xfrm>
            <a:off x="8294132" y="6239232"/>
            <a:ext cx="192048" cy="192048"/>
          </a:xfrm>
          <a:prstGeom prst="roundRect">
            <a:avLst>
              <a:gd name="adj" fmla="val 9523"/>
            </a:avLst>
          </a:prstGeom>
          <a:solidFill>
            <a:srgbClr val="F75C83"/>
          </a:solidFill>
          <a:ln/>
        </p:spPr>
      </p:sp>
      <p:sp>
        <p:nvSpPr>
          <p:cNvPr id="13" name="Text 10"/>
          <p:cNvSpPr/>
          <p:nvPr/>
        </p:nvSpPr>
        <p:spPr>
          <a:xfrm>
            <a:off x="8582144" y="6239232"/>
            <a:ext cx="796885" cy="192048"/>
          </a:xfrm>
          <a:prstGeom prst="rect">
            <a:avLst/>
          </a:prstGeom>
          <a:noFill/>
          <a:ln/>
        </p:spPr>
        <p:txBody>
          <a:bodyPr wrap="none" rtlCol="0" anchor="t"/>
          <a:lstStyle/>
          <a:p>
            <a:pPr xmlns:a="http://schemas.openxmlformats.org/drawingml/2006/main" indent="0" marL="0">
              <a:lnSpc>
                <a:spcPts val="1513"/>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Соода</a:t>
            </a:r>
            <a:endParaRPr xmlns:a="http://schemas.openxmlformats.org/drawingml/2006/main" lang="en-US" sz="1513" dirty="0"/>
          </a:p>
        </p:txBody>
      </p:sp>
      <p:sp>
        <p:nvSpPr>
          <p:cNvPr id="14" name="Shape 11"/>
          <p:cNvSpPr/>
          <p:nvPr/>
        </p:nvSpPr>
        <p:spPr>
          <a:xfrm>
            <a:off x="9667042" y="6239232"/>
            <a:ext cx="192048" cy="192048"/>
          </a:xfrm>
          <a:prstGeom prst="roundRect">
            <a:avLst>
              <a:gd name="adj" fmla="val 9523"/>
            </a:avLst>
          </a:prstGeom>
          <a:solidFill>
            <a:srgbClr val="FBA1B8"/>
          </a:solidFill>
          <a:ln/>
        </p:spPr>
      </p:sp>
      <p:sp>
        <p:nvSpPr>
          <p:cNvPr id="15" name="Text 12"/>
          <p:cNvSpPr/>
          <p:nvPr/>
        </p:nvSpPr>
        <p:spPr>
          <a:xfrm>
            <a:off x="9955054" y="6239232"/>
            <a:ext cx="977979" cy="192048"/>
          </a:xfrm>
          <a:prstGeom prst="rect">
            <a:avLst/>
          </a:prstGeom>
          <a:noFill/>
          <a:ln/>
        </p:spPr>
        <p:txBody>
          <a:bodyPr wrap="none" rtlCol="0" anchor="t"/>
          <a:lstStyle/>
          <a:p>
            <a:pPr xmlns:a="http://schemas.openxmlformats.org/drawingml/2006/main" indent="0" marL="0">
              <a:lnSpc>
                <a:spcPts val="1513"/>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Энергия</a:t>
            </a:r>
            <a:endParaRPr xmlns:a="http://schemas.openxmlformats.org/drawingml/2006/main" lang="en-US" sz="1513" dirty="0"/>
          </a:p>
        </p:txBody>
      </p:sp>
      <p:sp>
        <p:nvSpPr>
          <p:cNvPr id="16" name="Text 13"/>
          <p:cNvSpPr/>
          <p:nvPr/>
        </p:nvSpPr>
        <p:spPr>
          <a:xfrm>
            <a:off x="2752011" y="6839545"/>
            <a:ext cx="9126260" cy="864751"/>
          </a:xfrm>
          <a:prstGeom prst="rect">
            <a:avLst/>
          </a:prstGeom>
          <a:noFill/>
          <a:ln/>
        </p:spPr>
        <p:txBody>
          <a:bodyPr wrap="square" rtlCol="0" anchor="t"/>
          <a:lstStyle/>
          <a:p>
            <a:pPr xmlns:a="http://schemas.openxmlformats.org/drawingml/2006/main" indent="0" marL="0">
              <a:lnSpc>
                <a:spcPts val="2269"/>
              </a:lnSpc>
              <a:buNone/>
            </a:pPr>
            <a:r xmlns:a="http://schemas.openxmlformats.org/drawingml/2006/main">
              <a:rPr lang="ky" sz="1513" spc="-30" kern="0" dirty="0">
                <a:solidFill>
                  <a:srgbClr val="E0D6DE"/>
                </a:solidFill>
                <a:latin typeface="Fira Sans" pitchFamily="34" charset="0"/>
                <a:ea typeface="Fira Sans" pitchFamily="34" charset="-122"/>
                <a:cs typeface="Fira Sans" pitchFamily="34" charset="-120"/>
              </a:rPr>
              <a:t>Америка Кошмо Штаттарынын экономикасы дүйнөлүк ИДПнын төрттөн бир бөлүгүн түзгөн дүйнөдөгү эң чоң экономика. Экономиканын негизги тармактары болуп финансы, өндүрүш, технология жана соода саналат. Өлкө экономикасында энергетика тармагы да маанилүү орунду ээлейт.</a:t>
            </a:r>
            <a:endParaRPr xmlns:a="http://schemas.openxmlformats.org/drawingml/2006/main" lang="en-US" sz="1513" dirty="0"/>
          </a:p>
        </p:txBody>
      </p:sp>
      <p:pic>
        <p:nvPicPr>
          <p:cNvPr id="17"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sp>
        <p:nvSpPr>
          <p:cNvPr id="4" name="Text 2"/>
          <p:cNvSpPr/>
          <p:nvPr/>
        </p:nvSpPr>
        <p:spPr>
          <a:xfrm>
            <a:off x="2037993" y="648295"/>
            <a:ext cx="6387822"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ky" sz="4374" spc="-44" kern="0" dirty="0">
                <a:solidFill>
                  <a:srgbClr val="FA95AF"/>
                </a:solidFill>
                <a:latin typeface="Anton" pitchFamily="34" charset="0"/>
                <a:ea typeface="Anton" pitchFamily="34" charset="-122"/>
                <a:cs typeface="Anton" pitchFamily="34" charset="-120"/>
              </a:rPr>
              <a:t>Маданият жана жашоо образы</a:t>
            </a:r>
            <a:endParaRPr xmlns:a="http://schemas.openxmlformats.org/drawingml/2006/main" lang="en-US" sz="4374" dirty="0"/>
          </a:p>
        </p:txBody>
      </p:sp>
      <p:pic>
        <p:nvPicPr>
          <p:cNvPr id="5" name="Image 0" descr="preencoded.png">    </p:cNvPr>
          <p:cNvPicPr>
            <a:picLocks noChangeAspect="1"/>
          </p:cNvPicPr>
          <p:nvPr/>
        </p:nvPicPr>
        <p:blipFill>
          <a:blip r:embed="rId1"/>
          <a:stretch>
            <a:fillRect/>
          </a:stretch>
        </p:blipFill>
        <p:spPr>
          <a:xfrm>
            <a:off x="2037993" y="1787009"/>
            <a:ext cx="3295888" cy="2036921"/>
          </a:xfrm>
          <a:prstGeom prst="rect">
            <a:avLst/>
          </a:prstGeom>
        </p:spPr>
      </p:pic>
      <p:sp>
        <p:nvSpPr>
          <p:cNvPr id="6" name="Text 3"/>
          <p:cNvSpPr/>
          <p:nvPr/>
        </p:nvSpPr>
        <p:spPr>
          <a:xfrm>
            <a:off x="2037993" y="4101584"/>
            <a:ext cx="3053477"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Салт-салттар жана майрамдар</a:t>
            </a:r>
            <a:endParaRPr xmlns:a="http://schemas.openxmlformats.org/drawingml/2006/main" lang="en-US" sz="2187" dirty="0"/>
          </a:p>
        </p:txBody>
      </p:sp>
      <p:sp>
        <p:nvSpPr>
          <p:cNvPr id="7" name="Text 4"/>
          <p:cNvSpPr/>
          <p:nvPr/>
        </p:nvSpPr>
        <p:spPr>
          <a:xfrm>
            <a:off x="2037993" y="4582001"/>
            <a:ext cx="3295888" cy="2999303"/>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Америкалыктар үй-бүлөлүк барбекюден баштап улуттук чоң майрамдарга чейин майрамдык салттары жана маданияты менен белгилүү. Бул иш-чаралар адамдарды бириктирип, шайырлыктын жана меймандостуктун духун толук чагылдырат.</a:t>
            </a:r>
            <a:endParaRPr xmlns:a="http://schemas.openxmlformats.org/drawingml/2006/main" lang="en-US" sz="1750" dirty="0"/>
          </a:p>
        </p:txBody>
      </p:sp>
      <p:pic>
        <p:nvPicPr>
          <p:cNvPr id="8" name="Image 1" descr="preencoded.png">    </p:cNvPr>
          <p:cNvPicPr>
            <a:picLocks noChangeAspect="1"/>
          </p:cNvPicPr>
          <p:nvPr/>
        </p:nvPicPr>
        <p:blipFill>
          <a:blip r:embed="rId2"/>
          <a:stretch>
            <a:fillRect/>
          </a:stretch>
        </p:blipFill>
        <p:spPr>
          <a:xfrm>
            <a:off x="5667137" y="1787009"/>
            <a:ext cx="3296007" cy="2037040"/>
          </a:xfrm>
          <a:prstGeom prst="rect">
            <a:avLst/>
          </a:prstGeom>
        </p:spPr>
      </p:pic>
      <p:sp>
        <p:nvSpPr>
          <p:cNvPr id="9" name="Text 5"/>
          <p:cNvSpPr/>
          <p:nvPr/>
        </p:nvSpPr>
        <p:spPr>
          <a:xfrm>
            <a:off x="5667137" y="4101703"/>
            <a:ext cx="3056572"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Маданияттардын көп түрдүүлүгү</a:t>
            </a:r>
            <a:endParaRPr xmlns:a="http://schemas.openxmlformats.org/drawingml/2006/main" lang="en-US" sz="2187" dirty="0"/>
          </a:p>
        </p:txBody>
      </p:sp>
      <p:sp>
        <p:nvSpPr>
          <p:cNvPr id="10" name="Text 6"/>
          <p:cNvSpPr/>
          <p:nvPr/>
        </p:nvSpPr>
        <p:spPr>
          <a:xfrm>
            <a:off x="5667137" y="4582120"/>
            <a:ext cx="3296007" cy="2666048"/>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Кошмо Штаттары ар кандай улуттардын, маданияттын жана каада-салттардын өкүлдөрүнүн мекени. Бул шаардын жандуу жана динамикалык маданиятында, музыкадан жана ашканадан искусствого жана жашоо образына чейин чагылдырылган.</a:t>
            </a:r>
            <a:endParaRPr xmlns:a="http://schemas.openxmlformats.org/drawingml/2006/main" lang="en-US" sz="1750" dirty="0"/>
          </a:p>
        </p:txBody>
      </p:sp>
      <p:pic>
        <p:nvPicPr>
          <p:cNvPr id="11" name="Image 2" descr="preencoded.png">    </p:cNvPr>
          <p:cNvPicPr>
            <a:picLocks noChangeAspect="1"/>
          </p:cNvPicPr>
          <p:nvPr/>
        </p:nvPicPr>
        <p:blipFill>
          <a:blip r:embed="rId3"/>
          <a:stretch>
            <a:fillRect/>
          </a:stretch>
        </p:blipFill>
        <p:spPr>
          <a:xfrm>
            <a:off x="9296400" y="1787009"/>
            <a:ext cx="3296007" cy="2037040"/>
          </a:xfrm>
          <a:prstGeom prst="rect">
            <a:avLst/>
          </a:prstGeom>
        </p:spPr>
      </p:pic>
      <p:sp>
        <p:nvSpPr>
          <p:cNvPr id="12" name="Text 7"/>
          <p:cNvSpPr/>
          <p:nvPr/>
        </p:nvSpPr>
        <p:spPr>
          <a:xfrm>
            <a:off x="9296400" y="4101703"/>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Жашоо жолу</a:t>
            </a:r>
            <a:endParaRPr xmlns:a="http://schemas.openxmlformats.org/drawingml/2006/main" lang="en-US" sz="2187" dirty="0"/>
          </a:p>
        </p:txBody>
      </p:sp>
      <p:sp>
        <p:nvSpPr>
          <p:cNvPr id="13" name="Text 8"/>
          <p:cNvSpPr/>
          <p:nvPr/>
        </p:nvSpPr>
        <p:spPr>
          <a:xfrm>
            <a:off x="9296400" y="4582120"/>
            <a:ext cx="3296007" cy="2666048"/>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Чоң шаарлардагы жашоонун ылдам темпине карабастан, Америка ошондой эле жайбаракат, өлчөнгөн темп, кошуналар менен тыгыз байланыш жана жаратылышка жакындык өкүм сүргөн сүйкүмдүү чакан шаарлары менен белгилүү.</a:t>
            </a:r>
            <a:endParaRPr xmlns:a="http://schemas.openxmlformats.org/drawingml/2006/main" lang="en-US" sz="1750" dirty="0"/>
          </a:p>
        </p:txBody>
      </p:sp>
      <p:pic>
        <p:nvPicPr>
          <p:cNvPr id="14" name="Image 3" descr="preencoded.png">
            <a:hlinkClick r:id="rId5" tooltip=""/>
          </p:cNvPr>
          <p:cNvPicPr>
            <a:picLocks noChangeAspect="1"/>
          </p:cNvPicPr>
          <p:nvPr/>
        </p:nvPicPr>
        <p:blipFill>
          <a:blip r:embed="rId4"/>
          <a:stretch>
            <a:fillRect/>
          </a:stretch>
        </p:blipFill>
        <p:spPr>
          <a:xfrm>
            <a:off x="12242153" y="7589520"/>
            <a:ext cx="2296807" cy="5486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sp>
        <p:nvSpPr>
          <p:cNvPr id="4" name="Text 2"/>
          <p:cNvSpPr/>
          <p:nvPr/>
        </p:nvSpPr>
        <p:spPr>
          <a:xfrm>
            <a:off x="2037993" y="1409819"/>
            <a:ext cx="9813965"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ky" sz="4374" spc="-44" kern="0" dirty="0">
                <a:solidFill>
                  <a:srgbClr val="FA95AF"/>
                </a:solidFill>
                <a:latin typeface="Anton" pitchFamily="34" charset="0"/>
                <a:ea typeface="Anton" pitchFamily="34" charset="-122"/>
                <a:cs typeface="Anton" pitchFamily="34" charset="-120"/>
              </a:rPr>
              <a:t>Белгилүү инсандар жана жетишкендиктер</a:t>
            </a:r>
            <a:endParaRPr xmlns:a="http://schemas.openxmlformats.org/drawingml/2006/main" lang="en-US" sz="4374" dirty="0"/>
          </a:p>
        </p:txBody>
      </p:sp>
      <p:pic>
        <p:nvPicPr>
          <p:cNvPr id="5" name="Image 0" descr="preencoded.png">    </p:cNvPr>
          <p:cNvPicPr>
            <a:picLocks noChangeAspect="1"/>
          </p:cNvPicPr>
          <p:nvPr/>
        </p:nvPicPr>
        <p:blipFill>
          <a:blip r:embed="rId1"/>
          <a:stretch>
            <a:fillRect/>
          </a:stretch>
        </p:blipFill>
        <p:spPr>
          <a:xfrm>
            <a:off x="2037993" y="2548533"/>
            <a:ext cx="555427" cy="555427"/>
          </a:xfrm>
          <a:prstGeom prst="rect">
            <a:avLst/>
          </a:prstGeom>
        </p:spPr>
      </p:pic>
      <p:sp>
        <p:nvSpPr>
          <p:cNvPr id="6" name="Text 3"/>
          <p:cNvSpPr/>
          <p:nvPr/>
        </p:nvSpPr>
        <p:spPr>
          <a:xfrm>
            <a:off x="2037993" y="3326130"/>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Белгилүү инсандар</a:t>
            </a:r>
            <a:endParaRPr xmlns:a="http://schemas.openxmlformats.org/drawingml/2006/main" lang="en-US" sz="2187" dirty="0"/>
          </a:p>
        </p:txBody>
      </p:sp>
      <p:sp>
        <p:nvSpPr>
          <p:cNvPr id="7" name="Text 4"/>
          <p:cNvSpPr/>
          <p:nvPr/>
        </p:nvSpPr>
        <p:spPr>
          <a:xfrm>
            <a:off x="2037993" y="3806547"/>
            <a:ext cx="3295888" cy="233279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 өзүнүн атактуу инсандары, анын ичинде өлкөнүн өнүгүшүнө чоң салым кошкон президенттери, илимпоздору, ишкерлери жана сүрөтчүлөрү менен сыймыктанат.</a:t>
            </a:r>
            <a:endParaRPr xmlns:a="http://schemas.openxmlformats.org/drawingml/2006/main" lang="en-US" sz="1750" dirty="0"/>
          </a:p>
        </p:txBody>
      </p:sp>
      <p:pic>
        <p:nvPicPr>
          <p:cNvPr id="8" name="Image 1" descr="preencoded.png">    </p:cNvPr>
          <p:cNvPicPr>
            <a:picLocks noChangeAspect="1"/>
          </p:cNvPicPr>
          <p:nvPr/>
        </p:nvPicPr>
        <p:blipFill>
          <a:blip r:embed="rId2"/>
          <a:stretch>
            <a:fillRect/>
          </a:stretch>
        </p:blipFill>
        <p:spPr>
          <a:xfrm>
            <a:off x="5667137" y="2548533"/>
            <a:ext cx="555427" cy="555427"/>
          </a:xfrm>
          <a:prstGeom prst="rect">
            <a:avLst/>
          </a:prstGeom>
        </p:spPr>
      </p:pic>
      <p:sp>
        <p:nvSpPr>
          <p:cNvPr id="9" name="Text 5"/>
          <p:cNvSpPr/>
          <p:nvPr/>
        </p:nvSpPr>
        <p:spPr>
          <a:xfrm>
            <a:off x="5667137" y="3326130"/>
            <a:ext cx="3296007" cy="694373"/>
          </a:xfrm>
          <a:prstGeom prst="rect">
            <a:avLst/>
          </a:prstGeom>
          <a:noFill/>
          <a:ln/>
        </p:spPr>
        <p:txBody>
          <a:bodyPr wrap="squar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Улуттук жетишкендиктер</a:t>
            </a:r>
            <a:endParaRPr xmlns:a="http://schemas.openxmlformats.org/drawingml/2006/main" lang="en-US" sz="2187" dirty="0"/>
          </a:p>
        </p:txBody>
      </p:sp>
      <p:sp>
        <p:nvSpPr>
          <p:cNvPr id="10" name="Text 6"/>
          <p:cNvSpPr/>
          <p:nvPr/>
        </p:nvSpPr>
        <p:spPr>
          <a:xfrm>
            <a:off x="5667137" y="4153733"/>
            <a:ext cx="3296007" cy="233279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Америкалыктар илимде, техникада, спортто жана маданиятта эц сонун ийгиликтерге жетишти. Өлкө инновациялар, планеталар аралык изилдөөлөр жана олимпиадалык спорт түрлөрү боюнча алдыда.</a:t>
            </a:r>
            <a:endParaRPr xmlns:a="http://schemas.openxmlformats.org/drawingml/2006/main" lang="en-US" sz="1750" dirty="0"/>
          </a:p>
        </p:txBody>
      </p:sp>
      <p:pic>
        <p:nvPicPr>
          <p:cNvPr id="11" name="Image 2" descr="preencoded.png">    </p:cNvPr>
          <p:cNvPicPr>
            <a:picLocks noChangeAspect="1"/>
          </p:cNvPicPr>
          <p:nvPr/>
        </p:nvPicPr>
        <p:blipFill>
          <a:blip r:embed="rId3"/>
          <a:stretch>
            <a:fillRect/>
          </a:stretch>
        </p:blipFill>
        <p:spPr>
          <a:xfrm>
            <a:off x="9296400" y="2548533"/>
            <a:ext cx="555427" cy="555427"/>
          </a:xfrm>
          <a:prstGeom prst="rect">
            <a:avLst/>
          </a:prstGeom>
        </p:spPr>
      </p:pic>
      <p:sp>
        <p:nvSpPr>
          <p:cNvPr id="12" name="Text 7"/>
          <p:cNvSpPr/>
          <p:nvPr/>
        </p:nvSpPr>
        <p:spPr>
          <a:xfrm>
            <a:off x="9296400" y="3326130"/>
            <a:ext cx="3296007" cy="694373"/>
          </a:xfrm>
          <a:prstGeom prst="rect">
            <a:avLst/>
          </a:prstGeom>
          <a:noFill/>
          <a:ln/>
        </p:spPr>
        <p:txBody>
          <a:bodyPr wrap="square" rtlCol="0" anchor="t"/>
          <a:lstStyle/>
          <a:p>
            <a:pPr xmlns:a="http://schemas.openxmlformats.org/drawingml/2006/main" algn="l" indent="0" marL="0">
              <a:lnSpc>
                <a:spcPts val="2734"/>
              </a:lnSpc>
              <a:buNone/>
            </a:pPr>
            <a:r xmlns:a="http://schemas.openxmlformats.org/drawingml/2006/main">
              <a:rPr lang="ky" sz="2187" spc="-22" kern="0" dirty="0">
                <a:solidFill>
                  <a:srgbClr val="FA95AF"/>
                </a:solidFill>
                <a:latin typeface="Anton" pitchFamily="34" charset="0"/>
                <a:ea typeface="Anton" pitchFamily="34" charset="-122"/>
                <a:cs typeface="Anton" pitchFamily="34" charset="-120"/>
              </a:rPr>
              <a:t>Инновация жана технология</a:t>
            </a:r>
            <a:endParaRPr xmlns:a="http://schemas.openxmlformats.org/drawingml/2006/main" lang="en-US" sz="2187" dirty="0"/>
          </a:p>
        </p:txBody>
      </p:sp>
      <p:sp>
        <p:nvSpPr>
          <p:cNvPr id="13" name="Text 8"/>
          <p:cNvSpPr/>
          <p:nvPr/>
        </p:nvSpPr>
        <p:spPr>
          <a:xfrm>
            <a:off x="9296400" y="4153733"/>
            <a:ext cx="3296007" cy="2666048"/>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Персоналдык компьютерлерден баштап заманбап смартфондорго чейин дүйнөдөгү эң маанилүү ойлоп табуулардын жана алдыңкы технологиялардын көбү АКШда түзүлгөн. Америка дүйнөлүк технологиялык инновациялардын борбору бойдон калууда.</a:t>
            </a:r>
            <a:endParaRPr xmlns:a="http://schemas.openxmlformats.org/drawingml/2006/main" lang="en-US" sz="1750" dirty="0"/>
          </a:p>
        </p:txBody>
      </p:sp>
      <p:pic>
        <p:nvPicPr>
          <p:cNvPr id="14" name="Image 3" descr="preencoded.png">
            <a:hlinkClick r:id="rId5" tooltip=""/>
          </p:cNvPr>
          <p:cNvPicPr>
            <a:picLocks noChangeAspect="1"/>
          </p:cNvPicPr>
          <p:nvPr/>
        </p:nvPicPr>
        <p:blipFill>
          <a:blip r:embed="rId4"/>
          <a:stretch>
            <a:fillRect/>
          </a:stretch>
        </p:blipFill>
        <p:spPr>
          <a:xfrm>
            <a:off x="12242153" y="7589520"/>
            <a:ext cx="2296807" cy="5486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pic>
        <p:nvPicPr>
          <p:cNvPr id="4" name="Image 0" descr="preencoded.png">    </p:cNvPr>
          <p:cNvPicPr>
            <a:picLocks noChangeAspect="1"/>
          </p:cNvPicPr>
          <p:nvPr/>
        </p:nvPicPr>
        <p:blipFill>
          <a:blip r:embed="rId1"/>
          <a:stretch>
            <a:fillRect/>
          </a:stretch>
        </p:blipFill>
        <p:spPr>
          <a:xfrm>
            <a:off x="9151620" y="0"/>
            <a:ext cx="5486400" cy="8229600"/>
          </a:xfrm>
          <a:prstGeom prst="rect">
            <a:avLst/>
          </a:prstGeom>
        </p:spPr>
      </p:pic>
      <p:sp>
        <p:nvSpPr>
          <p:cNvPr id="5" name="Text 2"/>
          <p:cNvSpPr/>
          <p:nvPr/>
        </p:nvSpPr>
        <p:spPr>
          <a:xfrm>
            <a:off x="833199" y="1990130"/>
            <a:ext cx="7477601" cy="1916430"/>
          </a:xfrm>
          <a:prstGeom prst="rect">
            <a:avLst/>
          </a:prstGeom>
          <a:noFill/>
          <a:ln/>
        </p:spPr>
        <p:txBody>
          <a:bodyPr wrap="square" rtlCol="0" anchor="t"/>
          <a:lstStyle/>
          <a:p>
            <a:pPr xmlns:a="http://schemas.openxmlformats.org/drawingml/2006/main" indent="0" marL="0">
              <a:lnSpc>
                <a:spcPts val="7545"/>
              </a:lnSpc>
              <a:buNone/>
            </a:pPr>
            <a:r xmlns:a="http://schemas.openxmlformats.org/drawingml/2006/main">
              <a:rPr lang="ky" sz="6036" spc="-60" kern="0" dirty="0">
                <a:solidFill>
                  <a:srgbClr val="FA95AF"/>
                </a:solidFill>
                <a:latin typeface="Anton" pitchFamily="34" charset="0"/>
                <a:ea typeface="Anton" pitchFamily="34" charset="-122"/>
                <a:cs typeface="Anton" pitchFamily="34" charset="-120"/>
              </a:rPr>
              <a:t>Корутунду жана перспектива</a:t>
            </a:r>
            <a:endParaRPr xmlns:a="http://schemas.openxmlformats.org/drawingml/2006/main" lang="en-US" sz="6036" dirty="0"/>
          </a:p>
        </p:txBody>
      </p:sp>
      <p:sp>
        <p:nvSpPr>
          <p:cNvPr id="6" name="Text 3"/>
          <p:cNvSpPr/>
          <p:nvPr/>
        </p:nvSpPr>
        <p:spPr>
          <a:xfrm>
            <a:off x="833199" y="4239816"/>
            <a:ext cx="7477601" cy="1999536"/>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Жыйынтыктап айтканда, Америка Кошмо Штаттары - динамикалуу жана ар түрдүү өлкө, бай мурасы жана кызыктуу келечеги бар. Ал туш болгон көптөгөн кыйынчылыктарга карабастан, Америка экономикадан инновацияга чейин маданиятка чейин глобалдык лидер бойдон калып, өнүгүүнү жана ыңгайлашууну улантууда.</a:t>
            </a:r>
            <a:endParaRPr xmlns:a="http://schemas.openxmlformats.org/drawingml/2006/main" lang="en-US" sz="1750" dirty="0"/>
          </a:p>
        </p:txBody>
      </p:sp>
      <p:pic>
        <p:nvPicPr>
          <p:cNvPr id="7"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121212"/>
          </a:solidFill>
          <a:ln/>
        </p:spPr>
      </p:sp>
      <p:sp>
        <p:nvSpPr>
          <p:cNvPr id="3" name="Shape 1"/>
          <p:cNvSpPr/>
          <p:nvPr/>
        </p:nvSpPr>
        <p:spPr>
          <a:xfrm>
            <a:off x="0" y="0"/>
            <a:ext cx="14630400" cy="8229600"/>
          </a:xfrm>
          <a:prstGeom prst="rect">
            <a:avLst/>
          </a:prstGeom>
          <a:solidFill>
            <a:srgbClr val="1F1F1F"/>
          </a:solidFill>
          <a:ln/>
        </p:spPr>
      </p:sp>
      <p:pic>
        <p:nvPicPr>
          <p:cNvPr id="4" name="Image 0" descr="preencoded.png">    </p:cNvPr>
          <p:cNvPicPr>
            <a:picLocks noChangeAspect="1"/>
          </p:cNvPicPr>
          <p:nvPr/>
        </p:nvPicPr>
        <p:blipFill>
          <a:blip r:embed="rId1"/>
          <a:stretch>
            <a:fillRect/>
          </a:stretch>
        </p:blipFill>
        <p:spPr>
          <a:xfrm>
            <a:off x="9151620" y="0"/>
            <a:ext cx="5486400" cy="8229600"/>
          </a:xfrm>
          <a:prstGeom prst="rect">
            <a:avLst/>
          </a:prstGeom>
        </p:spPr>
      </p:pic>
      <p:sp>
        <p:nvSpPr>
          <p:cNvPr id="5" name="Text 2"/>
          <p:cNvSpPr/>
          <p:nvPr/>
        </p:nvSpPr>
        <p:spPr>
          <a:xfrm>
            <a:off x="833199" y="2767846"/>
            <a:ext cx="6290310"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ky" sz="4374" spc="-44" kern="0" dirty="0">
                <a:solidFill>
                  <a:srgbClr val="FA95AF"/>
                </a:solidFill>
                <a:latin typeface="Anton" pitchFamily="34" charset="0"/>
                <a:ea typeface="Anton" pitchFamily="34" charset="-122"/>
                <a:cs typeface="Anton" pitchFamily="34" charset="-120"/>
              </a:rPr>
              <a:t>Аскалуу тоо аймагы</a:t>
            </a:r>
            <a:endParaRPr xmlns:a="http://schemas.openxmlformats.org/drawingml/2006/main" lang="en-US" sz="4374" dirty="0"/>
          </a:p>
        </p:txBody>
      </p:sp>
      <p:sp>
        <p:nvSpPr>
          <p:cNvPr id="6" name="Text 3"/>
          <p:cNvSpPr/>
          <p:nvPr/>
        </p:nvSpPr>
        <p:spPr>
          <a:xfrm>
            <a:off x="833199" y="3795474"/>
            <a:ext cx="7477601" cy="1666280"/>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ky" sz="1750" spc="-35" kern="0" dirty="0">
                <a:solidFill>
                  <a:srgbClr val="E0D6DE"/>
                </a:solidFill>
                <a:latin typeface="Fira Sans" pitchFamily="34" charset="0"/>
                <a:ea typeface="Fira Sans" pitchFamily="34" charset="-122"/>
                <a:cs typeface="Fira Sans" pitchFamily="34" charset="-120"/>
              </a:rPr>
              <a:t>Аскалуу Тоо аймагы - кереметтүү тоо пейзаждары, бай жаратылыш кооздугу жана ар түрдүү флора жана фауна. Бул Америка Кошмо Штаттарынын эң популярдуу туристтик багыттарынын бири болуп саналат, ал тоо чокуларынын, терең каньондордун, тунук көлдөрдүн жана шаркырап аккан дарыялардын укмуштуу көрүнүштөрүн сунуш кылат.</a:t>
            </a:r>
            <a:endParaRPr xmlns:a="http://schemas.openxmlformats.org/drawingml/2006/main" lang="en-US" sz="1750" dirty="0"/>
          </a:p>
        </p:txBody>
      </p:sp>
      <p:pic>
        <p:nvPicPr>
          <p:cNvPr id="7"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2024-06-06T11:19:46Z</dcterms:created>
  <dcterms:modified xsi:type="dcterms:W3CDTF">2024-06-06T11:19:46Z</dcterms:modified>
</cp:coreProperties>
</file>