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Lst>
  <p:sldIdLst>
    <p:sldId id="257" r:id="rId2"/>
    <p:sldId id="268" r:id="rId3"/>
    <p:sldId id="269" r:id="rId4"/>
    <p:sldId id="270" r:id="rId5"/>
    <p:sldId id="271" r:id="rId6"/>
    <p:sldId id="272" r:id="rId7"/>
    <p:sldId id="273" r:id="rId8"/>
    <p:sldId id="274" r:id="rId9"/>
    <p:sldId id="275" r:id="rId10"/>
    <p:sldId id="276" r:id="rId11"/>
    <p:sldId id="277" r:id="rId12"/>
    <p:sldId id="278" r:id="rId13"/>
    <p:sldId id="279" r:id="rId14"/>
    <p:sldId id="280" r:id="rId15"/>
    <p:sldId id="281" r:id="rId1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68" d="100"/>
          <a:sy n="68" d="100"/>
        </p:scale>
        <p:origin x="-79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D6DCA81-AF05-477F-B53C-C9375D25C1FD}"/>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xmlns="" id="{510B702C-6D3A-44B3-8B76-91301D2678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xmlns="" id="{F6A4BA3A-47AE-425F-921C-EF4AD094E997}"/>
              </a:ext>
            </a:extLst>
          </p:cNvPr>
          <p:cNvSpPr>
            <a:spLocks noGrp="1"/>
          </p:cNvSpPr>
          <p:nvPr>
            <p:ph type="dt" sz="half" idx="10"/>
          </p:nvPr>
        </p:nvSpPr>
        <p:spPr/>
        <p:txBody>
          <a:bodyPr/>
          <a:lstStyle/>
          <a:p>
            <a:fld id="{2A92AE4F-E9C9-461C-9DBC-8FED80542759}" type="datetimeFigureOut">
              <a:rPr lang="ru-RU" smtClean="0"/>
              <a:pPr/>
              <a:t>07.06.2024</a:t>
            </a:fld>
            <a:endParaRPr lang="ru-RU"/>
          </a:p>
        </p:txBody>
      </p:sp>
      <p:sp>
        <p:nvSpPr>
          <p:cNvPr id="5" name="Нижний колонтитул 4">
            <a:extLst>
              <a:ext uri="{FF2B5EF4-FFF2-40B4-BE49-F238E27FC236}">
                <a16:creationId xmlns:a16="http://schemas.microsoft.com/office/drawing/2014/main" xmlns="" id="{0434D75F-E6FE-4960-8920-A44965AEC22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543B6013-E4D8-47AC-9255-D1D6015D176A}"/>
              </a:ext>
            </a:extLst>
          </p:cNvPr>
          <p:cNvSpPr>
            <a:spLocks noGrp="1"/>
          </p:cNvSpPr>
          <p:nvPr>
            <p:ph type="sldNum" sz="quarter" idx="12"/>
          </p:nvPr>
        </p:nvSpPr>
        <p:spPr/>
        <p:txBody>
          <a:bodyPr/>
          <a:lstStyle/>
          <a:p>
            <a:fld id="{E8E52613-45E4-4A13-ADEA-1087D9CD25D2}" type="slidenum">
              <a:rPr lang="ru-RU" smtClean="0"/>
              <a:pPr/>
              <a:t>‹#›</a:t>
            </a:fld>
            <a:endParaRPr lang="ru-RU"/>
          </a:p>
        </p:txBody>
      </p:sp>
    </p:spTree>
    <p:extLst>
      <p:ext uri="{BB962C8B-B14F-4D97-AF65-F5344CB8AC3E}">
        <p14:creationId xmlns:p14="http://schemas.microsoft.com/office/powerpoint/2010/main" xmlns="" val="2419505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D3F553F-2510-4DDE-AD09-CA7C845405E7}"/>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xmlns="" id="{B30FE345-A421-410B-B4F3-33FE1D7CE5E5}"/>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81AB6F57-2398-4E5D-B951-658AD62B64CD}"/>
              </a:ext>
            </a:extLst>
          </p:cNvPr>
          <p:cNvSpPr>
            <a:spLocks noGrp="1"/>
          </p:cNvSpPr>
          <p:nvPr>
            <p:ph type="dt" sz="half" idx="10"/>
          </p:nvPr>
        </p:nvSpPr>
        <p:spPr/>
        <p:txBody>
          <a:bodyPr/>
          <a:lstStyle/>
          <a:p>
            <a:fld id="{2A92AE4F-E9C9-461C-9DBC-8FED80542759}" type="datetimeFigureOut">
              <a:rPr lang="ru-RU" smtClean="0"/>
              <a:pPr/>
              <a:t>07.06.2024</a:t>
            </a:fld>
            <a:endParaRPr lang="ru-RU"/>
          </a:p>
        </p:txBody>
      </p:sp>
      <p:sp>
        <p:nvSpPr>
          <p:cNvPr id="5" name="Нижний колонтитул 4">
            <a:extLst>
              <a:ext uri="{FF2B5EF4-FFF2-40B4-BE49-F238E27FC236}">
                <a16:creationId xmlns:a16="http://schemas.microsoft.com/office/drawing/2014/main" xmlns="" id="{E26E238A-D0CA-49B2-B9F6-21AA1AC4C01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3B75940E-EA82-4576-A48F-E61CDDE25D58}"/>
              </a:ext>
            </a:extLst>
          </p:cNvPr>
          <p:cNvSpPr>
            <a:spLocks noGrp="1"/>
          </p:cNvSpPr>
          <p:nvPr>
            <p:ph type="sldNum" sz="quarter" idx="12"/>
          </p:nvPr>
        </p:nvSpPr>
        <p:spPr/>
        <p:txBody>
          <a:bodyPr/>
          <a:lstStyle/>
          <a:p>
            <a:fld id="{E8E52613-45E4-4A13-ADEA-1087D9CD25D2}" type="slidenum">
              <a:rPr lang="ru-RU" smtClean="0"/>
              <a:pPr/>
              <a:t>‹#›</a:t>
            </a:fld>
            <a:endParaRPr lang="ru-RU"/>
          </a:p>
        </p:txBody>
      </p:sp>
    </p:spTree>
    <p:extLst>
      <p:ext uri="{BB962C8B-B14F-4D97-AF65-F5344CB8AC3E}">
        <p14:creationId xmlns:p14="http://schemas.microsoft.com/office/powerpoint/2010/main" xmlns="" val="679412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E4561873-9D89-476F-8CD2-C1FA21D716D0}"/>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xmlns="" id="{353667B5-A192-42DE-8BEF-08060D113881}"/>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776FCF7D-9D8F-46C7-8919-664D39DA3887}"/>
              </a:ext>
            </a:extLst>
          </p:cNvPr>
          <p:cNvSpPr>
            <a:spLocks noGrp="1"/>
          </p:cNvSpPr>
          <p:nvPr>
            <p:ph type="dt" sz="half" idx="10"/>
          </p:nvPr>
        </p:nvSpPr>
        <p:spPr/>
        <p:txBody>
          <a:bodyPr/>
          <a:lstStyle/>
          <a:p>
            <a:fld id="{2A92AE4F-E9C9-461C-9DBC-8FED80542759}" type="datetimeFigureOut">
              <a:rPr lang="ru-RU" smtClean="0"/>
              <a:pPr/>
              <a:t>07.06.2024</a:t>
            </a:fld>
            <a:endParaRPr lang="ru-RU"/>
          </a:p>
        </p:txBody>
      </p:sp>
      <p:sp>
        <p:nvSpPr>
          <p:cNvPr id="5" name="Нижний колонтитул 4">
            <a:extLst>
              <a:ext uri="{FF2B5EF4-FFF2-40B4-BE49-F238E27FC236}">
                <a16:creationId xmlns:a16="http://schemas.microsoft.com/office/drawing/2014/main" xmlns="" id="{4C9FBAFD-926A-4568-BEEF-8020CAAF8B11}"/>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270E65BD-03F8-4FBC-95C4-D531306815D0}"/>
              </a:ext>
            </a:extLst>
          </p:cNvPr>
          <p:cNvSpPr>
            <a:spLocks noGrp="1"/>
          </p:cNvSpPr>
          <p:nvPr>
            <p:ph type="sldNum" sz="quarter" idx="12"/>
          </p:nvPr>
        </p:nvSpPr>
        <p:spPr/>
        <p:txBody>
          <a:bodyPr/>
          <a:lstStyle/>
          <a:p>
            <a:fld id="{E8E52613-45E4-4A13-ADEA-1087D9CD25D2}" type="slidenum">
              <a:rPr lang="ru-RU" smtClean="0"/>
              <a:pPr/>
              <a:t>‹#›</a:t>
            </a:fld>
            <a:endParaRPr lang="ru-RU"/>
          </a:p>
        </p:txBody>
      </p:sp>
    </p:spTree>
    <p:extLst>
      <p:ext uri="{BB962C8B-B14F-4D97-AF65-F5344CB8AC3E}">
        <p14:creationId xmlns:p14="http://schemas.microsoft.com/office/powerpoint/2010/main" xmlns="" val="1752080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43ED0D8-89D5-4ABB-97C1-828A3A352440}"/>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D4DE0B63-A838-4986-ACED-B5659FF4C5A7}"/>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E46B1FA0-E6C4-4492-9AFF-649FD1ACA616}"/>
              </a:ext>
            </a:extLst>
          </p:cNvPr>
          <p:cNvSpPr>
            <a:spLocks noGrp="1"/>
          </p:cNvSpPr>
          <p:nvPr>
            <p:ph type="dt" sz="half" idx="10"/>
          </p:nvPr>
        </p:nvSpPr>
        <p:spPr/>
        <p:txBody>
          <a:bodyPr/>
          <a:lstStyle/>
          <a:p>
            <a:fld id="{2A92AE4F-E9C9-461C-9DBC-8FED80542759}" type="datetimeFigureOut">
              <a:rPr lang="ru-RU" smtClean="0"/>
              <a:pPr/>
              <a:t>07.06.2024</a:t>
            </a:fld>
            <a:endParaRPr lang="ru-RU"/>
          </a:p>
        </p:txBody>
      </p:sp>
      <p:sp>
        <p:nvSpPr>
          <p:cNvPr id="5" name="Нижний колонтитул 4">
            <a:extLst>
              <a:ext uri="{FF2B5EF4-FFF2-40B4-BE49-F238E27FC236}">
                <a16:creationId xmlns:a16="http://schemas.microsoft.com/office/drawing/2014/main" xmlns="" id="{4E6333F7-23B3-40F8-A826-693930D85F8B}"/>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5EFDC496-DE1D-476A-B43E-A31F6DD45028}"/>
              </a:ext>
            </a:extLst>
          </p:cNvPr>
          <p:cNvSpPr>
            <a:spLocks noGrp="1"/>
          </p:cNvSpPr>
          <p:nvPr>
            <p:ph type="sldNum" sz="quarter" idx="12"/>
          </p:nvPr>
        </p:nvSpPr>
        <p:spPr/>
        <p:txBody>
          <a:bodyPr/>
          <a:lstStyle/>
          <a:p>
            <a:fld id="{E8E52613-45E4-4A13-ADEA-1087D9CD25D2}" type="slidenum">
              <a:rPr lang="ru-RU" smtClean="0"/>
              <a:pPr/>
              <a:t>‹#›</a:t>
            </a:fld>
            <a:endParaRPr lang="ru-RU"/>
          </a:p>
        </p:txBody>
      </p:sp>
    </p:spTree>
    <p:extLst>
      <p:ext uri="{BB962C8B-B14F-4D97-AF65-F5344CB8AC3E}">
        <p14:creationId xmlns:p14="http://schemas.microsoft.com/office/powerpoint/2010/main" xmlns="" val="1122985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D37A29D3-DC8D-4C16-B247-525D35E3A3CB}"/>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xmlns="" id="{88527CDC-3875-4793-8FBB-F7359672E60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DBB925BD-4827-4732-86FC-F340DC08085E}"/>
              </a:ext>
            </a:extLst>
          </p:cNvPr>
          <p:cNvSpPr>
            <a:spLocks noGrp="1"/>
          </p:cNvSpPr>
          <p:nvPr>
            <p:ph type="dt" sz="half" idx="10"/>
          </p:nvPr>
        </p:nvSpPr>
        <p:spPr/>
        <p:txBody>
          <a:bodyPr/>
          <a:lstStyle/>
          <a:p>
            <a:fld id="{2A92AE4F-E9C9-461C-9DBC-8FED80542759}" type="datetimeFigureOut">
              <a:rPr lang="ru-RU" smtClean="0"/>
              <a:pPr/>
              <a:t>07.06.2024</a:t>
            </a:fld>
            <a:endParaRPr lang="ru-RU"/>
          </a:p>
        </p:txBody>
      </p:sp>
      <p:sp>
        <p:nvSpPr>
          <p:cNvPr id="5" name="Нижний колонтитул 4">
            <a:extLst>
              <a:ext uri="{FF2B5EF4-FFF2-40B4-BE49-F238E27FC236}">
                <a16:creationId xmlns:a16="http://schemas.microsoft.com/office/drawing/2014/main" xmlns="" id="{DC750E13-3F74-4C10-A88B-21554A42C0E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xmlns="" id="{A4424783-B800-450B-9597-6712FE576DEE}"/>
              </a:ext>
            </a:extLst>
          </p:cNvPr>
          <p:cNvSpPr>
            <a:spLocks noGrp="1"/>
          </p:cNvSpPr>
          <p:nvPr>
            <p:ph type="sldNum" sz="quarter" idx="12"/>
          </p:nvPr>
        </p:nvSpPr>
        <p:spPr/>
        <p:txBody>
          <a:bodyPr/>
          <a:lstStyle/>
          <a:p>
            <a:fld id="{E8E52613-45E4-4A13-ADEA-1087D9CD25D2}" type="slidenum">
              <a:rPr lang="ru-RU" smtClean="0"/>
              <a:pPr/>
              <a:t>‹#›</a:t>
            </a:fld>
            <a:endParaRPr lang="ru-RU"/>
          </a:p>
        </p:txBody>
      </p:sp>
    </p:spTree>
    <p:extLst>
      <p:ext uri="{BB962C8B-B14F-4D97-AF65-F5344CB8AC3E}">
        <p14:creationId xmlns:p14="http://schemas.microsoft.com/office/powerpoint/2010/main" xmlns="" val="2551576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2D890BD-3956-4FB8-B9C9-6963579E2148}"/>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3A176B6B-C39B-4F13-A7D3-0BE75145B84D}"/>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xmlns="" id="{FB755B53-3D29-4550-8800-C0FBB6E537E6}"/>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xmlns="" id="{0F4545F7-DC54-41C7-A60D-2907283F0942}"/>
              </a:ext>
            </a:extLst>
          </p:cNvPr>
          <p:cNvSpPr>
            <a:spLocks noGrp="1"/>
          </p:cNvSpPr>
          <p:nvPr>
            <p:ph type="dt" sz="half" idx="10"/>
          </p:nvPr>
        </p:nvSpPr>
        <p:spPr/>
        <p:txBody>
          <a:bodyPr/>
          <a:lstStyle/>
          <a:p>
            <a:fld id="{2A92AE4F-E9C9-461C-9DBC-8FED80542759}" type="datetimeFigureOut">
              <a:rPr lang="ru-RU" smtClean="0"/>
              <a:pPr/>
              <a:t>07.06.2024</a:t>
            </a:fld>
            <a:endParaRPr lang="ru-RU"/>
          </a:p>
        </p:txBody>
      </p:sp>
      <p:sp>
        <p:nvSpPr>
          <p:cNvPr id="6" name="Нижний колонтитул 5">
            <a:extLst>
              <a:ext uri="{FF2B5EF4-FFF2-40B4-BE49-F238E27FC236}">
                <a16:creationId xmlns:a16="http://schemas.microsoft.com/office/drawing/2014/main" xmlns="" id="{58C54193-9DE2-4665-9886-0A8D40DAE41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8C0826AB-B27F-4334-9E0D-3BA4B3934E77}"/>
              </a:ext>
            </a:extLst>
          </p:cNvPr>
          <p:cNvSpPr>
            <a:spLocks noGrp="1"/>
          </p:cNvSpPr>
          <p:nvPr>
            <p:ph type="sldNum" sz="quarter" idx="12"/>
          </p:nvPr>
        </p:nvSpPr>
        <p:spPr/>
        <p:txBody>
          <a:bodyPr/>
          <a:lstStyle/>
          <a:p>
            <a:fld id="{E8E52613-45E4-4A13-ADEA-1087D9CD25D2}" type="slidenum">
              <a:rPr lang="ru-RU" smtClean="0"/>
              <a:pPr/>
              <a:t>‹#›</a:t>
            </a:fld>
            <a:endParaRPr lang="ru-RU"/>
          </a:p>
        </p:txBody>
      </p:sp>
    </p:spTree>
    <p:extLst>
      <p:ext uri="{BB962C8B-B14F-4D97-AF65-F5344CB8AC3E}">
        <p14:creationId xmlns:p14="http://schemas.microsoft.com/office/powerpoint/2010/main" xmlns="" val="25118581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9345B42-DAF3-4B0B-8222-24B951337474}"/>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xmlns="" id="{E39C8777-D1F6-4E13-9D05-BD73F8E295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xmlns="" id="{6C0C10CF-B56F-4966-8A73-5398C4262E99}"/>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xmlns="" id="{BAFDFF22-806E-4AE4-8E36-0069C6A00D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xmlns="" id="{60D7BF11-F3E7-49EF-9771-CDCF211163F3}"/>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xmlns="" id="{973917DF-4BCE-42BE-A726-E372B8595D16}"/>
              </a:ext>
            </a:extLst>
          </p:cNvPr>
          <p:cNvSpPr>
            <a:spLocks noGrp="1"/>
          </p:cNvSpPr>
          <p:nvPr>
            <p:ph type="dt" sz="half" idx="10"/>
          </p:nvPr>
        </p:nvSpPr>
        <p:spPr/>
        <p:txBody>
          <a:bodyPr/>
          <a:lstStyle/>
          <a:p>
            <a:fld id="{2A92AE4F-E9C9-461C-9DBC-8FED80542759}" type="datetimeFigureOut">
              <a:rPr lang="ru-RU" smtClean="0"/>
              <a:pPr/>
              <a:t>07.06.2024</a:t>
            </a:fld>
            <a:endParaRPr lang="ru-RU"/>
          </a:p>
        </p:txBody>
      </p:sp>
      <p:sp>
        <p:nvSpPr>
          <p:cNvPr id="8" name="Нижний колонтитул 7">
            <a:extLst>
              <a:ext uri="{FF2B5EF4-FFF2-40B4-BE49-F238E27FC236}">
                <a16:creationId xmlns:a16="http://schemas.microsoft.com/office/drawing/2014/main" xmlns="" id="{36BE044D-844F-405B-833D-FD6F4A207ABD}"/>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xmlns="" id="{DB8F4216-4DCF-4165-8411-17EB1BB94CA1}"/>
              </a:ext>
            </a:extLst>
          </p:cNvPr>
          <p:cNvSpPr>
            <a:spLocks noGrp="1"/>
          </p:cNvSpPr>
          <p:nvPr>
            <p:ph type="sldNum" sz="quarter" idx="12"/>
          </p:nvPr>
        </p:nvSpPr>
        <p:spPr/>
        <p:txBody>
          <a:bodyPr/>
          <a:lstStyle/>
          <a:p>
            <a:fld id="{E8E52613-45E4-4A13-ADEA-1087D9CD25D2}" type="slidenum">
              <a:rPr lang="ru-RU" smtClean="0"/>
              <a:pPr/>
              <a:t>‹#›</a:t>
            </a:fld>
            <a:endParaRPr lang="ru-RU"/>
          </a:p>
        </p:txBody>
      </p:sp>
    </p:spTree>
    <p:extLst>
      <p:ext uri="{BB962C8B-B14F-4D97-AF65-F5344CB8AC3E}">
        <p14:creationId xmlns:p14="http://schemas.microsoft.com/office/powerpoint/2010/main" xmlns="" val="29997966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A4240236-0334-425C-8473-7EBDFB6FD99C}"/>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xmlns="" id="{DD2FD808-089E-4D02-BA6B-19C8CC2A4CD8}"/>
              </a:ext>
            </a:extLst>
          </p:cNvPr>
          <p:cNvSpPr>
            <a:spLocks noGrp="1"/>
          </p:cNvSpPr>
          <p:nvPr>
            <p:ph type="dt" sz="half" idx="10"/>
          </p:nvPr>
        </p:nvSpPr>
        <p:spPr/>
        <p:txBody>
          <a:bodyPr/>
          <a:lstStyle/>
          <a:p>
            <a:fld id="{2A92AE4F-E9C9-461C-9DBC-8FED80542759}" type="datetimeFigureOut">
              <a:rPr lang="ru-RU" smtClean="0"/>
              <a:pPr/>
              <a:t>07.06.2024</a:t>
            </a:fld>
            <a:endParaRPr lang="ru-RU"/>
          </a:p>
        </p:txBody>
      </p:sp>
      <p:sp>
        <p:nvSpPr>
          <p:cNvPr id="4" name="Нижний колонтитул 3">
            <a:extLst>
              <a:ext uri="{FF2B5EF4-FFF2-40B4-BE49-F238E27FC236}">
                <a16:creationId xmlns:a16="http://schemas.microsoft.com/office/drawing/2014/main" xmlns="" id="{EB10F65A-7D33-45D8-A08A-0DD7D6ADCD48}"/>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xmlns="" id="{C9B5FFF8-B8FD-48CB-94E9-981AC20B2B6B}"/>
              </a:ext>
            </a:extLst>
          </p:cNvPr>
          <p:cNvSpPr>
            <a:spLocks noGrp="1"/>
          </p:cNvSpPr>
          <p:nvPr>
            <p:ph type="sldNum" sz="quarter" idx="12"/>
          </p:nvPr>
        </p:nvSpPr>
        <p:spPr/>
        <p:txBody>
          <a:bodyPr/>
          <a:lstStyle/>
          <a:p>
            <a:fld id="{E8E52613-45E4-4A13-ADEA-1087D9CD25D2}" type="slidenum">
              <a:rPr lang="ru-RU" smtClean="0"/>
              <a:pPr/>
              <a:t>‹#›</a:t>
            </a:fld>
            <a:endParaRPr lang="ru-RU"/>
          </a:p>
        </p:txBody>
      </p:sp>
    </p:spTree>
    <p:extLst>
      <p:ext uri="{BB962C8B-B14F-4D97-AF65-F5344CB8AC3E}">
        <p14:creationId xmlns:p14="http://schemas.microsoft.com/office/powerpoint/2010/main" xmlns="" val="25626476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55188D34-7042-4A8F-8145-AC47501ADC4D}"/>
              </a:ext>
            </a:extLst>
          </p:cNvPr>
          <p:cNvSpPr>
            <a:spLocks noGrp="1"/>
          </p:cNvSpPr>
          <p:nvPr>
            <p:ph type="dt" sz="half" idx="10"/>
          </p:nvPr>
        </p:nvSpPr>
        <p:spPr/>
        <p:txBody>
          <a:bodyPr/>
          <a:lstStyle/>
          <a:p>
            <a:fld id="{2A92AE4F-E9C9-461C-9DBC-8FED80542759}" type="datetimeFigureOut">
              <a:rPr lang="ru-RU" smtClean="0"/>
              <a:pPr/>
              <a:t>07.06.2024</a:t>
            </a:fld>
            <a:endParaRPr lang="ru-RU"/>
          </a:p>
        </p:txBody>
      </p:sp>
      <p:sp>
        <p:nvSpPr>
          <p:cNvPr id="3" name="Нижний колонтитул 2">
            <a:extLst>
              <a:ext uri="{FF2B5EF4-FFF2-40B4-BE49-F238E27FC236}">
                <a16:creationId xmlns:a16="http://schemas.microsoft.com/office/drawing/2014/main" xmlns="" id="{ED559DFD-D15C-4830-A60F-EF6A4CC8C65D}"/>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xmlns="" id="{DB1B548F-7D14-4392-8D14-82F99621EA12}"/>
              </a:ext>
            </a:extLst>
          </p:cNvPr>
          <p:cNvSpPr>
            <a:spLocks noGrp="1"/>
          </p:cNvSpPr>
          <p:nvPr>
            <p:ph type="sldNum" sz="quarter" idx="12"/>
          </p:nvPr>
        </p:nvSpPr>
        <p:spPr/>
        <p:txBody>
          <a:bodyPr/>
          <a:lstStyle/>
          <a:p>
            <a:fld id="{E8E52613-45E4-4A13-ADEA-1087D9CD25D2}" type="slidenum">
              <a:rPr lang="ru-RU" smtClean="0"/>
              <a:pPr/>
              <a:t>‹#›</a:t>
            </a:fld>
            <a:endParaRPr lang="ru-RU"/>
          </a:p>
        </p:txBody>
      </p:sp>
    </p:spTree>
    <p:extLst>
      <p:ext uri="{BB962C8B-B14F-4D97-AF65-F5344CB8AC3E}">
        <p14:creationId xmlns:p14="http://schemas.microsoft.com/office/powerpoint/2010/main" xmlns="" val="32053013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E963FB1-560D-4427-BF71-EB6CA9170607}"/>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xmlns="" id="{6A31760E-4610-4662-AAA3-DE07E212AEA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xmlns="" id="{2FFCEB38-74D3-4BFA-8BE8-5FA1B8AA70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9E93D957-B196-4E73-B5F3-3476DAED79EF}"/>
              </a:ext>
            </a:extLst>
          </p:cNvPr>
          <p:cNvSpPr>
            <a:spLocks noGrp="1"/>
          </p:cNvSpPr>
          <p:nvPr>
            <p:ph type="dt" sz="half" idx="10"/>
          </p:nvPr>
        </p:nvSpPr>
        <p:spPr/>
        <p:txBody>
          <a:bodyPr/>
          <a:lstStyle/>
          <a:p>
            <a:fld id="{2A92AE4F-E9C9-461C-9DBC-8FED80542759}" type="datetimeFigureOut">
              <a:rPr lang="ru-RU" smtClean="0"/>
              <a:pPr/>
              <a:t>07.06.2024</a:t>
            </a:fld>
            <a:endParaRPr lang="ru-RU"/>
          </a:p>
        </p:txBody>
      </p:sp>
      <p:sp>
        <p:nvSpPr>
          <p:cNvPr id="6" name="Нижний колонтитул 5">
            <a:extLst>
              <a:ext uri="{FF2B5EF4-FFF2-40B4-BE49-F238E27FC236}">
                <a16:creationId xmlns:a16="http://schemas.microsoft.com/office/drawing/2014/main" xmlns="" id="{5A58F02A-7CD9-4F93-B2A6-D05592827AB2}"/>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0039A482-5956-4A97-847A-4B6341BBC998}"/>
              </a:ext>
            </a:extLst>
          </p:cNvPr>
          <p:cNvSpPr>
            <a:spLocks noGrp="1"/>
          </p:cNvSpPr>
          <p:nvPr>
            <p:ph type="sldNum" sz="quarter" idx="12"/>
          </p:nvPr>
        </p:nvSpPr>
        <p:spPr/>
        <p:txBody>
          <a:bodyPr/>
          <a:lstStyle/>
          <a:p>
            <a:fld id="{E8E52613-45E4-4A13-ADEA-1087D9CD25D2}" type="slidenum">
              <a:rPr lang="ru-RU" smtClean="0"/>
              <a:pPr/>
              <a:t>‹#›</a:t>
            </a:fld>
            <a:endParaRPr lang="ru-RU"/>
          </a:p>
        </p:txBody>
      </p:sp>
    </p:spTree>
    <p:extLst>
      <p:ext uri="{BB962C8B-B14F-4D97-AF65-F5344CB8AC3E}">
        <p14:creationId xmlns:p14="http://schemas.microsoft.com/office/powerpoint/2010/main" xmlns="" val="34465638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EAEF117-9B4E-462E-83B4-AFEDBEA45D1F}"/>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xmlns="" id="{C8084AB7-4355-42DB-9759-27AC9E36B82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xmlns="" id="{AD797CCA-0D4B-417A-812C-C83625E7D2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9A65E8D3-07E3-49E5-983D-B3BBB7A0F30D}"/>
              </a:ext>
            </a:extLst>
          </p:cNvPr>
          <p:cNvSpPr>
            <a:spLocks noGrp="1"/>
          </p:cNvSpPr>
          <p:nvPr>
            <p:ph type="dt" sz="half" idx="10"/>
          </p:nvPr>
        </p:nvSpPr>
        <p:spPr/>
        <p:txBody>
          <a:bodyPr/>
          <a:lstStyle/>
          <a:p>
            <a:fld id="{2A92AE4F-E9C9-461C-9DBC-8FED80542759}" type="datetimeFigureOut">
              <a:rPr lang="ru-RU" smtClean="0"/>
              <a:pPr/>
              <a:t>07.06.2024</a:t>
            </a:fld>
            <a:endParaRPr lang="ru-RU"/>
          </a:p>
        </p:txBody>
      </p:sp>
      <p:sp>
        <p:nvSpPr>
          <p:cNvPr id="6" name="Нижний колонтитул 5">
            <a:extLst>
              <a:ext uri="{FF2B5EF4-FFF2-40B4-BE49-F238E27FC236}">
                <a16:creationId xmlns:a16="http://schemas.microsoft.com/office/drawing/2014/main" xmlns="" id="{01E2E734-68D0-4CD2-B76B-E86745106D8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xmlns="" id="{85F0B78A-CC9A-42EA-A3E8-1B69FEDC9D6D}"/>
              </a:ext>
            </a:extLst>
          </p:cNvPr>
          <p:cNvSpPr>
            <a:spLocks noGrp="1"/>
          </p:cNvSpPr>
          <p:nvPr>
            <p:ph type="sldNum" sz="quarter" idx="12"/>
          </p:nvPr>
        </p:nvSpPr>
        <p:spPr/>
        <p:txBody>
          <a:bodyPr/>
          <a:lstStyle/>
          <a:p>
            <a:fld id="{E8E52613-45E4-4A13-ADEA-1087D9CD25D2}" type="slidenum">
              <a:rPr lang="ru-RU" smtClean="0"/>
              <a:pPr/>
              <a:t>‹#›</a:t>
            </a:fld>
            <a:endParaRPr lang="ru-RU"/>
          </a:p>
        </p:txBody>
      </p:sp>
    </p:spTree>
    <p:extLst>
      <p:ext uri="{BB962C8B-B14F-4D97-AF65-F5344CB8AC3E}">
        <p14:creationId xmlns:p14="http://schemas.microsoft.com/office/powerpoint/2010/main" xmlns="" val="2673616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FA4B89F-E759-42F4-B973-980ED5D6C7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xmlns="" id="{F15E2E2C-C018-4719-9BEA-B3C55C16DA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B0864C6D-F5EE-457E-838A-D2F4ED9A1EF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92AE4F-E9C9-461C-9DBC-8FED80542759}" type="datetimeFigureOut">
              <a:rPr lang="ru-RU" smtClean="0"/>
              <a:pPr/>
              <a:t>07.06.2024</a:t>
            </a:fld>
            <a:endParaRPr lang="ru-RU"/>
          </a:p>
        </p:txBody>
      </p:sp>
      <p:sp>
        <p:nvSpPr>
          <p:cNvPr id="5" name="Нижний колонтитул 4">
            <a:extLst>
              <a:ext uri="{FF2B5EF4-FFF2-40B4-BE49-F238E27FC236}">
                <a16:creationId xmlns:a16="http://schemas.microsoft.com/office/drawing/2014/main" xmlns="" id="{A430B9EE-B7AE-4F46-930A-B9209A0464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xmlns="" id="{EE7CF631-EAC5-4A80-8D21-D24F06859E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E52613-45E4-4A13-ADEA-1087D9CD25D2}" type="slidenum">
              <a:rPr lang="ru-RU" smtClean="0"/>
              <a:pPr/>
              <a:t>‹#›</a:t>
            </a:fld>
            <a:endParaRPr lang="ru-RU"/>
          </a:p>
        </p:txBody>
      </p:sp>
    </p:spTree>
    <p:extLst>
      <p:ext uri="{BB962C8B-B14F-4D97-AF65-F5344CB8AC3E}">
        <p14:creationId xmlns:p14="http://schemas.microsoft.com/office/powerpoint/2010/main" xmlns="" val="2294095311"/>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4CB663B-E896-45DA-AA49-7682A3CD6A3F}"/>
              </a:ext>
            </a:extLst>
          </p:cNvPr>
          <p:cNvSpPr>
            <a:spLocks noGrp="1"/>
          </p:cNvSpPr>
          <p:nvPr>
            <p:ph type="ctrTitle"/>
          </p:nvPr>
        </p:nvSpPr>
        <p:spPr/>
        <p:txBody>
          <a:bodyPr>
            <a:normAutofit fontScale="90000"/>
          </a:bodyPr>
          <a:lstStyle/>
          <a:p>
            <a:r>
              <a:rPr lang="ru-RU" dirty="0"/>
              <a:t>История возникновения лыж. Правила соревнований по лыжным гонкам.</a:t>
            </a:r>
          </a:p>
        </p:txBody>
      </p:sp>
      <p:sp>
        <p:nvSpPr>
          <p:cNvPr id="3" name="Подзаголовок 2">
            <a:extLst>
              <a:ext uri="{FF2B5EF4-FFF2-40B4-BE49-F238E27FC236}">
                <a16:creationId xmlns:a16="http://schemas.microsoft.com/office/drawing/2014/main" xmlns="" id="{6576772A-E230-4BC6-8228-3FC41C8C51B8}"/>
              </a:ext>
            </a:extLst>
          </p:cNvPr>
          <p:cNvSpPr>
            <a:spLocks noGrp="1"/>
          </p:cNvSpPr>
          <p:nvPr>
            <p:ph type="subTitle" idx="1"/>
          </p:nvPr>
        </p:nvSpPr>
        <p:spPr>
          <a:xfrm>
            <a:off x="7253056" y="3509963"/>
            <a:ext cx="3414944" cy="1747837"/>
          </a:xfrm>
        </p:spPr>
        <p:txBody>
          <a:bodyPr/>
          <a:lstStyle/>
          <a:p>
            <a:endParaRPr lang="ru-RU" dirty="0">
              <a:solidFill>
                <a:schemeClr val="accent1">
                  <a:lumMod val="50000"/>
                </a:schemeClr>
              </a:solidFill>
            </a:endParaRPr>
          </a:p>
        </p:txBody>
      </p:sp>
    </p:spTree>
    <p:extLst>
      <p:ext uri="{BB962C8B-B14F-4D97-AF65-F5344CB8AC3E}">
        <p14:creationId xmlns:p14="http://schemas.microsoft.com/office/powerpoint/2010/main" xmlns="" val="595014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2FAF83C-5029-4D95-9061-8DD4E74BB212}"/>
              </a:ext>
            </a:extLst>
          </p:cNvPr>
          <p:cNvSpPr>
            <a:spLocks noGrp="1"/>
          </p:cNvSpPr>
          <p:nvPr>
            <p:ph type="title"/>
          </p:nvPr>
        </p:nvSpPr>
        <p:spPr>
          <a:xfrm>
            <a:off x="831850" y="0"/>
            <a:ext cx="10515600" cy="834501"/>
          </a:xfrm>
        </p:spPr>
        <p:txBody>
          <a:bodyPr>
            <a:normAutofit fontScale="90000"/>
          </a:bodyPr>
          <a:lstStyle/>
          <a:p>
            <a:pPr algn="ctr"/>
            <a:r>
              <a:rPr lang="ru-RU" dirty="0"/>
              <a:t>Трасса</a:t>
            </a:r>
          </a:p>
        </p:txBody>
      </p:sp>
      <p:sp>
        <p:nvSpPr>
          <p:cNvPr id="3" name="Текст 2">
            <a:extLst>
              <a:ext uri="{FF2B5EF4-FFF2-40B4-BE49-F238E27FC236}">
                <a16:creationId xmlns:a16="http://schemas.microsoft.com/office/drawing/2014/main" xmlns="" id="{29FC45B8-2066-48FC-B37E-4114DD24AE0F}"/>
              </a:ext>
            </a:extLst>
          </p:cNvPr>
          <p:cNvSpPr>
            <a:spLocks noGrp="1"/>
          </p:cNvSpPr>
          <p:nvPr>
            <p:ph type="body" idx="1"/>
          </p:nvPr>
        </p:nvSpPr>
        <p:spPr>
          <a:xfrm>
            <a:off x="514905" y="656948"/>
            <a:ext cx="11248008" cy="6201052"/>
          </a:xfrm>
        </p:spPr>
        <p:txBody>
          <a:bodyPr>
            <a:noAutofit/>
          </a:bodyPr>
          <a:lstStyle/>
          <a:p>
            <a:r>
              <a:rPr lang="ru-RU" sz="2800" dirty="0">
                <a:solidFill>
                  <a:schemeClr val="accent1">
                    <a:lumMod val="50000"/>
                  </a:schemeClr>
                </a:solidFill>
              </a:rPr>
              <a:t>1)Трассы для лыжных гонок должны располагаться так, чтобы они давали возможность наилучшим образом оценить техническую, тактическую и физическую подготовленность спортсменов.</a:t>
            </a:r>
          </a:p>
          <a:p>
            <a:r>
              <a:rPr lang="ru-RU" sz="2800" dirty="0">
                <a:solidFill>
                  <a:schemeClr val="accent1">
                    <a:lumMod val="50000"/>
                  </a:schemeClr>
                </a:solidFill>
              </a:rPr>
              <a:t>2)Уровень сложности должен соответствовать уровню соревнования, возрасту и квалификации участников.</a:t>
            </a:r>
          </a:p>
          <a:p>
            <a:r>
              <a:rPr lang="ru-RU" sz="2800" dirty="0">
                <a:solidFill>
                  <a:schemeClr val="accent1">
                    <a:lumMod val="50000"/>
                  </a:schemeClr>
                </a:solidFill>
              </a:rPr>
              <a:t>3)Трасса должна быть проложена так, чтобы избежать монотонности, иметь холмистую поверхность, участки подъема и спуска.</a:t>
            </a:r>
          </a:p>
          <a:p>
            <a:r>
              <a:rPr lang="ru-RU" sz="2800" dirty="0">
                <a:solidFill>
                  <a:schemeClr val="accent1">
                    <a:lumMod val="50000"/>
                  </a:schemeClr>
                </a:solidFill>
              </a:rPr>
              <a:t>4)Там, где это возможно, трасса должна проходить через лес.</a:t>
            </a:r>
          </a:p>
          <a:p>
            <a:r>
              <a:rPr lang="ru-RU" sz="2800" dirty="0">
                <a:solidFill>
                  <a:schemeClr val="accent1">
                    <a:lumMod val="50000"/>
                  </a:schemeClr>
                </a:solidFill>
              </a:rPr>
              <a:t>5)Ритм гонки не должен перебиваться большим количеством резких изменений направления или крутых подъемов.</a:t>
            </a:r>
          </a:p>
          <a:p>
            <a:r>
              <a:rPr lang="ru-RU" sz="2800" dirty="0">
                <a:solidFill>
                  <a:schemeClr val="accent1">
                    <a:lumMod val="50000"/>
                  </a:schemeClr>
                </a:solidFill>
              </a:rPr>
              <a:t>6)Участки спуска должны располагаться так, чтобы спортсмены могли обгонять друг друга. Необходимо, чтобы лыжники, имеющие разную скорость, могли одновременно проходить по трассе, не мешая друг другу.</a:t>
            </a:r>
          </a:p>
        </p:txBody>
      </p:sp>
    </p:spTree>
    <p:extLst>
      <p:ext uri="{BB962C8B-B14F-4D97-AF65-F5344CB8AC3E}">
        <p14:creationId xmlns:p14="http://schemas.microsoft.com/office/powerpoint/2010/main" xmlns="" val="824914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0D05165-1A2F-497E-955F-6B395156744A}"/>
              </a:ext>
            </a:extLst>
          </p:cNvPr>
          <p:cNvSpPr>
            <a:spLocks noGrp="1"/>
          </p:cNvSpPr>
          <p:nvPr>
            <p:ph type="title"/>
          </p:nvPr>
        </p:nvSpPr>
        <p:spPr>
          <a:xfrm>
            <a:off x="831850" y="1"/>
            <a:ext cx="10515600" cy="768349"/>
          </a:xfrm>
        </p:spPr>
        <p:txBody>
          <a:bodyPr>
            <a:normAutofit fontScale="90000"/>
          </a:bodyPr>
          <a:lstStyle/>
          <a:p>
            <a:pPr algn="ctr"/>
            <a:r>
              <a:rPr lang="ru-RU" dirty="0"/>
              <a:t/>
            </a:r>
            <a:br>
              <a:rPr lang="ru-RU" dirty="0"/>
            </a:br>
            <a:r>
              <a:rPr lang="ru-RU" dirty="0"/>
              <a:t>Возрастные категории и дистанции</a:t>
            </a:r>
          </a:p>
        </p:txBody>
      </p:sp>
      <p:sp>
        <p:nvSpPr>
          <p:cNvPr id="3" name="Текст 2">
            <a:extLst>
              <a:ext uri="{FF2B5EF4-FFF2-40B4-BE49-F238E27FC236}">
                <a16:creationId xmlns:a16="http://schemas.microsoft.com/office/drawing/2014/main" xmlns="" id="{1ABB7FC7-C912-4D68-B1CC-3155296B4761}"/>
              </a:ext>
            </a:extLst>
          </p:cNvPr>
          <p:cNvSpPr>
            <a:spLocks noGrp="1"/>
          </p:cNvSpPr>
          <p:nvPr>
            <p:ph type="body" idx="1"/>
          </p:nvPr>
        </p:nvSpPr>
        <p:spPr>
          <a:xfrm>
            <a:off x="381740" y="768350"/>
            <a:ext cx="11505460" cy="6089649"/>
          </a:xfrm>
        </p:spPr>
        <p:txBody>
          <a:bodyPr>
            <a:normAutofit/>
          </a:bodyPr>
          <a:lstStyle/>
          <a:p>
            <a:r>
              <a:rPr lang="ru-RU" sz="2800" dirty="0">
                <a:solidFill>
                  <a:schemeClr val="accent1">
                    <a:lumMod val="50000"/>
                  </a:schemeClr>
                </a:solidFill>
              </a:rPr>
              <a:t>Дистанция — расстояние на трассах, обусловленное Правилами соревнований.</a:t>
            </a:r>
          </a:p>
          <a:p>
            <a:endParaRPr lang="ru-RU" sz="2800" dirty="0">
              <a:solidFill>
                <a:schemeClr val="accent1">
                  <a:lumMod val="50000"/>
                </a:schemeClr>
              </a:solidFill>
            </a:endParaRPr>
          </a:p>
          <a:p>
            <a:r>
              <a:rPr lang="ru-RU" sz="2800" dirty="0">
                <a:solidFill>
                  <a:schemeClr val="accent1">
                    <a:lumMod val="50000"/>
                  </a:schemeClr>
                </a:solidFill>
              </a:rPr>
              <a:t>1)Девушки и юноши младшего возраста до 14 до 5/7.5 км</a:t>
            </a:r>
          </a:p>
          <a:p>
            <a:r>
              <a:rPr lang="ru-RU" sz="2800" dirty="0">
                <a:solidFill>
                  <a:schemeClr val="accent1">
                    <a:lumMod val="50000"/>
                  </a:schemeClr>
                </a:solidFill>
              </a:rPr>
              <a:t>2)Девушки и юноши среднего возраста 15 - 16 до 10/15 км</a:t>
            </a:r>
          </a:p>
          <a:p>
            <a:r>
              <a:rPr lang="ru-RU" sz="2800" dirty="0">
                <a:solidFill>
                  <a:schemeClr val="accent1">
                    <a:lumMod val="50000"/>
                  </a:schemeClr>
                </a:solidFill>
              </a:rPr>
              <a:t>3)Девушки и юноши старшего возраста 17 - 18 до 15/30 км</a:t>
            </a:r>
          </a:p>
          <a:p>
            <a:r>
              <a:rPr lang="ru-RU" sz="2800" dirty="0">
                <a:solidFill>
                  <a:schemeClr val="accent1">
                    <a:lumMod val="50000"/>
                  </a:schemeClr>
                </a:solidFill>
              </a:rPr>
              <a:t>4)Юниорки и юниоры 19 -20 до 30/50 км</a:t>
            </a:r>
          </a:p>
          <a:p>
            <a:r>
              <a:rPr lang="ru-RU" sz="2800" dirty="0">
                <a:solidFill>
                  <a:schemeClr val="accent1">
                    <a:lumMod val="50000"/>
                  </a:schemeClr>
                </a:solidFill>
              </a:rPr>
              <a:t>5)Молодежь 21 - 23 Без ограничений</a:t>
            </a:r>
          </a:p>
          <a:p>
            <a:r>
              <a:rPr lang="ru-RU" sz="2800" dirty="0">
                <a:solidFill>
                  <a:schemeClr val="accent1">
                    <a:lumMod val="50000"/>
                  </a:schemeClr>
                </a:solidFill>
              </a:rPr>
              <a:t>6)Женщины и мужчины основного возраста 24 и старше Без ограничений</a:t>
            </a:r>
          </a:p>
        </p:txBody>
      </p:sp>
    </p:spTree>
    <p:extLst>
      <p:ext uri="{BB962C8B-B14F-4D97-AF65-F5344CB8AC3E}">
        <p14:creationId xmlns:p14="http://schemas.microsoft.com/office/powerpoint/2010/main" xmlns="" val="417682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F441F39D-CB90-404D-8AFA-11E7C5D00202}"/>
              </a:ext>
            </a:extLst>
          </p:cNvPr>
          <p:cNvSpPr>
            <a:spLocks noGrp="1"/>
          </p:cNvSpPr>
          <p:nvPr>
            <p:ph type="title"/>
          </p:nvPr>
        </p:nvSpPr>
        <p:spPr>
          <a:xfrm>
            <a:off x="831850" y="1"/>
            <a:ext cx="10515600" cy="768350"/>
          </a:xfrm>
        </p:spPr>
        <p:txBody>
          <a:bodyPr>
            <a:normAutofit fontScale="90000"/>
          </a:bodyPr>
          <a:lstStyle/>
          <a:p>
            <a:pPr algn="ctr"/>
            <a:r>
              <a:rPr lang="ru-RU" dirty="0"/>
              <a:t/>
            </a:r>
            <a:br>
              <a:rPr lang="ru-RU" dirty="0"/>
            </a:br>
            <a:r>
              <a:rPr lang="ru-RU" dirty="0"/>
              <a:t>Старт</a:t>
            </a:r>
          </a:p>
        </p:txBody>
      </p:sp>
      <p:sp>
        <p:nvSpPr>
          <p:cNvPr id="3" name="Текст 2">
            <a:extLst>
              <a:ext uri="{FF2B5EF4-FFF2-40B4-BE49-F238E27FC236}">
                <a16:creationId xmlns:a16="http://schemas.microsoft.com/office/drawing/2014/main" xmlns="" id="{3EF6D18A-7E66-42EF-B8C2-8FE6E24E670F}"/>
              </a:ext>
            </a:extLst>
          </p:cNvPr>
          <p:cNvSpPr>
            <a:spLocks noGrp="1"/>
          </p:cNvSpPr>
          <p:nvPr>
            <p:ph type="body" idx="1"/>
          </p:nvPr>
        </p:nvSpPr>
        <p:spPr>
          <a:xfrm>
            <a:off x="372863" y="768351"/>
            <a:ext cx="11496582" cy="6089648"/>
          </a:xfrm>
        </p:spPr>
        <p:txBody>
          <a:bodyPr>
            <a:noAutofit/>
          </a:bodyPr>
          <a:lstStyle/>
          <a:p>
            <a:r>
              <a:rPr lang="ru-RU" dirty="0">
                <a:solidFill>
                  <a:schemeClr val="accent1">
                    <a:lumMod val="50000"/>
                  </a:schemeClr>
                </a:solidFill>
              </a:rPr>
              <a:t>1)В соревнованиях используются следующие виды стартов: раздельные, общие, групповые и старты для гонки преследования — персьюта. В раздельных стартах обычно используются интервалы в 30 с.</a:t>
            </a:r>
          </a:p>
          <a:p>
            <a:r>
              <a:rPr lang="ru-RU" dirty="0">
                <a:solidFill>
                  <a:schemeClr val="accent1">
                    <a:lumMod val="50000"/>
                  </a:schemeClr>
                </a:solidFill>
              </a:rPr>
              <a:t>2)Стартер дает предупреждение: «Внимание» («Attention») за 10 с до старта. За 5 с до старта он начинает обратный отсчет: «5=4=3=2=1» («five, four, three, two, one»), за которым следует стартовый сигнал «Марш» («Los», или «Allez», или «Go»). Если используются электронные средства отсчета времени, одновременно со стартовой командой звучит электронный сигнал. Стартовые часы должны быть расположены таким образом, чтобы спортсмен мог их четко видеть.</a:t>
            </a:r>
          </a:p>
          <a:p>
            <a:r>
              <a:rPr lang="ru-RU" dirty="0">
                <a:solidFill>
                  <a:schemeClr val="accent1">
                    <a:lumMod val="50000"/>
                  </a:schemeClr>
                </a:solidFill>
              </a:rPr>
              <a:t>3)Спортсмен должен расположить ступни до стартовой линии и оставаться неподвижным до получения стартовой команды. Палки должны стоять неподвижно перед стартовой линией и/или перед стартовыми воротами.</a:t>
            </a:r>
          </a:p>
          <a:p>
            <a:r>
              <a:rPr lang="ru-RU" dirty="0">
                <a:solidFill>
                  <a:schemeClr val="accent1">
                    <a:lumMod val="50000"/>
                  </a:schemeClr>
                </a:solidFill>
              </a:rPr>
              <a:t>4)Если время фиксируется вручную, спортсмен, который стартовал преждевременно, должен быть возвращен назад, чтобы еще раз стартовать со стартовой линии. В этом случае его стартовым временем считается время, указанное в стартовом протоколе.</a:t>
            </a:r>
          </a:p>
        </p:txBody>
      </p:sp>
    </p:spTree>
    <p:extLst>
      <p:ext uri="{BB962C8B-B14F-4D97-AF65-F5344CB8AC3E}">
        <p14:creationId xmlns:p14="http://schemas.microsoft.com/office/powerpoint/2010/main" xmlns="" val="34060793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1E1C4DE-F8C4-4DF1-97E0-DB402617504F}"/>
              </a:ext>
            </a:extLst>
          </p:cNvPr>
          <p:cNvSpPr>
            <a:spLocks noGrp="1"/>
          </p:cNvSpPr>
          <p:nvPr>
            <p:ph type="title"/>
          </p:nvPr>
        </p:nvSpPr>
        <p:spPr>
          <a:xfrm>
            <a:off x="831850" y="1"/>
            <a:ext cx="10515600" cy="768350"/>
          </a:xfrm>
        </p:spPr>
        <p:txBody>
          <a:bodyPr>
            <a:normAutofit fontScale="90000"/>
          </a:bodyPr>
          <a:lstStyle/>
          <a:p>
            <a:pPr algn="ctr"/>
            <a:r>
              <a:rPr lang="ru-RU" dirty="0"/>
              <a:t>Старт </a:t>
            </a:r>
          </a:p>
        </p:txBody>
      </p:sp>
      <p:sp>
        <p:nvSpPr>
          <p:cNvPr id="3" name="Текст 2">
            <a:extLst>
              <a:ext uri="{FF2B5EF4-FFF2-40B4-BE49-F238E27FC236}">
                <a16:creationId xmlns:a16="http://schemas.microsoft.com/office/drawing/2014/main" xmlns="" id="{A276853F-76CC-431A-82D7-CA1A114B4519}"/>
              </a:ext>
            </a:extLst>
          </p:cNvPr>
          <p:cNvSpPr>
            <a:spLocks noGrp="1"/>
          </p:cNvSpPr>
          <p:nvPr>
            <p:ph type="body" idx="1"/>
          </p:nvPr>
        </p:nvSpPr>
        <p:spPr>
          <a:xfrm>
            <a:off x="186431" y="768351"/>
            <a:ext cx="11896077" cy="6089648"/>
          </a:xfrm>
        </p:spPr>
        <p:txBody>
          <a:bodyPr>
            <a:normAutofit lnSpcReduction="10000"/>
          </a:bodyPr>
          <a:lstStyle/>
          <a:p>
            <a:r>
              <a:rPr lang="ru-RU" dirty="0">
                <a:solidFill>
                  <a:schemeClr val="accent1">
                    <a:lumMod val="50000"/>
                  </a:schemeClr>
                </a:solidFill>
              </a:rPr>
              <a:t>5)Если время фиксируется с помощью электронных средств, спортсмен может стартовать в любое время в течение 3 с до стартового сигнала и 3 с после него. Если он стартует раньше, чем за 3 с до старта, это считается фальстартом. В этом случае спортсмен возвращается назад, после чего он должен пересечь продолжение стартовой линии, располагающейся вне электронных стартовых ворот. Если спортсмен стартует позже, чем через 3 с после стартового сигнала, засчитывается время из стартового протокола.</a:t>
            </a:r>
          </a:p>
          <a:p>
            <a:r>
              <a:rPr lang="ru-RU" dirty="0">
                <a:solidFill>
                  <a:schemeClr val="accent1">
                    <a:lumMod val="50000"/>
                  </a:schemeClr>
                </a:solidFill>
              </a:rPr>
              <a:t>6)Спортсмен, затянувший свой старт, не должен пересекаться по времени с другими спортсменами.</a:t>
            </a:r>
          </a:p>
          <a:p>
            <a:r>
              <a:rPr lang="ru-RU" dirty="0">
                <a:solidFill>
                  <a:schemeClr val="accent1">
                    <a:lumMod val="50000"/>
                  </a:schemeClr>
                </a:solidFill>
              </a:rPr>
              <a:t>7)Если жюри посчитает, что задержка старта вызвана форс=мажорными обстоятельствами, может пойти в зачет фактическое стартовое время при использовании как ручного, так и электронного отсчета времени.</a:t>
            </a:r>
          </a:p>
          <a:p>
            <a:r>
              <a:rPr lang="ru-RU" dirty="0">
                <a:solidFill>
                  <a:schemeClr val="accent1">
                    <a:lumMod val="50000"/>
                  </a:schemeClr>
                </a:solidFill>
              </a:rPr>
              <a:t>8)В соревнованиях с общего старта позиции участников определяются их положением в текущем рейтинге</a:t>
            </a:r>
          </a:p>
          <a:p>
            <a:r>
              <a:rPr lang="ru-RU" dirty="0">
                <a:solidFill>
                  <a:schemeClr val="accent1">
                    <a:lumMod val="50000"/>
                  </a:schemeClr>
                </a:solidFill>
              </a:rPr>
              <a:t>9)Общий старт должен осуществляться по системе гандикапа. Это означает, что спортсмен с наибольшим рейтингом занимает самую выгодную стартовую позицию. Следующие стартовые позиции поочередно занимают спортсмены в порядке ухудшения их рейтинга.</a:t>
            </a:r>
          </a:p>
          <a:p>
            <a:endParaRPr lang="ru-RU" dirty="0"/>
          </a:p>
        </p:txBody>
      </p:sp>
    </p:spTree>
    <p:extLst>
      <p:ext uri="{BB962C8B-B14F-4D97-AF65-F5344CB8AC3E}">
        <p14:creationId xmlns:p14="http://schemas.microsoft.com/office/powerpoint/2010/main" xmlns="" val="37891304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C71F26E-E892-4101-B38E-9BBE0D99D91E}"/>
              </a:ext>
            </a:extLst>
          </p:cNvPr>
          <p:cNvSpPr>
            <a:spLocks noGrp="1"/>
          </p:cNvSpPr>
          <p:nvPr>
            <p:ph type="title"/>
          </p:nvPr>
        </p:nvSpPr>
        <p:spPr>
          <a:xfrm>
            <a:off x="831850" y="1"/>
            <a:ext cx="10515600" cy="768350"/>
          </a:xfrm>
        </p:spPr>
        <p:txBody>
          <a:bodyPr>
            <a:normAutofit fontScale="90000"/>
          </a:bodyPr>
          <a:lstStyle/>
          <a:p>
            <a:pPr algn="ctr"/>
            <a:r>
              <a:rPr lang="ru-RU" dirty="0"/>
              <a:t/>
            </a:r>
            <a:br>
              <a:rPr lang="ru-RU" dirty="0"/>
            </a:br>
            <a:r>
              <a:rPr lang="ru-RU" dirty="0"/>
              <a:t>Финиш</a:t>
            </a:r>
          </a:p>
        </p:txBody>
      </p:sp>
      <p:sp>
        <p:nvSpPr>
          <p:cNvPr id="3" name="Текст 2">
            <a:extLst>
              <a:ext uri="{FF2B5EF4-FFF2-40B4-BE49-F238E27FC236}">
                <a16:creationId xmlns:a16="http://schemas.microsoft.com/office/drawing/2014/main" xmlns="" id="{BD210753-33E2-4F81-9FFB-79E759CE7E63}"/>
              </a:ext>
            </a:extLst>
          </p:cNvPr>
          <p:cNvSpPr>
            <a:spLocks noGrp="1"/>
          </p:cNvSpPr>
          <p:nvPr>
            <p:ph type="body" idx="1"/>
          </p:nvPr>
        </p:nvSpPr>
        <p:spPr>
          <a:xfrm>
            <a:off x="355107" y="612559"/>
            <a:ext cx="11487705" cy="6245440"/>
          </a:xfrm>
        </p:spPr>
        <p:txBody>
          <a:bodyPr>
            <a:normAutofit lnSpcReduction="10000"/>
          </a:bodyPr>
          <a:lstStyle/>
          <a:p>
            <a:r>
              <a:rPr lang="ru-RU" dirty="0">
                <a:solidFill>
                  <a:schemeClr val="accent1">
                    <a:lumMod val="50000"/>
                  </a:schemeClr>
                </a:solidFill>
              </a:rPr>
              <a:t>1)При использовании ручного отсчета времени финишное время фиксируется в момент, когда нога спортсмена, которая находится впереди, пересекает финишную линию.</a:t>
            </a:r>
          </a:p>
          <a:p>
            <a:r>
              <a:rPr lang="ru-RU" dirty="0">
                <a:solidFill>
                  <a:schemeClr val="accent1">
                    <a:lumMod val="50000"/>
                  </a:schemeClr>
                </a:solidFill>
              </a:rPr>
              <a:t>2)При использовании системы электронного отсчета времени время фиксируется, когда прерывается контакт электронного хронометра (при пересечении его любой частью тела, лыжи или палки). Луч фотоствора должен располагаться на высоте 25 см над поверхностью снега.</a:t>
            </a:r>
          </a:p>
          <a:p>
            <a:r>
              <a:rPr lang="ru-RU" dirty="0">
                <a:solidFill>
                  <a:schemeClr val="accent1">
                    <a:lumMod val="50000"/>
                  </a:schemeClr>
                </a:solidFill>
              </a:rPr>
              <a:t>3)На соревнованиях следует использовать фотофиниш — две видеокамеры: одна камера на конце финишной линии, другая должна быть расположена под углом 85° к финишной линии, спереди от спортсмена (возможно, на штанге). Рекомендуется также дополнительно использовать третью видеокамеру для съемки стартовых номеров сзади. Камера фотофиниша должна быть установлена с выравниванием по переднему краю финишной линии.</a:t>
            </a:r>
          </a:p>
          <a:p>
            <a:r>
              <a:rPr lang="ru-RU" dirty="0">
                <a:solidFill>
                  <a:schemeClr val="accent1">
                    <a:lumMod val="50000"/>
                  </a:schemeClr>
                </a:solidFill>
              </a:rPr>
              <a:t>4)Если несколько спортсменов одновременно проходят фотофиниш, их распределение осуществляется согласно последовательности, в которой ступни впередистоящих</a:t>
            </a:r>
          </a:p>
          <a:p>
            <a:r>
              <a:rPr lang="ru-RU" dirty="0">
                <a:solidFill>
                  <a:schemeClr val="accent1">
                    <a:lumMod val="50000"/>
                  </a:schemeClr>
                </a:solidFill>
              </a:rPr>
              <a:t>5)Ног спортсменов пересекают вертикальную плоскость финишной линии. Ширина финишной линии не должна превышать 10 см.</a:t>
            </a:r>
          </a:p>
        </p:txBody>
      </p:sp>
    </p:spTree>
    <p:extLst>
      <p:ext uri="{BB962C8B-B14F-4D97-AF65-F5344CB8AC3E}">
        <p14:creationId xmlns:p14="http://schemas.microsoft.com/office/powerpoint/2010/main" xmlns="" val="783483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7652EEE-41A1-4A99-BAC0-FC2EBD78FFE4}"/>
              </a:ext>
            </a:extLst>
          </p:cNvPr>
          <p:cNvSpPr>
            <a:spLocks noGrp="1"/>
          </p:cNvSpPr>
          <p:nvPr>
            <p:ph type="title"/>
          </p:nvPr>
        </p:nvSpPr>
        <p:spPr>
          <a:xfrm>
            <a:off x="713913" y="594805"/>
            <a:ext cx="10515600" cy="5575176"/>
          </a:xfrm>
        </p:spPr>
        <p:txBody>
          <a:bodyPr>
            <a:normAutofit/>
          </a:bodyPr>
          <a:lstStyle/>
          <a:p>
            <a:pPr algn="ctr"/>
            <a:r>
              <a:rPr lang="ru-RU" sz="6000" dirty="0"/>
              <a:t>Спасибо за просмотр </a:t>
            </a:r>
          </a:p>
        </p:txBody>
      </p:sp>
    </p:spTree>
    <p:extLst>
      <p:ext uri="{BB962C8B-B14F-4D97-AF65-F5344CB8AC3E}">
        <p14:creationId xmlns:p14="http://schemas.microsoft.com/office/powerpoint/2010/main" xmlns="" val="3212408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D3C1C73-FC20-4403-A5DF-CE36EDECDB0A}"/>
              </a:ext>
            </a:extLst>
          </p:cNvPr>
          <p:cNvSpPr>
            <a:spLocks noGrp="1"/>
          </p:cNvSpPr>
          <p:nvPr>
            <p:ph type="title"/>
          </p:nvPr>
        </p:nvSpPr>
        <p:spPr>
          <a:xfrm>
            <a:off x="807868" y="0"/>
            <a:ext cx="10885812" cy="932154"/>
          </a:xfrm>
        </p:spPr>
        <p:txBody>
          <a:bodyPr/>
          <a:lstStyle/>
          <a:p>
            <a:r>
              <a:rPr lang="ru-RU" dirty="0"/>
              <a:t>История возникновения лыж</a:t>
            </a:r>
          </a:p>
        </p:txBody>
      </p:sp>
      <p:sp>
        <p:nvSpPr>
          <p:cNvPr id="3" name="Текст 2">
            <a:extLst>
              <a:ext uri="{FF2B5EF4-FFF2-40B4-BE49-F238E27FC236}">
                <a16:creationId xmlns:a16="http://schemas.microsoft.com/office/drawing/2014/main" xmlns="" id="{DE2B2347-EF87-4D44-A898-323CF4CBFCCF}"/>
              </a:ext>
            </a:extLst>
          </p:cNvPr>
          <p:cNvSpPr>
            <a:spLocks noGrp="1"/>
          </p:cNvSpPr>
          <p:nvPr>
            <p:ph type="body" idx="1"/>
          </p:nvPr>
        </p:nvSpPr>
        <p:spPr>
          <a:xfrm>
            <a:off x="432632" y="932155"/>
            <a:ext cx="11326735" cy="5570737"/>
          </a:xfrm>
        </p:spPr>
        <p:txBody>
          <a:bodyPr>
            <a:normAutofit fontScale="92500" lnSpcReduction="20000"/>
          </a:bodyPr>
          <a:lstStyle/>
          <a:p>
            <a:r>
              <a:rPr lang="ru-RU" sz="2800" dirty="0">
                <a:solidFill>
                  <a:schemeClr val="accent1">
                    <a:lumMod val="50000"/>
                  </a:schemeClr>
                </a:solidFill>
              </a:rPr>
              <a:t>Лыжи это видимо самый первый способ передвижения, который </a:t>
            </a:r>
          </a:p>
          <a:p>
            <a:r>
              <a:rPr lang="ru-RU" sz="2800" dirty="0">
                <a:solidFill>
                  <a:schemeClr val="accent1">
                    <a:lumMod val="50000"/>
                  </a:schemeClr>
                </a:solidFill>
              </a:rPr>
              <a:t>был придуман человеком, даже раньше колеса. Не существует точной </a:t>
            </a:r>
          </a:p>
          <a:p>
            <a:r>
              <a:rPr lang="ru-RU" sz="2800" dirty="0">
                <a:solidFill>
                  <a:schemeClr val="accent1">
                    <a:lumMod val="50000"/>
                  </a:schemeClr>
                </a:solidFill>
              </a:rPr>
              <a:t>даты этого изобретения. Некоторые находки, обнаруженные в </a:t>
            </a:r>
          </a:p>
          <a:p>
            <a:r>
              <a:rPr lang="ru-RU" sz="2800" dirty="0">
                <a:solidFill>
                  <a:schemeClr val="accent1">
                    <a:lumMod val="50000"/>
                  </a:schemeClr>
                </a:solidFill>
              </a:rPr>
              <a:t>Сибири, Скандинавии и Лапландии, </a:t>
            </a:r>
          </a:p>
          <a:p>
            <a:r>
              <a:rPr lang="ru-RU" sz="2800" dirty="0">
                <a:solidFill>
                  <a:schemeClr val="accent1">
                    <a:lumMod val="50000"/>
                  </a:schemeClr>
                </a:solidFill>
              </a:rPr>
              <a:t>позволяющие говорить о первых </a:t>
            </a:r>
          </a:p>
          <a:p>
            <a:r>
              <a:rPr lang="ru-RU" sz="2800" dirty="0">
                <a:solidFill>
                  <a:schemeClr val="accent1">
                    <a:lumMod val="50000"/>
                  </a:schemeClr>
                </a:solidFill>
              </a:rPr>
              <a:t>инструментах этого типа, относятся к </a:t>
            </a:r>
          </a:p>
          <a:p>
            <a:r>
              <a:rPr lang="ru-RU" sz="2800" dirty="0">
                <a:solidFill>
                  <a:schemeClr val="accent1">
                    <a:lumMod val="50000"/>
                  </a:schemeClr>
                </a:solidFill>
              </a:rPr>
              <a:t>2500 году до нашей эры. В ставшем </a:t>
            </a:r>
          </a:p>
          <a:p>
            <a:r>
              <a:rPr lang="ru-RU" sz="2800" dirty="0">
                <a:solidFill>
                  <a:schemeClr val="accent1">
                    <a:lumMod val="50000"/>
                  </a:schemeClr>
                </a:solidFill>
              </a:rPr>
              <a:t>знаменитым </a:t>
            </a:r>
            <a:r>
              <a:rPr lang="ru-RU" sz="2800" dirty="0" err="1">
                <a:solidFill>
                  <a:schemeClr val="accent1">
                    <a:lumMod val="50000"/>
                  </a:schemeClr>
                </a:solidFill>
              </a:rPr>
              <a:t>Хотинге</a:t>
            </a:r>
            <a:r>
              <a:rPr lang="ru-RU" sz="2800" dirty="0">
                <a:solidFill>
                  <a:schemeClr val="accent1">
                    <a:lumMod val="50000"/>
                  </a:schemeClr>
                </a:solidFill>
              </a:rPr>
              <a:t> в Швеции были </a:t>
            </a:r>
          </a:p>
          <a:p>
            <a:r>
              <a:rPr lang="ru-RU" sz="2800" dirty="0">
                <a:solidFill>
                  <a:schemeClr val="accent1">
                    <a:lumMod val="50000"/>
                  </a:schemeClr>
                </a:solidFill>
              </a:rPr>
              <a:t>найдена пара лыж, отлично </a:t>
            </a:r>
          </a:p>
          <a:p>
            <a:r>
              <a:rPr lang="ru-RU" sz="2800" dirty="0">
                <a:solidFill>
                  <a:schemeClr val="accent1">
                    <a:lumMod val="50000"/>
                  </a:schemeClr>
                </a:solidFill>
              </a:rPr>
              <a:t>сохранившихся и имеющих </a:t>
            </a:r>
          </a:p>
          <a:p>
            <a:r>
              <a:rPr lang="ru-RU" sz="2800" dirty="0">
                <a:solidFill>
                  <a:schemeClr val="accent1">
                    <a:lumMod val="50000"/>
                  </a:schemeClr>
                </a:solidFill>
              </a:rPr>
              <a:t>практически современный вид, и </a:t>
            </a:r>
          </a:p>
          <a:p>
            <a:r>
              <a:rPr lang="ru-RU" sz="2800" dirty="0">
                <a:solidFill>
                  <a:schemeClr val="accent1">
                    <a:lumMod val="50000"/>
                  </a:schemeClr>
                </a:solidFill>
              </a:rPr>
              <a:t>относятся они примерно к такому же </a:t>
            </a:r>
          </a:p>
          <a:p>
            <a:r>
              <a:rPr lang="ru-RU" sz="2800" dirty="0">
                <a:solidFill>
                  <a:schemeClr val="accent1">
                    <a:lumMod val="50000"/>
                  </a:schemeClr>
                </a:solidFill>
              </a:rPr>
              <a:t>временному периоду. </a:t>
            </a:r>
          </a:p>
        </p:txBody>
      </p:sp>
      <p:pic>
        <p:nvPicPr>
          <p:cNvPr id="4" name="Рисунок 3">
            <a:extLst>
              <a:ext uri="{FF2B5EF4-FFF2-40B4-BE49-F238E27FC236}">
                <a16:creationId xmlns:a16="http://schemas.microsoft.com/office/drawing/2014/main" xmlns="" id="{62F500FC-2670-4006-B0FE-783F7E263A5B}"/>
              </a:ext>
            </a:extLst>
          </p:cNvPr>
          <p:cNvPicPr>
            <a:picLocks noChangeAspect="1"/>
          </p:cNvPicPr>
          <p:nvPr/>
        </p:nvPicPr>
        <p:blipFill>
          <a:blip r:embed="rId2"/>
          <a:stretch>
            <a:fillRect/>
          </a:stretch>
        </p:blipFill>
        <p:spPr>
          <a:xfrm>
            <a:off x="5911535" y="2263373"/>
            <a:ext cx="5669538" cy="4075283"/>
          </a:xfrm>
          <a:prstGeom prst="rect">
            <a:avLst/>
          </a:prstGeom>
        </p:spPr>
      </p:pic>
    </p:spTree>
    <p:extLst>
      <p:ext uri="{BB962C8B-B14F-4D97-AF65-F5344CB8AC3E}">
        <p14:creationId xmlns:p14="http://schemas.microsoft.com/office/powerpoint/2010/main" xmlns="" val="2333753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4E1BA68-EEB9-45E8-8186-DFD5268C3A95}"/>
              </a:ext>
            </a:extLst>
          </p:cNvPr>
          <p:cNvSpPr>
            <a:spLocks noGrp="1"/>
          </p:cNvSpPr>
          <p:nvPr>
            <p:ph type="title"/>
          </p:nvPr>
        </p:nvSpPr>
        <p:spPr>
          <a:xfrm>
            <a:off x="831850" y="1"/>
            <a:ext cx="10515600" cy="852256"/>
          </a:xfrm>
        </p:spPr>
        <p:txBody>
          <a:bodyPr>
            <a:normAutofit fontScale="90000"/>
          </a:bodyPr>
          <a:lstStyle/>
          <a:p>
            <a:pPr algn="ctr"/>
            <a:r>
              <a:rPr lang="ru-RU" dirty="0"/>
              <a:t>История возникновения лыж</a:t>
            </a:r>
          </a:p>
        </p:txBody>
      </p:sp>
      <p:sp>
        <p:nvSpPr>
          <p:cNvPr id="3" name="Текст 2">
            <a:extLst>
              <a:ext uri="{FF2B5EF4-FFF2-40B4-BE49-F238E27FC236}">
                <a16:creationId xmlns:a16="http://schemas.microsoft.com/office/drawing/2014/main" xmlns="" id="{0ABE7560-928D-4536-9EF9-5FB96782F705}"/>
              </a:ext>
            </a:extLst>
          </p:cNvPr>
          <p:cNvSpPr>
            <a:spLocks noGrp="1"/>
          </p:cNvSpPr>
          <p:nvPr>
            <p:ph type="body" idx="1"/>
          </p:nvPr>
        </p:nvSpPr>
        <p:spPr>
          <a:xfrm>
            <a:off x="452761" y="852257"/>
            <a:ext cx="11407805" cy="5814873"/>
          </a:xfrm>
        </p:spPr>
        <p:txBody>
          <a:bodyPr>
            <a:normAutofit/>
          </a:bodyPr>
          <a:lstStyle/>
          <a:p>
            <a:pPr algn="just"/>
            <a:r>
              <a:rPr lang="ru-RU" sz="2800" dirty="0">
                <a:solidFill>
                  <a:schemeClr val="accent1">
                    <a:lumMod val="50000"/>
                  </a:schemeClr>
                </a:solidFill>
              </a:rPr>
              <a:t>Другая известная находка это наскальный рисунок, обнаруженный в</a:t>
            </a:r>
          </a:p>
          <a:p>
            <a:pPr algn="just"/>
            <a:r>
              <a:rPr lang="ru-RU" sz="2800" dirty="0">
                <a:solidFill>
                  <a:schemeClr val="accent1">
                    <a:lumMod val="50000"/>
                  </a:schemeClr>
                </a:solidFill>
              </a:rPr>
              <a:t> одном из гротов Норвегии, на котором изображена человеческая фигура</a:t>
            </a:r>
          </a:p>
          <a:p>
            <a:pPr algn="just"/>
            <a:r>
              <a:rPr lang="ru-RU" sz="2800" dirty="0">
                <a:solidFill>
                  <a:schemeClr val="accent1">
                    <a:lumMod val="50000"/>
                  </a:schemeClr>
                </a:solidFill>
              </a:rPr>
              <a:t> на лыжах, датируется 2000 годом до нашей эры. Но настоящими</a:t>
            </a:r>
          </a:p>
          <a:p>
            <a:pPr algn="just"/>
            <a:r>
              <a:rPr lang="ru-RU" sz="2800" dirty="0">
                <a:solidFill>
                  <a:schemeClr val="accent1">
                    <a:lumMod val="50000"/>
                  </a:schemeClr>
                </a:solidFill>
              </a:rPr>
              <a:t> специалистами по передвижению на лыжах считаются жители</a:t>
            </a:r>
          </a:p>
          <a:p>
            <a:pPr algn="just"/>
            <a:r>
              <a:rPr lang="ru-RU" sz="2800" dirty="0">
                <a:solidFill>
                  <a:schemeClr val="accent1">
                    <a:lumMod val="50000"/>
                  </a:schemeClr>
                </a:solidFill>
              </a:rPr>
              <a:t> Лапландии, древней северной страны, географически </a:t>
            </a:r>
          </a:p>
          <a:p>
            <a:pPr algn="just"/>
            <a:r>
              <a:rPr lang="ru-RU" sz="2800" dirty="0">
                <a:solidFill>
                  <a:schemeClr val="accent1">
                    <a:lumMod val="50000"/>
                  </a:schemeClr>
                </a:solidFill>
              </a:rPr>
              <a:t>расположенной в отдаленной части Финляндии. Уже около 2000 тысяч</a:t>
            </a:r>
          </a:p>
          <a:p>
            <a:pPr algn="just"/>
            <a:r>
              <a:rPr lang="ru-RU" sz="2800" dirty="0">
                <a:solidFill>
                  <a:schemeClr val="accent1">
                    <a:lumMod val="50000"/>
                  </a:schemeClr>
                </a:solidFill>
              </a:rPr>
              <a:t> лет назад до нашей эры они передвигались на двух лыжах, из которых</a:t>
            </a:r>
          </a:p>
          <a:p>
            <a:pPr algn="just"/>
            <a:r>
              <a:rPr lang="ru-RU" sz="2800" dirty="0">
                <a:solidFill>
                  <a:schemeClr val="accent1">
                    <a:lumMod val="50000"/>
                  </a:schemeClr>
                </a:solidFill>
              </a:rPr>
              <a:t> правая была длинной и узкой, почти как современная, а левая —</a:t>
            </a:r>
          </a:p>
          <a:p>
            <a:pPr algn="just"/>
            <a:r>
              <a:rPr lang="ru-RU" sz="2800" dirty="0">
                <a:solidFill>
                  <a:schemeClr val="accent1">
                    <a:lumMod val="50000"/>
                  </a:schemeClr>
                </a:solidFill>
              </a:rPr>
              <a:t> короткая, широкая и подбитая снизу мехом котика.</a:t>
            </a:r>
          </a:p>
        </p:txBody>
      </p:sp>
    </p:spTree>
    <p:extLst>
      <p:ext uri="{BB962C8B-B14F-4D97-AF65-F5344CB8AC3E}">
        <p14:creationId xmlns:p14="http://schemas.microsoft.com/office/powerpoint/2010/main" xmlns="" val="251330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B2833C08-7BAB-4B4F-978B-E493BF1EB783}"/>
              </a:ext>
            </a:extLst>
          </p:cNvPr>
          <p:cNvSpPr>
            <a:spLocks noGrp="1"/>
          </p:cNvSpPr>
          <p:nvPr>
            <p:ph type="title"/>
          </p:nvPr>
        </p:nvSpPr>
        <p:spPr>
          <a:xfrm>
            <a:off x="831850" y="1"/>
            <a:ext cx="10515600" cy="768350"/>
          </a:xfrm>
        </p:spPr>
        <p:txBody>
          <a:bodyPr>
            <a:normAutofit fontScale="90000"/>
          </a:bodyPr>
          <a:lstStyle/>
          <a:p>
            <a:pPr algn="ctr"/>
            <a:r>
              <a:rPr lang="ru-RU" dirty="0"/>
              <a:t>История возникновения лыж</a:t>
            </a:r>
          </a:p>
        </p:txBody>
      </p:sp>
      <p:sp>
        <p:nvSpPr>
          <p:cNvPr id="3" name="Текст 2">
            <a:extLst>
              <a:ext uri="{FF2B5EF4-FFF2-40B4-BE49-F238E27FC236}">
                <a16:creationId xmlns:a16="http://schemas.microsoft.com/office/drawing/2014/main" xmlns="" id="{AC6C8170-D6B4-449F-B16A-FC816F1B219B}"/>
              </a:ext>
            </a:extLst>
          </p:cNvPr>
          <p:cNvSpPr>
            <a:spLocks noGrp="1"/>
          </p:cNvSpPr>
          <p:nvPr>
            <p:ph type="body" idx="1"/>
          </p:nvPr>
        </p:nvSpPr>
        <p:spPr>
          <a:xfrm>
            <a:off x="529701" y="861134"/>
            <a:ext cx="11132598" cy="5859261"/>
          </a:xfrm>
        </p:spPr>
        <p:txBody>
          <a:bodyPr>
            <a:normAutofit lnSpcReduction="10000"/>
          </a:bodyPr>
          <a:lstStyle/>
          <a:p>
            <a:pPr algn="just"/>
            <a:r>
              <a:rPr lang="ru-RU" sz="2800" dirty="0">
                <a:solidFill>
                  <a:schemeClr val="accent1">
                    <a:lumMod val="50000"/>
                  </a:schemeClr>
                </a:solidFill>
              </a:rPr>
              <a:t>Такая особенность нужна была, чтобы отталкиваться и переносить</a:t>
            </a:r>
          </a:p>
          <a:p>
            <a:pPr algn="just"/>
            <a:r>
              <a:rPr lang="ru-RU" sz="2800" dirty="0">
                <a:solidFill>
                  <a:schemeClr val="accent1">
                    <a:lumMod val="50000"/>
                  </a:schemeClr>
                </a:solidFill>
              </a:rPr>
              <a:t> центр тяжести на эту ногу во время отдыха. И использовался </a:t>
            </a:r>
          </a:p>
          <a:p>
            <a:pPr algn="just"/>
            <a:r>
              <a:rPr lang="ru-RU" sz="2800" dirty="0">
                <a:solidFill>
                  <a:schemeClr val="accent1">
                    <a:lumMod val="50000"/>
                  </a:schemeClr>
                </a:solidFill>
              </a:rPr>
              <a:t>такой тип лыж вплоть до начала 20-го века. В </a:t>
            </a:r>
          </a:p>
          <a:p>
            <a:pPr algn="just"/>
            <a:r>
              <a:rPr lang="ru-RU" sz="2800" dirty="0">
                <a:solidFill>
                  <a:schemeClr val="accent1">
                    <a:lumMod val="50000"/>
                  </a:schemeClr>
                </a:solidFill>
              </a:rPr>
              <a:t>«Историях» греческого философа Геродота, </a:t>
            </a:r>
          </a:p>
          <a:p>
            <a:pPr algn="just"/>
            <a:r>
              <a:rPr lang="ru-RU" sz="2800" dirty="0">
                <a:solidFill>
                  <a:schemeClr val="accent1">
                    <a:lumMod val="50000"/>
                  </a:schemeClr>
                </a:solidFill>
              </a:rPr>
              <a:t>жившего в 6 веке до нашей эры, </a:t>
            </a:r>
          </a:p>
          <a:p>
            <a:pPr algn="just"/>
            <a:r>
              <a:rPr lang="ru-RU" sz="2800" dirty="0">
                <a:solidFill>
                  <a:schemeClr val="accent1">
                    <a:lumMod val="50000"/>
                  </a:schemeClr>
                </a:solidFill>
              </a:rPr>
              <a:t>рассказывается о народе, жившем </a:t>
            </a:r>
          </a:p>
          <a:p>
            <a:pPr algn="just"/>
            <a:r>
              <a:rPr lang="ru-RU" sz="2800" dirty="0">
                <a:solidFill>
                  <a:schemeClr val="accent1">
                    <a:lumMod val="50000"/>
                  </a:schemeClr>
                </a:solidFill>
              </a:rPr>
              <a:t>на территории Азии, передвигавшемся с </a:t>
            </a:r>
          </a:p>
          <a:p>
            <a:pPr algn="just"/>
            <a:r>
              <a:rPr lang="ru-RU" sz="2800" dirty="0">
                <a:solidFill>
                  <a:schemeClr val="accent1">
                    <a:lumMod val="50000"/>
                  </a:schemeClr>
                </a:solidFill>
              </a:rPr>
              <a:t>«бревнами» на ногах, и подобные же </a:t>
            </a:r>
          </a:p>
          <a:p>
            <a:pPr algn="just"/>
            <a:r>
              <a:rPr lang="ru-RU" sz="2800" dirty="0">
                <a:solidFill>
                  <a:schemeClr val="accent1">
                    <a:lumMod val="50000"/>
                  </a:schemeClr>
                </a:solidFill>
              </a:rPr>
              <a:t>высказывания встречаются и у </a:t>
            </a:r>
          </a:p>
          <a:p>
            <a:pPr algn="just"/>
            <a:r>
              <a:rPr lang="ru-RU" sz="2800" dirty="0">
                <a:solidFill>
                  <a:schemeClr val="accent1">
                    <a:lumMod val="50000"/>
                  </a:schemeClr>
                </a:solidFill>
              </a:rPr>
              <a:t>древнегреческого поэта </a:t>
            </a:r>
            <a:r>
              <a:rPr lang="ru-RU" sz="2800" dirty="0" err="1">
                <a:solidFill>
                  <a:schemeClr val="accent1">
                    <a:lumMod val="50000"/>
                  </a:schemeClr>
                </a:solidFill>
              </a:rPr>
              <a:t>Виргилия</a:t>
            </a:r>
            <a:r>
              <a:rPr lang="ru-RU" sz="2800" dirty="0">
                <a:solidFill>
                  <a:schemeClr val="accent1">
                    <a:lumMod val="50000"/>
                  </a:schemeClr>
                </a:solidFill>
              </a:rPr>
              <a:t> в «Энеиде». Было также открыто, что</a:t>
            </a:r>
          </a:p>
          <a:p>
            <a:pPr algn="just"/>
            <a:r>
              <a:rPr lang="ru-RU" sz="2800" dirty="0">
                <a:solidFill>
                  <a:schemeClr val="accent1">
                    <a:lumMod val="50000"/>
                  </a:schemeClr>
                </a:solidFill>
              </a:rPr>
              <a:t> в древнем архаичном китайском языке один из иероглифов обозначал</a:t>
            </a:r>
          </a:p>
          <a:p>
            <a:pPr algn="just"/>
            <a:r>
              <a:rPr lang="ru-RU" sz="2800" dirty="0">
                <a:solidFill>
                  <a:schemeClr val="accent1">
                    <a:lumMod val="50000"/>
                  </a:schemeClr>
                </a:solidFill>
              </a:rPr>
              <a:t> человека с «доской для скольжения» на ноге. </a:t>
            </a:r>
          </a:p>
        </p:txBody>
      </p:sp>
      <p:pic>
        <p:nvPicPr>
          <p:cNvPr id="6" name="Рисунок 5">
            <a:extLst>
              <a:ext uri="{FF2B5EF4-FFF2-40B4-BE49-F238E27FC236}">
                <a16:creationId xmlns:a16="http://schemas.microsoft.com/office/drawing/2014/main" xmlns="" id="{C9808E65-E469-4A87-A17D-8972A8C79583}"/>
              </a:ext>
            </a:extLst>
          </p:cNvPr>
          <p:cNvPicPr>
            <a:picLocks noChangeAspect="1"/>
          </p:cNvPicPr>
          <p:nvPr/>
        </p:nvPicPr>
        <p:blipFill>
          <a:blip r:embed="rId2"/>
          <a:stretch>
            <a:fillRect/>
          </a:stretch>
        </p:blipFill>
        <p:spPr>
          <a:xfrm>
            <a:off x="7563342" y="1867134"/>
            <a:ext cx="4164059" cy="2995436"/>
          </a:xfrm>
          <a:prstGeom prst="rect">
            <a:avLst/>
          </a:prstGeom>
        </p:spPr>
      </p:pic>
    </p:spTree>
    <p:extLst>
      <p:ext uri="{BB962C8B-B14F-4D97-AF65-F5344CB8AC3E}">
        <p14:creationId xmlns:p14="http://schemas.microsoft.com/office/powerpoint/2010/main" xmlns="" val="34346372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96AB5024-4E88-4563-8EDB-C568705A24B0}"/>
              </a:ext>
            </a:extLst>
          </p:cNvPr>
          <p:cNvSpPr>
            <a:spLocks noGrp="1"/>
          </p:cNvSpPr>
          <p:nvPr>
            <p:ph type="title"/>
          </p:nvPr>
        </p:nvSpPr>
        <p:spPr>
          <a:xfrm>
            <a:off x="831850" y="1"/>
            <a:ext cx="10515600" cy="870012"/>
          </a:xfrm>
        </p:spPr>
        <p:txBody>
          <a:bodyPr>
            <a:normAutofit fontScale="90000"/>
          </a:bodyPr>
          <a:lstStyle/>
          <a:p>
            <a:pPr algn="ctr"/>
            <a:r>
              <a:rPr lang="ru-RU" dirty="0"/>
              <a:t>История возникновения лыж</a:t>
            </a:r>
          </a:p>
        </p:txBody>
      </p:sp>
      <p:sp>
        <p:nvSpPr>
          <p:cNvPr id="3" name="Текст 2">
            <a:extLst>
              <a:ext uri="{FF2B5EF4-FFF2-40B4-BE49-F238E27FC236}">
                <a16:creationId xmlns:a16="http://schemas.microsoft.com/office/drawing/2014/main" xmlns="" id="{7CEECB51-4EBF-4FE2-86DC-916D3A94F440}"/>
              </a:ext>
            </a:extLst>
          </p:cNvPr>
          <p:cNvSpPr>
            <a:spLocks noGrp="1"/>
          </p:cNvSpPr>
          <p:nvPr>
            <p:ph type="body" idx="1"/>
          </p:nvPr>
        </p:nvSpPr>
        <p:spPr>
          <a:xfrm>
            <a:off x="489752" y="736846"/>
            <a:ext cx="11212496" cy="5761608"/>
          </a:xfrm>
        </p:spPr>
        <p:txBody>
          <a:bodyPr>
            <a:normAutofit/>
          </a:bodyPr>
          <a:lstStyle/>
          <a:p>
            <a:r>
              <a:rPr lang="ru-RU" sz="2800" dirty="0">
                <a:solidFill>
                  <a:schemeClr val="accent1">
                    <a:lumMod val="50000"/>
                  </a:schemeClr>
                </a:solidFill>
              </a:rPr>
              <a:t> Передвигаясь на лыжах, можно спокойно проходить от 300 до 400</a:t>
            </a:r>
          </a:p>
          <a:p>
            <a:r>
              <a:rPr lang="ru-RU" sz="2800" dirty="0">
                <a:solidFill>
                  <a:schemeClr val="accent1">
                    <a:lumMod val="50000"/>
                  </a:schemeClr>
                </a:solidFill>
              </a:rPr>
              <a:t> километров в день, и считается, что Северная Америка была</a:t>
            </a:r>
          </a:p>
          <a:p>
            <a:r>
              <a:rPr lang="ru-RU" sz="2800" dirty="0">
                <a:solidFill>
                  <a:schemeClr val="accent1">
                    <a:lumMod val="50000"/>
                  </a:schemeClr>
                </a:solidFill>
              </a:rPr>
              <a:t> колонизирована благодаря лыжам. Свидетельством того, что</a:t>
            </a:r>
          </a:p>
          <a:p>
            <a:r>
              <a:rPr lang="ru-RU" sz="2800" dirty="0">
                <a:solidFill>
                  <a:schemeClr val="accent1">
                    <a:lumMod val="50000"/>
                  </a:schemeClr>
                </a:solidFill>
              </a:rPr>
              <a:t> </a:t>
            </a:r>
            <a:r>
              <a:rPr lang="ru-RU" sz="2800" dirty="0" err="1">
                <a:solidFill>
                  <a:schemeClr val="accent1">
                    <a:lumMod val="50000"/>
                  </a:schemeClr>
                </a:solidFill>
              </a:rPr>
              <a:t>возможнодостигать</a:t>
            </a:r>
            <a:r>
              <a:rPr lang="ru-RU" sz="2800" dirty="0">
                <a:solidFill>
                  <a:schemeClr val="accent1">
                    <a:lumMod val="50000"/>
                  </a:schemeClr>
                </a:solidFill>
              </a:rPr>
              <a:t> таких необыкновенных результатов, передвигаясь</a:t>
            </a:r>
          </a:p>
          <a:p>
            <a:r>
              <a:rPr lang="ru-RU" sz="2800" dirty="0">
                <a:solidFill>
                  <a:schemeClr val="accent1">
                    <a:lumMod val="50000"/>
                  </a:schemeClr>
                </a:solidFill>
              </a:rPr>
              <a:t> на лыжах, послужило путешествие в 1888 году в Гренландию Фритьофа</a:t>
            </a:r>
          </a:p>
          <a:p>
            <a:r>
              <a:rPr lang="ru-RU" sz="2800" dirty="0">
                <a:solidFill>
                  <a:schemeClr val="accent1">
                    <a:lumMod val="50000"/>
                  </a:schemeClr>
                </a:solidFill>
              </a:rPr>
              <a:t> Нансена (путешественника, первооткрывателя, получившего в 1922</a:t>
            </a:r>
          </a:p>
          <a:p>
            <a:r>
              <a:rPr lang="ru-RU" sz="2800" dirty="0">
                <a:solidFill>
                  <a:schemeClr val="accent1">
                    <a:lumMod val="50000"/>
                  </a:schemeClr>
                </a:solidFill>
              </a:rPr>
              <a:t>году Нобелевскую Премию мира), достигшего берегов Гренландии за 39</a:t>
            </a:r>
          </a:p>
          <a:p>
            <a:r>
              <a:rPr lang="ru-RU" sz="2800" dirty="0">
                <a:solidFill>
                  <a:schemeClr val="accent1">
                    <a:lumMod val="50000"/>
                  </a:schemeClr>
                </a:solidFill>
              </a:rPr>
              <a:t> дней и прошедшего многие тысячи километров. Существуют</a:t>
            </a:r>
          </a:p>
          <a:p>
            <a:r>
              <a:rPr lang="ru-RU" sz="2800" dirty="0">
                <a:solidFill>
                  <a:schemeClr val="accent1">
                    <a:lumMod val="50000"/>
                  </a:schemeClr>
                </a:solidFill>
              </a:rPr>
              <a:t> многочисленные свидетельства использования лыж северными</a:t>
            </a:r>
          </a:p>
          <a:p>
            <a:r>
              <a:rPr lang="ru-RU" sz="2800" dirty="0">
                <a:solidFill>
                  <a:schemeClr val="accent1">
                    <a:lumMod val="50000"/>
                  </a:schemeClr>
                </a:solidFill>
              </a:rPr>
              <a:t> народами России — в </a:t>
            </a:r>
            <a:r>
              <a:rPr lang="ru-RU" sz="2800" dirty="0" err="1">
                <a:solidFill>
                  <a:schemeClr val="accent1">
                    <a:lumMod val="50000"/>
                  </a:schemeClr>
                </a:solidFill>
              </a:rPr>
              <a:t>Сибире</a:t>
            </a:r>
            <a:r>
              <a:rPr lang="ru-RU" sz="2800" dirty="0">
                <a:solidFill>
                  <a:schemeClr val="accent1">
                    <a:lumMod val="50000"/>
                  </a:schemeClr>
                </a:solidFill>
              </a:rPr>
              <a:t>, на Кольском полуострове, на </a:t>
            </a:r>
            <a:r>
              <a:rPr lang="ru-RU" sz="2800" dirty="0" err="1">
                <a:solidFill>
                  <a:schemeClr val="accent1">
                    <a:lumMod val="50000"/>
                  </a:schemeClr>
                </a:solidFill>
              </a:rPr>
              <a:t>северо</a:t>
            </a:r>
            <a:endParaRPr lang="ru-RU" sz="2800" dirty="0">
              <a:solidFill>
                <a:schemeClr val="accent1">
                  <a:lumMod val="50000"/>
                </a:schemeClr>
              </a:solidFill>
            </a:endParaRPr>
          </a:p>
          <a:p>
            <a:r>
              <a:rPr lang="ru-RU" sz="2800" dirty="0">
                <a:solidFill>
                  <a:schemeClr val="accent1">
                    <a:lumMod val="50000"/>
                  </a:schemeClr>
                </a:solidFill>
              </a:rPr>
              <a:t>-западе Европейской части России.</a:t>
            </a:r>
          </a:p>
        </p:txBody>
      </p:sp>
    </p:spTree>
    <p:extLst>
      <p:ext uri="{BB962C8B-B14F-4D97-AF65-F5344CB8AC3E}">
        <p14:creationId xmlns:p14="http://schemas.microsoft.com/office/powerpoint/2010/main" xmlns="" val="383728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3BD5C56-95F6-4F66-AF7E-D68EDB341F00}"/>
              </a:ext>
            </a:extLst>
          </p:cNvPr>
          <p:cNvSpPr>
            <a:spLocks noGrp="1"/>
          </p:cNvSpPr>
          <p:nvPr>
            <p:ph type="title"/>
          </p:nvPr>
        </p:nvSpPr>
        <p:spPr>
          <a:xfrm>
            <a:off x="831850" y="1"/>
            <a:ext cx="10515600" cy="768350"/>
          </a:xfrm>
        </p:spPr>
        <p:txBody>
          <a:bodyPr>
            <a:normAutofit fontScale="90000"/>
          </a:bodyPr>
          <a:lstStyle/>
          <a:p>
            <a:pPr algn="ctr"/>
            <a:r>
              <a:rPr lang="ru-RU" dirty="0"/>
              <a:t>История возникновения лыж</a:t>
            </a:r>
          </a:p>
        </p:txBody>
      </p:sp>
      <p:sp>
        <p:nvSpPr>
          <p:cNvPr id="3" name="Текст 2">
            <a:extLst>
              <a:ext uri="{FF2B5EF4-FFF2-40B4-BE49-F238E27FC236}">
                <a16:creationId xmlns:a16="http://schemas.microsoft.com/office/drawing/2014/main" xmlns="" id="{C3B50164-4319-410C-8FF0-288472D5BC6C}"/>
              </a:ext>
            </a:extLst>
          </p:cNvPr>
          <p:cNvSpPr>
            <a:spLocks noGrp="1"/>
          </p:cNvSpPr>
          <p:nvPr>
            <p:ph type="body" idx="1"/>
          </p:nvPr>
        </p:nvSpPr>
        <p:spPr>
          <a:xfrm>
            <a:off x="497150" y="692458"/>
            <a:ext cx="11274640" cy="5823751"/>
          </a:xfrm>
        </p:spPr>
        <p:txBody>
          <a:bodyPr>
            <a:normAutofit fontScale="85000" lnSpcReduction="20000"/>
          </a:bodyPr>
          <a:lstStyle/>
          <a:p>
            <a:r>
              <a:rPr lang="ru-RU" sz="2800" dirty="0">
                <a:solidFill>
                  <a:schemeClr val="accent1">
                    <a:lumMod val="50000"/>
                  </a:schemeClr>
                </a:solidFill>
              </a:rPr>
              <a:t>Например, в Невельском районе Псковской области на берегу озера</a:t>
            </a:r>
          </a:p>
          <a:p>
            <a:pPr algn="just"/>
            <a:r>
              <a:rPr lang="ru-RU" sz="2800" dirty="0">
                <a:solidFill>
                  <a:schemeClr val="accent1">
                    <a:lumMod val="50000"/>
                  </a:schemeClr>
                </a:solidFill>
              </a:rPr>
              <a:t> Сенница расположена деревня </a:t>
            </a:r>
            <a:r>
              <a:rPr lang="ru-RU" sz="2800" dirty="0" err="1">
                <a:solidFill>
                  <a:schemeClr val="accent1">
                    <a:lumMod val="50000"/>
                  </a:schemeClr>
                </a:solidFill>
              </a:rPr>
              <a:t>Дубокрай</a:t>
            </a:r>
            <a:r>
              <a:rPr lang="ru-RU" sz="2800" dirty="0">
                <a:solidFill>
                  <a:schemeClr val="accent1">
                    <a:lumMod val="50000"/>
                  </a:schemeClr>
                </a:solidFill>
              </a:rPr>
              <a:t>, известная древнейшими</a:t>
            </a:r>
          </a:p>
          <a:p>
            <a:r>
              <a:rPr lang="ru-RU" sz="2800" dirty="0">
                <a:solidFill>
                  <a:schemeClr val="accent1">
                    <a:lumMod val="50000"/>
                  </a:schemeClr>
                </a:solidFill>
              </a:rPr>
              <a:t> археологическими находками. На дне</a:t>
            </a:r>
          </a:p>
          <a:p>
            <a:r>
              <a:rPr lang="ru-RU" sz="2800" dirty="0">
                <a:solidFill>
                  <a:schemeClr val="accent1">
                    <a:lumMod val="50000"/>
                  </a:schemeClr>
                </a:solidFill>
              </a:rPr>
              <a:t> озера рядом с деревней в 1982</a:t>
            </a:r>
          </a:p>
          <a:p>
            <a:r>
              <a:rPr lang="ru-RU" sz="2800" dirty="0">
                <a:solidFill>
                  <a:schemeClr val="accent1">
                    <a:lumMod val="50000"/>
                  </a:schemeClr>
                </a:solidFill>
              </a:rPr>
              <a:t> году А. М. </a:t>
            </a:r>
            <a:r>
              <a:rPr lang="ru-RU" sz="2800" dirty="0" err="1">
                <a:solidFill>
                  <a:schemeClr val="accent1">
                    <a:lumMod val="50000"/>
                  </a:schemeClr>
                </a:solidFill>
              </a:rPr>
              <a:t>Микляевым</a:t>
            </a:r>
            <a:r>
              <a:rPr lang="ru-RU" sz="2800" dirty="0">
                <a:solidFill>
                  <a:schemeClr val="accent1">
                    <a:lumMod val="50000"/>
                  </a:schemeClr>
                </a:solidFill>
              </a:rPr>
              <a:t> и другими </a:t>
            </a:r>
          </a:p>
          <a:p>
            <a:r>
              <a:rPr lang="ru-RU" sz="2800" dirty="0">
                <a:solidFill>
                  <a:schemeClr val="accent1">
                    <a:lumMod val="50000"/>
                  </a:schemeClr>
                </a:solidFill>
              </a:rPr>
              <a:t>ленинградскими археологами была</a:t>
            </a:r>
          </a:p>
          <a:p>
            <a:r>
              <a:rPr lang="ru-RU" sz="2800" dirty="0">
                <a:solidFill>
                  <a:schemeClr val="accent1">
                    <a:lumMod val="50000"/>
                  </a:schemeClr>
                </a:solidFill>
              </a:rPr>
              <a:t> найдена древнейшая лыжа, дата </a:t>
            </a:r>
          </a:p>
          <a:p>
            <a:r>
              <a:rPr lang="ru-RU" sz="2800" dirty="0">
                <a:solidFill>
                  <a:schemeClr val="accent1">
                    <a:lumMod val="50000"/>
                  </a:schemeClr>
                </a:solidFill>
              </a:rPr>
              <a:t>изготовления которой была оценена в</a:t>
            </a:r>
          </a:p>
          <a:p>
            <a:r>
              <a:rPr lang="ru-RU" sz="2800" dirty="0">
                <a:solidFill>
                  <a:schemeClr val="accent1">
                    <a:lumMod val="50000"/>
                  </a:schemeClr>
                </a:solidFill>
              </a:rPr>
              <a:t> 2620—2160 лет до н.э., сделана из вяза.</a:t>
            </a:r>
          </a:p>
          <a:p>
            <a:r>
              <a:rPr lang="ru-RU" sz="2800" dirty="0">
                <a:solidFill>
                  <a:schemeClr val="accent1">
                    <a:lumMod val="50000"/>
                  </a:schemeClr>
                </a:solidFill>
              </a:rPr>
              <a:t> Весьма впечатляют своим</a:t>
            </a:r>
          </a:p>
          <a:p>
            <a:r>
              <a:rPr lang="ru-RU" sz="2800" dirty="0">
                <a:solidFill>
                  <a:schemeClr val="accent1">
                    <a:lumMod val="50000"/>
                  </a:schemeClr>
                </a:solidFill>
              </a:rPr>
              <a:t> изяществом фигуры пятнадцати лыжников, двенадцать из которых</a:t>
            </a:r>
          </a:p>
          <a:p>
            <a:r>
              <a:rPr lang="ru-RU" sz="2800" dirty="0">
                <a:solidFill>
                  <a:schemeClr val="accent1">
                    <a:lumMod val="50000"/>
                  </a:schemeClr>
                </a:solidFill>
              </a:rPr>
              <a:t> имеют по одной палке в руке, и фигура лыжника на буксире. Их возраст,</a:t>
            </a:r>
          </a:p>
          <a:p>
            <a:r>
              <a:rPr lang="ru-RU" sz="2800" dirty="0">
                <a:solidFill>
                  <a:schemeClr val="accent1">
                    <a:lumMod val="50000"/>
                  </a:schemeClr>
                </a:solidFill>
              </a:rPr>
              <a:t> как и возраст найденного у берегов Северного ледовитого океана</a:t>
            </a:r>
          </a:p>
          <a:p>
            <a:r>
              <a:rPr lang="ru-RU" sz="2800" dirty="0">
                <a:solidFill>
                  <a:schemeClr val="accent1">
                    <a:lumMod val="50000"/>
                  </a:schemeClr>
                </a:solidFill>
              </a:rPr>
              <a:t> наскального рисунка лыжника с топором — его в шутку называют</a:t>
            </a:r>
          </a:p>
          <a:p>
            <a:r>
              <a:rPr lang="ru-RU" sz="2800" dirty="0">
                <a:solidFill>
                  <a:schemeClr val="accent1">
                    <a:lumMod val="50000"/>
                  </a:schemeClr>
                </a:solidFill>
              </a:rPr>
              <a:t> первым биатлонистом — археологи определяют в 12 тыс. лет.</a:t>
            </a:r>
          </a:p>
        </p:txBody>
      </p:sp>
      <p:pic>
        <p:nvPicPr>
          <p:cNvPr id="5" name="Рисунок 4">
            <a:extLst>
              <a:ext uri="{FF2B5EF4-FFF2-40B4-BE49-F238E27FC236}">
                <a16:creationId xmlns:a16="http://schemas.microsoft.com/office/drawing/2014/main" xmlns="" id="{FAA03058-8BF1-47D2-87C0-AD4B8595E43E}"/>
              </a:ext>
            </a:extLst>
          </p:cNvPr>
          <p:cNvPicPr>
            <a:picLocks noChangeAspect="1"/>
          </p:cNvPicPr>
          <p:nvPr/>
        </p:nvPicPr>
        <p:blipFill rotWithShape="1">
          <a:blip r:embed="rId2"/>
          <a:srcRect t="17987"/>
          <a:stretch/>
        </p:blipFill>
        <p:spPr>
          <a:xfrm>
            <a:off x="6001145" y="1460808"/>
            <a:ext cx="4798879" cy="3089428"/>
          </a:xfrm>
          <a:prstGeom prst="rect">
            <a:avLst/>
          </a:prstGeom>
        </p:spPr>
      </p:pic>
    </p:spTree>
    <p:extLst>
      <p:ext uri="{BB962C8B-B14F-4D97-AF65-F5344CB8AC3E}">
        <p14:creationId xmlns:p14="http://schemas.microsoft.com/office/powerpoint/2010/main" xmlns="" val="24539955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47DAA121-D2D1-446F-92F9-E9DEAC4C841B}"/>
              </a:ext>
            </a:extLst>
          </p:cNvPr>
          <p:cNvSpPr>
            <a:spLocks noGrp="1"/>
          </p:cNvSpPr>
          <p:nvPr>
            <p:ph type="title"/>
          </p:nvPr>
        </p:nvSpPr>
        <p:spPr>
          <a:xfrm>
            <a:off x="831850" y="0"/>
            <a:ext cx="10515600" cy="887767"/>
          </a:xfrm>
        </p:spPr>
        <p:txBody>
          <a:bodyPr>
            <a:normAutofit fontScale="90000"/>
          </a:bodyPr>
          <a:lstStyle/>
          <a:p>
            <a:pPr algn="ctr"/>
            <a:r>
              <a:rPr lang="ru-RU" dirty="0"/>
              <a:t>История возникновения лыж</a:t>
            </a:r>
          </a:p>
        </p:txBody>
      </p:sp>
      <p:sp>
        <p:nvSpPr>
          <p:cNvPr id="3" name="Текст 2">
            <a:extLst>
              <a:ext uri="{FF2B5EF4-FFF2-40B4-BE49-F238E27FC236}">
                <a16:creationId xmlns:a16="http://schemas.microsoft.com/office/drawing/2014/main" xmlns="" id="{22AC3B48-28D3-452C-B9A1-4DDF51A04591}"/>
              </a:ext>
            </a:extLst>
          </p:cNvPr>
          <p:cNvSpPr>
            <a:spLocks noGrp="1"/>
          </p:cNvSpPr>
          <p:nvPr>
            <p:ph type="body" idx="1"/>
          </p:nvPr>
        </p:nvSpPr>
        <p:spPr>
          <a:xfrm>
            <a:off x="541539" y="754602"/>
            <a:ext cx="11265762" cy="5850383"/>
          </a:xfrm>
        </p:spPr>
        <p:txBody>
          <a:bodyPr>
            <a:normAutofit/>
          </a:bodyPr>
          <a:lstStyle/>
          <a:p>
            <a:r>
              <a:rPr lang="ru-RU" sz="2800" dirty="0">
                <a:solidFill>
                  <a:schemeClr val="accent1">
                    <a:lumMod val="50000"/>
                  </a:schemeClr>
                </a:solidFill>
              </a:rPr>
              <a:t> В то время как народы, жившие на Алтае, берегах озера Байкал, на</a:t>
            </a:r>
          </a:p>
          <a:p>
            <a:r>
              <a:rPr lang="ru-RU" sz="2800" dirty="0">
                <a:solidFill>
                  <a:schemeClr val="accent1">
                    <a:lumMod val="50000"/>
                  </a:schemeClr>
                </a:solidFill>
              </a:rPr>
              <a:t> территории Удмуртии еще раньше, до изобретения лыж передвигались</a:t>
            </a:r>
          </a:p>
          <a:p>
            <a:r>
              <a:rPr lang="ru-RU" sz="2800" dirty="0">
                <a:solidFill>
                  <a:schemeClr val="accent1">
                    <a:lumMod val="50000"/>
                  </a:schemeClr>
                </a:solidFill>
              </a:rPr>
              <a:t> на снегоступах, а затем и на скользящих лыжах. Во время длинной</a:t>
            </a:r>
          </a:p>
          <a:p>
            <a:r>
              <a:rPr lang="ru-RU" sz="2800" dirty="0">
                <a:solidFill>
                  <a:schemeClr val="accent1">
                    <a:lumMod val="50000"/>
                  </a:schemeClr>
                </a:solidFill>
              </a:rPr>
              <a:t> холодной зимы было жизненной необходимостью преодолевать</a:t>
            </a:r>
          </a:p>
          <a:p>
            <a:r>
              <a:rPr lang="ru-RU" sz="2800" dirty="0">
                <a:solidFill>
                  <a:schemeClr val="accent1">
                    <a:lumMod val="50000"/>
                  </a:schemeClr>
                </a:solidFill>
              </a:rPr>
              <a:t> огромные расстояния по снегу глубиной более 1 метра. Одна из легенд</a:t>
            </a:r>
          </a:p>
          <a:p>
            <a:r>
              <a:rPr lang="ru-RU" sz="2800" dirty="0">
                <a:solidFill>
                  <a:schemeClr val="accent1">
                    <a:lumMod val="50000"/>
                  </a:schemeClr>
                </a:solidFill>
              </a:rPr>
              <a:t> </a:t>
            </a:r>
            <a:r>
              <a:rPr lang="ru-RU" sz="2800" dirty="0" err="1">
                <a:solidFill>
                  <a:schemeClr val="accent1">
                    <a:lumMod val="50000"/>
                  </a:schemeClr>
                </a:solidFill>
              </a:rPr>
              <a:t>расказывает</a:t>
            </a:r>
            <a:r>
              <a:rPr lang="ru-RU" sz="2800" dirty="0">
                <a:solidFill>
                  <a:schemeClr val="accent1">
                    <a:lumMod val="50000"/>
                  </a:schemeClr>
                </a:solidFill>
              </a:rPr>
              <a:t> о богатырях Септы, древнего поселения, которые в</a:t>
            </a:r>
          </a:p>
          <a:p>
            <a:r>
              <a:rPr lang="ru-RU" sz="2800" dirty="0">
                <a:solidFill>
                  <a:schemeClr val="accent1">
                    <a:lumMod val="50000"/>
                  </a:schemeClr>
                </a:solidFill>
              </a:rPr>
              <a:t> холодное время года надевали «</a:t>
            </a:r>
            <a:r>
              <a:rPr lang="ru-RU" sz="2800" dirty="0" err="1">
                <a:solidFill>
                  <a:schemeClr val="accent1">
                    <a:lumMod val="50000"/>
                  </a:schemeClr>
                </a:solidFill>
              </a:rPr>
              <a:t>серебрянные</a:t>
            </a:r>
            <a:r>
              <a:rPr lang="ru-RU" sz="2800" dirty="0">
                <a:solidFill>
                  <a:schemeClr val="accent1">
                    <a:lumMod val="50000"/>
                  </a:schemeClr>
                </a:solidFill>
              </a:rPr>
              <a:t>» лыжи и ходили на них в</a:t>
            </a:r>
          </a:p>
          <a:p>
            <a:r>
              <a:rPr lang="ru-RU" sz="2800" dirty="0">
                <a:solidFill>
                  <a:schemeClr val="accent1">
                    <a:lumMod val="50000"/>
                  </a:schemeClr>
                </a:solidFill>
              </a:rPr>
              <a:t> гости в другое поселение </a:t>
            </a:r>
            <a:r>
              <a:rPr lang="ru-RU" sz="2800" dirty="0" err="1">
                <a:solidFill>
                  <a:schemeClr val="accent1">
                    <a:lumMod val="50000"/>
                  </a:schemeClr>
                </a:solidFill>
              </a:rPr>
              <a:t>Идна</a:t>
            </a:r>
            <a:r>
              <a:rPr lang="ru-RU" sz="2800" dirty="0">
                <a:solidFill>
                  <a:schemeClr val="accent1">
                    <a:lumMod val="50000"/>
                  </a:schemeClr>
                </a:solidFill>
              </a:rPr>
              <a:t>, которое находилось на расстоянии</a:t>
            </a:r>
          </a:p>
          <a:p>
            <a:r>
              <a:rPr lang="ru-RU" sz="2800" dirty="0">
                <a:solidFill>
                  <a:schemeClr val="accent1">
                    <a:lumMod val="50000"/>
                  </a:schemeClr>
                </a:solidFill>
              </a:rPr>
              <a:t> более 20 километров. Проходили это расстояние за такое короткое</a:t>
            </a:r>
          </a:p>
          <a:p>
            <a:r>
              <a:rPr lang="ru-RU" sz="2800" dirty="0">
                <a:solidFill>
                  <a:schemeClr val="accent1">
                    <a:lumMod val="50000"/>
                  </a:schemeClr>
                </a:solidFill>
              </a:rPr>
              <a:t> время, что хлеб, </a:t>
            </a:r>
            <a:r>
              <a:rPr lang="ru-RU" sz="2800" dirty="0" err="1">
                <a:solidFill>
                  <a:schemeClr val="accent1">
                    <a:lumMod val="50000"/>
                  </a:schemeClr>
                </a:solidFill>
              </a:rPr>
              <a:t>испекаемый</a:t>
            </a:r>
            <a:r>
              <a:rPr lang="ru-RU" sz="2800" dirty="0">
                <a:solidFill>
                  <a:schemeClr val="accent1">
                    <a:lumMod val="50000"/>
                  </a:schemeClr>
                </a:solidFill>
              </a:rPr>
              <a:t> к приходу гостей, был горячим. </a:t>
            </a:r>
          </a:p>
          <a:p>
            <a:endParaRPr lang="ru-RU" sz="2800" dirty="0">
              <a:solidFill>
                <a:schemeClr val="accent1">
                  <a:lumMod val="50000"/>
                </a:schemeClr>
              </a:solidFill>
            </a:endParaRPr>
          </a:p>
        </p:txBody>
      </p:sp>
    </p:spTree>
    <p:extLst>
      <p:ext uri="{BB962C8B-B14F-4D97-AF65-F5344CB8AC3E}">
        <p14:creationId xmlns:p14="http://schemas.microsoft.com/office/powerpoint/2010/main" xmlns="" val="24589445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C66658B-A2F8-4210-93B9-1DCFDBBF9F2A}"/>
              </a:ext>
            </a:extLst>
          </p:cNvPr>
          <p:cNvSpPr>
            <a:spLocks noGrp="1"/>
          </p:cNvSpPr>
          <p:nvPr>
            <p:ph type="title"/>
          </p:nvPr>
        </p:nvSpPr>
        <p:spPr>
          <a:xfrm>
            <a:off x="831850" y="62145"/>
            <a:ext cx="10515600" cy="843378"/>
          </a:xfrm>
        </p:spPr>
        <p:txBody>
          <a:bodyPr>
            <a:normAutofit fontScale="90000"/>
          </a:bodyPr>
          <a:lstStyle/>
          <a:p>
            <a:pPr algn="ctr"/>
            <a:r>
              <a:rPr lang="ru-RU" dirty="0"/>
              <a:t>История возникновения лыж</a:t>
            </a:r>
          </a:p>
        </p:txBody>
      </p:sp>
      <p:sp>
        <p:nvSpPr>
          <p:cNvPr id="3" name="Текст 2">
            <a:extLst>
              <a:ext uri="{FF2B5EF4-FFF2-40B4-BE49-F238E27FC236}">
                <a16:creationId xmlns:a16="http://schemas.microsoft.com/office/drawing/2014/main" xmlns="" id="{7AC8A5FE-C1E7-48E1-9B0E-A6A006182259}"/>
              </a:ext>
            </a:extLst>
          </p:cNvPr>
          <p:cNvSpPr>
            <a:spLocks noGrp="1"/>
          </p:cNvSpPr>
          <p:nvPr>
            <p:ph type="body" idx="1"/>
          </p:nvPr>
        </p:nvSpPr>
        <p:spPr>
          <a:xfrm>
            <a:off x="355107" y="816747"/>
            <a:ext cx="11523215" cy="5726096"/>
          </a:xfrm>
        </p:spPr>
        <p:txBody>
          <a:bodyPr>
            <a:normAutofit/>
          </a:bodyPr>
          <a:lstStyle/>
          <a:p>
            <a:r>
              <a:rPr lang="ru-RU" dirty="0"/>
              <a:t> </a:t>
            </a:r>
            <a:r>
              <a:rPr lang="ru-RU" sz="2800" dirty="0">
                <a:solidFill>
                  <a:schemeClr val="accent1">
                    <a:lumMod val="50000"/>
                  </a:schemeClr>
                </a:solidFill>
              </a:rPr>
              <a:t>Широко использовались лыжи не только для перемещения на большие</a:t>
            </a:r>
          </a:p>
          <a:p>
            <a:r>
              <a:rPr lang="ru-RU" sz="2800" dirty="0">
                <a:solidFill>
                  <a:schemeClr val="accent1">
                    <a:lumMod val="50000"/>
                  </a:schemeClr>
                </a:solidFill>
              </a:rPr>
              <a:t> расстояния, но и для охоты. Епископ Олаф Великий в своей изданной в</a:t>
            </a:r>
          </a:p>
          <a:p>
            <a:r>
              <a:rPr lang="ru-RU" sz="2800" dirty="0">
                <a:solidFill>
                  <a:schemeClr val="accent1">
                    <a:lumMod val="50000"/>
                  </a:schemeClr>
                </a:solidFill>
              </a:rPr>
              <a:t> 1555 году в Риме книге «История северных народов» подробно описывал</a:t>
            </a:r>
          </a:p>
          <a:p>
            <a:r>
              <a:rPr lang="ru-RU" sz="2800" dirty="0">
                <a:solidFill>
                  <a:schemeClr val="accent1">
                    <a:lumMod val="50000"/>
                  </a:schemeClr>
                </a:solidFill>
              </a:rPr>
              <a:t> процесс загона зверей, которые уставали, проваливаясь в глубоком снегу,</a:t>
            </a:r>
          </a:p>
          <a:p>
            <a:r>
              <a:rPr lang="ru-RU" sz="2800" dirty="0">
                <a:solidFill>
                  <a:schemeClr val="accent1">
                    <a:lumMod val="50000"/>
                  </a:schemeClr>
                </a:solidFill>
              </a:rPr>
              <a:t> в то время, как люди легко и быстро скользили по нему. Применялись</a:t>
            </a:r>
          </a:p>
          <a:p>
            <a:r>
              <a:rPr lang="ru-RU" sz="2800" dirty="0">
                <a:solidFill>
                  <a:schemeClr val="accent1">
                    <a:lumMod val="50000"/>
                  </a:schemeClr>
                </a:solidFill>
              </a:rPr>
              <a:t> лыжи и во время военных действий. А какой огромный спрос был на них</a:t>
            </a:r>
          </a:p>
          <a:p>
            <a:r>
              <a:rPr lang="ru-RU" sz="2800" dirty="0">
                <a:solidFill>
                  <a:schemeClr val="accent1">
                    <a:lumMod val="50000"/>
                  </a:schemeClr>
                </a:solidFill>
              </a:rPr>
              <a:t> в Америке во времена «золотой лихорадки»! И только в конце 19 —</a:t>
            </a:r>
          </a:p>
          <a:p>
            <a:r>
              <a:rPr lang="ru-RU" sz="2800" dirty="0">
                <a:solidFill>
                  <a:schemeClr val="accent1">
                    <a:lumMod val="50000"/>
                  </a:schemeClr>
                </a:solidFill>
              </a:rPr>
              <a:t> начале 20 века лыжи стали использоваться для удовольствия, приятного</a:t>
            </a:r>
          </a:p>
          <a:p>
            <a:r>
              <a:rPr lang="ru-RU" sz="2800" dirty="0">
                <a:solidFill>
                  <a:schemeClr val="accent1">
                    <a:lumMod val="50000"/>
                  </a:schemeClr>
                </a:solidFill>
              </a:rPr>
              <a:t> времяпрепровождения. Появились и соревнования, а также стали</a:t>
            </a:r>
          </a:p>
          <a:p>
            <a:r>
              <a:rPr lang="ru-RU" sz="2800" dirty="0">
                <a:solidFill>
                  <a:schemeClr val="accent1">
                    <a:lumMod val="50000"/>
                  </a:schemeClr>
                </a:solidFill>
              </a:rPr>
              <a:t> развиваться разные стили катания. 20 век дал бурное развитие лыжному</a:t>
            </a:r>
          </a:p>
          <a:p>
            <a:r>
              <a:rPr lang="ru-RU" sz="2800" dirty="0">
                <a:solidFill>
                  <a:schemeClr val="accent1">
                    <a:lumMod val="50000"/>
                  </a:schemeClr>
                </a:solidFill>
              </a:rPr>
              <a:t> спорту, и появились различные спортивные дисциплины.</a:t>
            </a:r>
          </a:p>
        </p:txBody>
      </p:sp>
    </p:spTree>
    <p:extLst>
      <p:ext uri="{BB962C8B-B14F-4D97-AF65-F5344CB8AC3E}">
        <p14:creationId xmlns:p14="http://schemas.microsoft.com/office/powerpoint/2010/main" xmlns="" val="4017733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B504AEA-FB88-48B9-A395-5F53BAAF4265}"/>
              </a:ext>
            </a:extLst>
          </p:cNvPr>
          <p:cNvSpPr>
            <a:spLocks noGrp="1"/>
          </p:cNvSpPr>
          <p:nvPr>
            <p:ph type="title"/>
          </p:nvPr>
        </p:nvSpPr>
        <p:spPr>
          <a:xfrm>
            <a:off x="831850" y="1"/>
            <a:ext cx="10515600" cy="1615736"/>
          </a:xfrm>
        </p:spPr>
        <p:txBody>
          <a:bodyPr>
            <a:normAutofit fontScale="90000"/>
          </a:bodyPr>
          <a:lstStyle/>
          <a:p>
            <a:pPr algn="ctr"/>
            <a:r>
              <a:rPr lang="ru-RU" dirty="0"/>
              <a:t>Правила соревнований по лыжным гонкам</a:t>
            </a:r>
          </a:p>
        </p:txBody>
      </p:sp>
      <p:sp>
        <p:nvSpPr>
          <p:cNvPr id="3" name="Текст 2">
            <a:extLst>
              <a:ext uri="{FF2B5EF4-FFF2-40B4-BE49-F238E27FC236}">
                <a16:creationId xmlns:a16="http://schemas.microsoft.com/office/drawing/2014/main" xmlns="" id="{59338123-2209-476D-A544-54044C044C40}"/>
              </a:ext>
            </a:extLst>
          </p:cNvPr>
          <p:cNvSpPr>
            <a:spLocks noGrp="1"/>
          </p:cNvSpPr>
          <p:nvPr>
            <p:ph type="body" idx="1"/>
          </p:nvPr>
        </p:nvSpPr>
        <p:spPr>
          <a:xfrm>
            <a:off x="363984" y="1500327"/>
            <a:ext cx="11505461" cy="5131292"/>
          </a:xfrm>
        </p:spPr>
        <p:txBody>
          <a:bodyPr>
            <a:normAutofit/>
          </a:bodyPr>
          <a:lstStyle/>
          <a:p>
            <a:r>
              <a:rPr lang="ru-RU" sz="2800" dirty="0">
                <a:solidFill>
                  <a:schemeClr val="accent1">
                    <a:lumMod val="50000"/>
                  </a:schemeClr>
                </a:solidFill>
              </a:rPr>
              <a:t>Основные правила соревнований по лыжным гонкам утверждаются</a:t>
            </a:r>
          </a:p>
          <a:p>
            <a:r>
              <a:rPr lang="ru-RU" sz="2800" dirty="0">
                <a:solidFill>
                  <a:schemeClr val="accent1">
                    <a:lumMod val="50000"/>
                  </a:schemeClr>
                </a:solidFill>
              </a:rPr>
              <a:t> Международной федерацией лыжных гонок. Организаторы отдельных</a:t>
            </a:r>
          </a:p>
          <a:p>
            <a:r>
              <a:rPr lang="ru-RU" sz="2800" dirty="0">
                <a:solidFill>
                  <a:schemeClr val="accent1">
                    <a:lumMod val="50000"/>
                  </a:schemeClr>
                </a:solidFill>
              </a:rPr>
              <a:t> соревнований вправе определять дисциплины, представленные на</a:t>
            </a:r>
          </a:p>
          <a:p>
            <a:r>
              <a:rPr lang="ru-RU" sz="2800" dirty="0">
                <a:solidFill>
                  <a:schemeClr val="accent1">
                    <a:lumMod val="50000"/>
                  </a:schemeClr>
                </a:solidFill>
              </a:rPr>
              <a:t> соревнованиях, сроки их проведения и другие нюансы которые не</a:t>
            </a:r>
          </a:p>
          <a:p>
            <a:r>
              <a:rPr lang="ru-RU" sz="2800" dirty="0">
                <a:solidFill>
                  <a:schemeClr val="accent1">
                    <a:lumMod val="50000"/>
                  </a:schemeClr>
                </a:solidFill>
              </a:rPr>
              <a:t> противоречат основным правилам</a:t>
            </a:r>
          </a:p>
          <a:p>
            <a:endParaRPr lang="ru-RU" sz="2800" dirty="0">
              <a:solidFill>
                <a:schemeClr val="accent1">
                  <a:lumMod val="50000"/>
                </a:schemeClr>
              </a:solidFill>
            </a:endParaRPr>
          </a:p>
          <a:p>
            <a:endParaRPr lang="ru-RU" sz="2800" dirty="0">
              <a:solidFill>
                <a:schemeClr val="accent1">
                  <a:lumMod val="50000"/>
                </a:schemeClr>
              </a:solidFill>
            </a:endParaRPr>
          </a:p>
        </p:txBody>
      </p:sp>
      <p:pic>
        <p:nvPicPr>
          <p:cNvPr id="4" name="Рисунок 3">
            <a:extLst>
              <a:ext uri="{FF2B5EF4-FFF2-40B4-BE49-F238E27FC236}">
                <a16:creationId xmlns:a16="http://schemas.microsoft.com/office/drawing/2014/main" xmlns="" id="{6203DEAC-256E-492C-B7AF-E06151CD462B}"/>
              </a:ext>
            </a:extLst>
          </p:cNvPr>
          <p:cNvPicPr>
            <a:picLocks noChangeAspect="1"/>
          </p:cNvPicPr>
          <p:nvPr/>
        </p:nvPicPr>
        <p:blipFill>
          <a:blip r:embed="rId2"/>
          <a:stretch>
            <a:fillRect/>
          </a:stretch>
        </p:blipFill>
        <p:spPr>
          <a:xfrm>
            <a:off x="6205399" y="3555044"/>
            <a:ext cx="4314640" cy="3240997"/>
          </a:xfrm>
          <a:prstGeom prst="rect">
            <a:avLst/>
          </a:prstGeom>
        </p:spPr>
      </p:pic>
    </p:spTree>
    <p:extLst>
      <p:ext uri="{BB962C8B-B14F-4D97-AF65-F5344CB8AC3E}">
        <p14:creationId xmlns:p14="http://schemas.microsoft.com/office/powerpoint/2010/main" xmlns="" val="348253624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86</TotalTime>
  <Words>1547</Words>
  <Application>Microsoft Office PowerPoint</Application>
  <PresentationFormat>Произвольный</PresentationFormat>
  <Paragraphs>129</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История возникновения лыж. Правила соревнований по лыжным гонкам.</vt:lpstr>
      <vt:lpstr>История возникновения лыж</vt:lpstr>
      <vt:lpstr>История возникновения лыж</vt:lpstr>
      <vt:lpstr>История возникновения лыж</vt:lpstr>
      <vt:lpstr>История возникновения лыж</vt:lpstr>
      <vt:lpstr>История возникновения лыж</vt:lpstr>
      <vt:lpstr>История возникновения лыж</vt:lpstr>
      <vt:lpstr>История возникновения лыж</vt:lpstr>
      <vt:lpstr>Правила соревнований по лыжным гонкам</vt:lpstr>
      <vt:lpstr>Трасса</vt:lpstr>
      <vt:lpstr> Возрастные категории и дистанции</vt:lpstr>
      <vt:lpstr> Старт</vt:lpstr>
      <vt:lpstr>Старт </vt:lpstr>
      <vt:lpstr> Финиш</vt:lpstr>
      <vt:lpstr>Спасибо за просмотр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История возникновения лыж. Правила соревнований по лыжным гонкам.</dc:title>
  <dc:creator>IL</dc:creator>
  <cp:lastModifiedBy>KirpichevaSP</cp:lastModifiedBy>
  <cp:revision>11</cp:revision>
  <dcterms:created xsi:type="dcterms:W3CDTF">2024-03-17T14:03:14Z</dcterms:created>
  <dcterms:modified xsi:type="dcterms:W3CDTF">2024-06-07T05:56:44Z</dcterms:modified>
</cp:coreProperties>
</file>