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85" r:id="rId1"/>
  </p:sldMasterIdLst>
  <p:notesMasterIdLst>
    <p:notesMasterId r:id="rId33"/>
  </p:notesMasterIdLst>
  <p:handoutMasterIdLst>
    <p:handoutMasterId r:id="rId34"/>
  </p:handoutMasterIdLst>
  <p:sldIdLst>
    <p:sldId id="257" r:id="rId2"/>
    <p:sldId id="288" r:id="rId3"/>
    <p:sldId id="289" r:id="rId4"/>
    <p:sldId id="290" r:id="rId5"/>
    <p:sldId id="291" r:id="rId6"/>
    <p:sldId id="292" r:id="rId7"/>
    <p:sldId id="293" r:id="rId8"/>
    <p:sldId id="294" r:id="rId9"/>
    <p:sldId id="284" r:id="rId10"/>
    <p:sldId id="281" r:id="rId11"/>
    <p:sldId id="258" r:id="rId12"/>
    <p:sldId id="259" r:id="rId13"/>
    <p:sldId id="260" r:id="rId14"/>
    <p:sldId id="261" r:id="rId15"/>
    <p:sldId id="262" r:id="rId16"/>
    <p:sldId id="263" r:id="rId17"/>
    <p:sldId id="264" r:id="rId18"/>
    <p:sldId id="282" r:id="rId19"/>
    <p:sldId id="265" r:id="rId20"/>
    <p:sldId id="266" r:id="rId21"/>
    <p:sldId id="267" r:id="rId22"/>
    <p:sldId id="268" r:id="rId23"/>
    <p:sldId id="296" r:id="rId24"/>
    <p:sldId id="295" r:id="rId25"/>
    <p:sldId id="283" r:id="rId26"/>
    <p:sldId id="269" r:id="rId27"/>
    <p:sldId id="297" r:id="rId28"/>
    <p:sldId id="270" r:id="rId29"/>
    <p:sldId id="271" r:id="rId30"/>
    <p:sldId id="272" r:id="rId31"/>
    <p:sldId id="273"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5" d="100"/>
          <a:sy n="45" d="100"/>
        </p:scale>
        <p:origin x="-672" y="-108"/>
      </p:cViewPr>
      <p:guideLst>
        <p:guide orient="horz" pos="2160"/>
        <p:guide pos="2880"/>
      </p:guideLst>
    </p:cSldViewPr>
  </p:slideViewPr>
  <p:notesTextViewPr>
    <p:cViewPr>
      <p:scale>
        <a:sx n="1" d="1"/>
        <a:sy n="1" d="1"/>
      </p:scale>
      <p:origin x="0" y="0"/>
    </p:cViewPr>
  </p:notesTextViewPr>
  <p:notesViewPr>
    <p:cSldViewPr>
      <p:cViewPr varScale="1">
        <p:scale>
          <a:sx n="38" d="100"/>
          <a:sy n="38" d="100"/>
        </p:scale>
        <p:origin x="-159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6C40E5B-8F73-49D1-ACCE-BA2061936D5B}" type="datetimeFigureOut">
              <a:rPr lang="ru-RU" smtClean="0"/>
              <a:t>14.02.2024</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9F7A802-657C-48F0-B589-7636C42EDD77}" type="slidenum">
              <a:rPr lang="ru-RU" smtClean="0"/>
              <a:t>‹#›</a:t>
            </a:fld>
            <a:endParaRPr lang="ru-RU"/>
          </a:p>
        </p:txBody>
      </p:sp>
    </p:spTree>
    <p:extLst>
      <p:ext uri="{BB962C8B-B14F-4D97-AF65-F5344CB8AC3E}">
        <p14:creationId xmlns:p14="http://schemas.microsoft.com/office/powerpoint/2010/main" val="33331029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C13A1E-0914-4913-B80A-D1B097784ED8}" type="datetimeFigureOut">
              <a:rPr lang="ru-RU" smtClean="0"/>
              <a:t>14.02.2024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9AE2E7-3EE1-4DA5-A76D-0B873EC6B994}" type="slidenum">
              <a:rPr lang="ru-RU" smtClean="0"/>
              <a:t>‹#›</a:t>
            </a:fld>
            <a:endParaRPr lang="ru-RU"/>
          </a:p>
        </p:txBody>
      </p:sp>
    </p:spTree>
    <p:extLst>
      <p:ext uri="{BB962C8B-B14F-4D97-AF65-F5344CB8AC3E}">
        <p14:creationId xmlns:p14="http://schemas.microsoft.com/office/powerpoint/2010/main" val="3928978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92D7BA5D-63C9-4D27-BC84-76247AC277E6}" type="slidenum">
              <a:rPr lang="ru-RU" smtClean="0"/>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Заголовок и объект">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10146"/>
          </a:xfrm>
        </p:spPr>
        <p:txBody>
          <a:bodyPr/>
          <a:lstStyle/>
          <a:p>
            <a:endParaRPr lang="ru-RU" dirty="0"/>
          </a:p>
        </p:txBody>
      </p:sp>
      <p:sp>
        <p:nvSpPr>
          <p:cNvPr id="4" name="Дата 3"/>
          <p:cNvSpPr>
            <a:spLocks noGrp="1"/>
          </p:cNvSpPr>
          <p:nvPr>
            <p:ph type="dt" sz="half" idx="10"/>
          </p:nvPr>
        </p:nvSpPr>
        <p:spPr/>
        <p:txBody>
          <a:bodyPr/>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871177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53F71E-8ED3-4663-8042-E8820FF85E36}" type="datetimeFigureOut">
              <a:rPr lang="ru-RU" smtClean="0"/>
              <a:t>14.02.2024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25464596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53F71E-8ED3-4663-8042-E8820FF85E36}" type="datetimeFigureOut">
              <a:rPr lang="ru-RU" smtClean="0"/>
              <a:t>14.02.2024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411585067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53F71E-8ED3-4663-8042-E8820FF85E36}" type="datetimeFigureOut">
              <a:rPr lang="ru-RU" smtClean="0"/>
              <a:t>14.02.2024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D7BA5D-63C9-4D27-BC84-76247AC277E6}" type="slidenum">
              <a:rPr lang="ru-RU" smtClean="0"/>
              <a:t>‹#›</a:t>
            </a:fld>
            <a:endParaRPr lang="ru-RU"/>
          </a:p>
        </p:txBody>
      </p:sp>
    </p:spTree>
    <p:extLst>
      <p:ext uri="{BB962C8B-B14F-4D97-AF65-F5344CB8AC3E}">
        <p14:creationId xmlns:p14="http://schemas.microsoft.com/office/powerpoint/2010/main" val="38232836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92D7BA5D-63C9-4D27-BC84-76247AC277E6}" type="slidenum">
              <a:rPr lang="ru-RU" smtClean="0"/>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92D7BA5D-63C9-4D27-BC84-76247AC277E6}" type="slidenum">
              <a:rPr lang="ru-RU" smtClean="0"/>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D7BA5D-63C9-4D27-BC84-76247AC277E6}"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FC53F71E-8ED3-4663-8042-E8820FF85E36}" type="datetimeFigureOut">
              <a:rPr lang="ru-RU" smtClean="0"/>
              <a:t>14.02.2024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92D7BA5D-63C9-4D27-BC84-76247AC277E6}" type="slidenum">
              <a:rPr lang="ru-RU" smtClean="0"/>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FC53F71E-8ED3-4663-8042-E8820FF85E36}" type="datetimeFigureOut">
              <a:rPr lang="ru-RU" smtClean="0"/>
              <a:t>14.02.2024</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92D7BA5D-63C9-4D27-BC84-76247AC277E6}" type="slidenum">
              <a:rPr lang="ru-RU" smtClean="0"/>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 id="2147484398" r:id="rId13"/>
    <p:sldLayoutId id="2147484399" r:id="rId14"/>
    <p:sldLayoutId id="2147484400" r:id="rId15"/>
    <p:sldLayoutId id="2147484401" r:id="rId16"/>
    <p:sldLayoutId id="2147484402" r:id="rId17"/>
    <p:sldLayoutId id="2147484403" r:id="rId18"/>
    <p:sldLayoutId id="2147483660" r:id="rId19"/>
    <p:sldLayoutId id="2147483661" r:id="rId20"/>
    <p:sldLayoutId id="2147483662" r:id="rId2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352928" cy="6336704"/>
          </a:xfrm>
        </p:spPr>
        <p:style>
          <a:lnRef idx="1">
            <a:schemeClr val="dk1"/>
          </a:lnRef>
          <a:fillRef idx="2">
            <a:schemeClr val="dk1"/>
          </a:fillRef>
          <a:effectRef idx="1">
            <a:schemeClr val="dk1"/>
          </a:effectRef>
          <a:fontRef idx="minor">
            <a:schemeClr val="dk1"/>
          </a:fontRef>
        </p:style>
        <p:txBody>
          <a:bodyPr>
            <a:normAutofit fontScale="90000"/>
          </a:bodyPr>
          <a:lstStyle/>
          <a:p>
            <a:r>
              <a:rPr lang="ky-KG" dirty="0" smtClean="0">
                <a:latin typeface="Times New Roman" panose="02020603050405020304" pitchFamily="18" charset="0"/>
                <a:cs typeface="Times New Roman" panose="02020603050405020304" pitchFamily="18" charset="0"/>
              </a:rPr>
              <a:t/>
            </a:r>
            <a:br>
              <a:rPr lang="ky-KG" dirty="0" smtClean="0">
                <a:latin typeface="Times New Roman" panose="02020603050405020304" pitchFamily="18" charset="0"/>
                <a:cs typeface="Times New Roman" panose="02020603050405020304" pitchFamily="18" charset="0"/>
              </a:rPr>
            </a:br>
            <a:r>
              <a:rPr lang="ky-KG" dirty="0" smtClean="0">
                <a:latin typeface="Times New Roman" panose="02020603050405020304" pitchFamily="18" charset="0"/>
                <a:cs typeface="Times New Roman" panose="02020603050405020304" pitchFamily="18" charset="0"/>
              </a:rPr>
              <a:t/>
            </a:r>
            <a:br>
              <a:rPr lang="ky-KG" dirty="0" smtClean="0">
                <a:latin typeface="Times New Roman" panose="02020603050405020304" pitchFamily="18" charset="0"/>
                <a:cs typeface="Times New Roman" panose="02020603050405020304" pitchFamily="18" charset="0"/>
              </a:rPr>
            </a:br>
            <a:r>
              <a:rPr lang="ky-KG" b="1" dirty="0" smtClean="0">
                <a:latin typeface="Times New Roman" panose="02020603050405020304" pitchFamily="18" charset="0"/>
                <a:cs typeface="Times New Roman" panose="02020603050405020304" pitchFamily="18" charset="0"/>
              </a:rPr>
              <a:t>Сабактын темасы: </a:t>
            </a:r>
            <a:r>
              <a:rPr lang="ru-RU" dirty="0" smtClean="0">
                <a:effectLst/>
                <a:latin typeface="Times New Roman" panose="02020603050405020304" pitchFamily="18" charset="0"/>
                <a:cs typeface="Times New Roman" panose="02020603050405020304" pitchFamily="18" charset="0"/>
              </a:rPr>
              <a:t>А</a:t>
            </a:r>
            <a:r>
              <a:rPr lang="ru-RU" dirty="0">
                <a:effectLst/>
                <a:latin typeface="Times New Roman" panose="02020603050405020304" pitchFamily="18" charset="0"/>
                <a:cs typeface="Times New Roman" panose="02020603050405020304" pitchFamily="18" charset="0"/>
              </a:rPr>
              <a:t>. С. Пушкин. «</a:t>
            </a:r>
            <a:r>
              <a:rPr lang="ru-RU" dirty="0" err="1">
                <a:effectLst/>
                <a:latin typeface="Times New Roman" panose="02020603050405020304" pitchFamily="18" charset="0"/>
                <a:cs typeface="Times New Roman" panose="02020603050405020304" pitchFamily="18" charset="0"/>
              </a:rPr>
              <a:t>Балыкчы</a:t>
            </a:r>
            <a:r>
              <a:rPr lang="ru-RU" dirty="0">
                <a:effectLst/>
                <a:latin typeface="Times New Roman" panose="02020603050405020304" pitchFamily="18" charset="0"/>
                <a:cs typeface="Times New Roman" panose="02020603050405020304" pitchFamily="18" charset="0"/>
              </a:rPr>
              <a:t> </a:t>
            </a:r>
            <a:r>
              <a:rPr lang="ru-RU" dirty="0" err="1">
                <a:effectLst/>
                <a:latin typeface="Times New Roman" panose="02020603050405020304" pitchFamily="18" charset="0"/>
                <a:cs typeface="Times New Roman" panose="02020603050405020304" pitchFamily="18" charset="0"/>
              </a:rPr>
              <a:t>жана</a:t>
            </a:r>
            <a:r>
              <a:rPr lang="ru-RU" dirty="0">
                <a:effectLst/>
                <a:latin typeface="Times New Roman" panose="02020603050405020304" pitchFamily="18" charset="0"/>
                <a:cs typeface="Times New Roman" panose="02020603050405020304" pitchFamily="18" charset="0"/>
              </a:rPr>
              <a:t> балык </a:t>
            </a:r>
            <a:r>
              <a:rPr lang="ru-RU" dirty="0" err="1">
                <a:effectLst/>
                <a:latin typeface="Times New Roman" panose="02020603050405020304" pitchFamily="18" charset="0"/>
                <a:cs typeface="Times New Roman" panose="02020603050405020304" pitchFamily="18" charset="0"/>
              </a:rPr>
              <a:t>тууралуу</a:t>
            </a:r>
            <a:r>
              <a:rPr lang="ru-RU" dirty="0">
                <a:effectLst/>
                <a:latin typeface="Times New Roman" panose="02020603050405020304" pitchFamily="18" charset="0"/>
                <a:cs typeface="Times New Roman" panose="02020603050405020304" pitchFamily="18" charset="0"/>
              </a:rPr>
              <a:t> </a:t>
            </a:r>
            <a:r>
              <a:rPr lang="ru-RU" dirty="0" err="1">
                <a:effectLst/>
                <a:latin typeface="Times New Roman" panose="02020603050405020304" pitchFamily="18" charset="0"/>
                <a:cs typeface="Times New Roman" panose="02020603050405020304" pitchFamily="18" charset="0"/>
              </a:rPr>
              <a:t>жомок</a:t>
            </a:r>
            <a:r>
              <a:rPr lang="ru-RU" dirty="0">
                <a:effectLst/>
                <a:latin typeface="Times New Roman" panose="02020603050405020304" pitchFamily="18" charset="0"/>
                <a:cs typeface="Times New Roman" panose="02020603050405020304" pitchFamily="18" charset="0"/>
              </a:rPr>
              <a:t>»</a:t>
            </a:r>
            <a:br>
              <a:rPr lang="ru-RU" dirty="0">
                <a:effectLst/>
                <a:latin typeface="Times New Roman" panose="02020603050405020304" pitchFamily="18" charset="0"/>
                <a:cs typeface="Times New Roman" panose="02020603050405020304" pitchFamily="18" charset="0"/>
              </a:rPr>
            </a:br>
            <a:r>
              <a:rPr lang="ru-RU" b="1" dirty="0" err="1">
                <a:effectLst/>
                <a:latin typeface="Times New Roman" panose="02020603050405020304" pitchFamily="18" charset="0"/>
                <a:cs typeface="Times New Roman" panose="02020603050405020304" pitchFamily="18" charset="0"/>
              </a:rPr>
              <a:t>Сабактын</a:t>
            </a:r>
            <a:r>
              <a:rPr lang="ru-RU" b="1" dirty="0">
                <a:effectLst/>
                <a:latin typeface="Times New Roman" panose="02020603050405020304" pitchFamily="18" charset="0"/>
                <a:cs typeface="Times New Roman" panose="02020603050405020304" pitchFamily="18" charset="0"/>
              </a:rPr>
              <a:t> </a:t>
            </a:r>
            <a:r>
              <a:rPr lang="ru-RU" b="1" dirty="0" err="1">
                <a:effectLst/>
                <a:latin typeface="Times New Roman" panose="02020603050405020304" pitchFamily="18" charset="0"/>
                <a:cs typeface="Times New Roman" panose="02020603050405020304" pitchFamily="18" charset="0"/>
              </a:rPr>
              <a:t>максаты</a:t>
            </a:r>
            <a:r>
              <a:rPr lang="ru-RU" b="1" dirty="0">
                <a:effectLst/>
                <a:latin typeface="Times New Roman" panose="02020603050405020304" pitchFamily="18" charset="0"/>
                <a:cs typeface="Times New Roman" panose="02020603050405020304" pitchFamily="18" charset="0"/>
              </a:rPr>
              <a:t>: </a:t>
            </a:r>
            <a:r>
              <a:rPr lang="ru-RU" dirty="0">
                <a:effectLst/>
                <a:latin typeface="Times New Roman" panose="02020603050405020304" pitchFamily="18" charset="0"/>
                <a:cs typeface="Times New Roman" panose="02020603050405020304" pitchFamily="18" charset="0"/>
              </a:rPr>
              <a:t/>
            </a:r>
            <a:br>
              <a:rPr lang="ru-RU" dirty="0">
                <a:effectLst/>
                <a:latin typeface="Times New Roman" panose="02020603050405020304" pitchFamily="18" charset="0"/>
                <a:cs typeface="Times New Roman" panose="02020603050405020304" pitchFamily="18" charset="0"/>
              </a:rPr>
            </a:br>
            <a:r>
              <a:rPr lang="ky-KG" b="1" dirty="0">
                <a:effectLst/>
                <a:latin typeface="Times New Roman" panose="02020603050405020304" pitchFamily="18" charset="0"/>
                <a:cs typeface="Times New Roman" panose="02020603050405020304" pitchFamily="18" charset="0"/>
              </a:rPr>
              <a:t>Билим берүүчүлүк:</a:t>
            </a:r>
            <a:r>
              <a:rPr lang="ky-KG" dirty="0">
                <a:effectLst/>
                <a:latin typeface="Times New Roman" panose="02020603050405020304" pitchFamily="18" charset="0"/>
                <a:cs typeface="Times New Roman" panose="02020603050405020304" pitchFamily="18" charset="0"/>
              </a:rPr>
              <a:t> окуучулар </a:t>
            </a:r>
            <a:r>
              <a:rPr lang="ky-KG" dirty="0" smtClean="0">
                <a:effectLst/>
                <a:latin typeface="Times New Roman" panose="02020603050405020304" pitchFamily="18" charset="0"/>
                <a:cs typeface="Times New Roman" panose="02020603050405020304" pitchFamily="18" charset="0"/>
              </a:rPr>
              <a:t/>
            </a:r>
            <a:br>
              <a:rPr lang="ky-KG" dirty="0" smtClean="0">
                <a:effectLst/>
                <a:latin typeface="Times New Roman" panose="02020603050405020304" pitchFamily="18" charset="0"/>
                <a:cs typeface="Times New Roman" panose="02020603050405020304" pitchFamily="18" charset="0"/>
              </a:rPr>
            </a:br>
            <a:r>
              <a:rPr lang="ky-KG" dirty="0" smtClean="0">
                <a:effectLst/>
                <a:latin typeface="Times New Roman" panose="02020603050405020304" pitchFamily="18" charset="0"/>
                <a:cs typeface="Times New Roman" panose="02020603050405020304" pitchFamily="18" charset="0"/>
              </a:rPr>
              <a:t>А</a:t>
            </a:r>
            <a:r>
              <a:rPr lang="ky-KG" dirty="0">
                <a:effectLst/>
                <a:latin typeface="Times New Roman" panose="02020603050405020304" pitchFamily="18" charset="0"/>
                <a:cs typeface="Times New Roman" panose="02020603050405020304" pitchFamily="18" charset="0"/>
              </a:rPr>
              <a:t>. С. Пушкиндин өмүр-чыгармачылыгы жөнүндө кыскача маалыматка ээ болушат, жомокту талдап маанисин, идеясын түшүнүшөт. </a:t>
            </a:r>
            <a:r>
              <a:rPr lang="ru-RU" dirty="0">
                <a:effectLst/>
              </a:rPr>
              <a:t/>
            </a:r>
            <a:br>
              <a:rPr lang="ru-RU" dirty="0">
                <a:effectLst/>
              </a:rPr>
            </a:br>
            <a:r>
              <a:rPr lang="ky-KG" dirty="0" smtClean="0">
                <a:latin typeface="Times New Roman" panose="02020603050405020304" pitchFamily="18" charset="0"/>
                <a:cs typeface="Times New Roman" panose="02020603050405020304" pitchFamily="18" charset="0"/>
              </a:rPr>
              <a:t/>
            </a:r>
            <a:br>
              <a:rPr lang="ky-KG" dirty="0" smtClean="0">
                <a:latin typeface="Times New Roman" panose="02020603050405020304" pitchFamily="18" charset="0"/>
                <a:cs typeface="Times New Roman" panose="02020603050405020304" pitchFamily="18" charset="0"/>
              </a:rPr>
            </a:br>
            <a:r>
              <a:rPr lang="ky-KG" dirty="0">
                <a:latin typeface="Times New Roman" panose="02020603050405020304" pitchFamily="18" charset="0"/>
                <a:cs typeface="Times New Roman" panose="02020603050405020304" pitchFamily="18" charset="0"/>
              </a:rPr>
              <a:t> </a:t>
            </a:r>
            <a:r>
              <a:rPr lang="ky-KG" dirty="0" smtClean="0">
                <a:latin typeface="Times New Roman" panose="02020603050405020304" pitchFamily="18" charset="0"/>
                <a:cs typeface="Times New Roman" panose="02020603050405020304" pitchFamily="18" charset="0"/>
              </a:rPr>
              <a:t>   </a:t>
            </a:r>
            <a:endParaRPr lang="ru-RU" dirty="0"/>
          </a:p>
        </p:txBody>
      </p:sp>
    </p:spTree>
    <p:extLst>
      <p:ext uri="{BB962C8B-B14F-4D97-AF65-F5344CB8AC3E}">
        <p14:creationId xmlns:p14="http://schemas.microsoft.com/office/powerpoint/2010/main" val="16385865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496944" cy="6322714"/>
          </a:xfrm>
        </p:spPr>
        <p:txBody>
          <a:bodyPr>
            <a:normAutofit/>
          </a:bodyPr>
          <a:lstStyle/>
          <a:p>
            <a:r>
              <a:rPr lang="ru-RU" dirty="0" smtClean="0">
                <a:solidFill>
                  <a:schemeClr val="tx1"/>
                </a:solidFill>
                <a:latin typeface="Times New Roman" panose="02020603050405020304" pitchFamily="18" charset="0"/>
                <a:cs typeface="Times New Roman" panose="02020603050405020304" pitchFamily="18" charset="0"/>
              </a:rPr>
              <a:t>А. С. Пушкин бала </a:t>
            </a:r>
            <a:r>
              <a:rPr lang="ru-RU" dirty="0" err="1" smtClean="0">
                <a:solidFill>
                  <a:schemeClr val="tx1"/>
                </a:solidFill>
                <a:latin typeface="Times New Roman" panose="02020603050405020304" pitchFamily="18" charset="0"/>
                <a:cs typeface="Times New Roman" panose="02020603050405020304" pitchFamily="18" charset="0"/>
              </a:rPr>
              <a:t>кезинде</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лицейде</a:t>
            </a:r>
            <a:r>
              <a:rPr lang="ru-RU" dirty="0" smtClean="0">
                <a:solidFill>
                  <a:schemeClr val="tx1"/>
                </a:solidFill>
                <a:latin typeface="Times New Roman" panose="02020603050405020304" pitchFamily="18" charset="0"/>
                <a:cs typeface="Times New Roman" panose="02020603050405020304" pitchFamily="18" charset="0"/>
              </a:rPr>
              <a:t> окуп </a:t>
            </a:r>
            <a:r>
              <a:rPr lang="ru-RU" dirty="0" err="1" smtClean="0">
                <a:solidFill>
                  <a:schemeClr val="tx1"/>
                </a:solidFill>
                <a:latin typeface="Times New Roman" panose="02020603050405020304" pitchFamily="18" charset="0"/>
                <a:cs typeface="Times New Roman" panose="02020603050405020304" pitchFamily="18" charset="0"/>
              </a:rPr>
              <a:t>жүргөндө</a:t>
            </a:r>
            <a:r>
              <a:rPr lang="ru-RU" dirty="0" smtClean="0">
                <a:solidFill>
                  <a:schemeClr val="tx1"/>
                </a:solidFill>
                <a:latin typeface="Times New Roman" panose="02020603050405020304" pitchFamily="18" charset="0"/>
                <a:cs typeface="Times New Roman" panose="02020603050405020304" pitchFamily="18" charset="0"/>
              </a:rPr>
              <a:t> эле </a:t>
            </a:r>
            <a:r>
              <a:rPr lang="ru-RU" dirty="0" err="1" smtClean="0">
                <a:solidFill>
                  <a:schemeClr val="tx1"/>
                </a:solidFill>
                <a:latin typeface="Times New Roman" panose="02020603050405020304" pitchFamily="18" charset="0"/>
                <a:cs typeface="Times New Roman" panose="02020603050405020304" pitchFamily="18" charset="0"/>
              </a:rPr>
              <a:t>атактуу</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акындарды</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таң</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калтырган</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ырларды</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жазган</a:t>
            </a:r>
            <a:r>
              <a:rPr lang="ru-RU" dirty="0" smtClean="0">
                <a:solidFill>
                  <a:schemeClr val="tx1"/>
                </a:solidFill>
                <a:latin typeface="Times New Roman" panose="02020603050405020304" pitchFamily="18" charset="0"/>
                <a:cs typeface="Times New Roman" panose="02020603050405020304" pitchFamily="18" charset="0"/>
              </a:rPr>
              <a:t>. Ал тез эле </a:t>
            </a:r>
            <a:r>
              <a:rPr lang="ru-RU" dirty="0" err="1" smtClean="0">
                <a:solidFill>
                  <a:schemeClr val="tx1"/>
                </a:solidFill>
                <a:latin typeface="Times New Roman" panose="02020603050405020304" pitchFamily="18" charset="0"/>
                <a:cs typeface="Times New Roman" panose="02020603050405020304" pitchFamily="18" charset="0"/>
              </a:rPr>
              <a:t>Россияда</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эң</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атактуу</a:t>
            </a:r>
            <a:r>
              <a:rPr lang="ru-RU" dirty="0" smtClean="0">
                <a:solidFill>
                  <a:schemeClr val="tx1"/>
                </a:solidFill>
                <a:latin typeface="Times New Roman" panose="02020603050405020304" pitchFamily="18" charset="0"/>
                <a:cs typeface="Times New Roman" panose="02020603050405020304" pitchFamily="18" charset="0"/>
              </a:rPr>
              <a:t> акын </a:t>
            </a:r>
            <a:r>
              <a:rPr lang="ru-RU" dirty="0" err="1" smtClean="0">
                <a:solidFill>
                  <a:schemeClr val="tx1"/>
                </a:solidFill>
                <a:latin typeface="Times New Roman" panose="02020603050405020304" pitchFamily="18" charset="0"/>
                <a:cs typeface="Times New Roman" panose="02020603050405020304" pitchFamily="18" charset="0"/>
              </a:rPr>
              <a:t>болуп</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калды</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Анын</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өмүр</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жолу</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оор</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болду</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Күрөш</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чымырканган</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эмгек</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менен</a:t>
            </a:r>
            <a:r>
              <a:rPr lang="ru-RU" dirty="0" smtClean="0">
                <a:solidFill>
                  <a:schemeClr val="tx1"/>
                </a:solidFill>
                <a:latin typeface="Times New Roman" panose="02020603050405020304" pitchFamily="18" charset="0"/>
                <a:cs typeface="Times New Roman" panose="02020603050405020304" pitchFamily="18" charset="0"/>
              </a:rPr>
              <a:t> </a:t>
            </a:r>
            <a:r>
              <a:rPr lang="ru-RU" dirty="0" err="1" smtClean="0">
                <a:solidFill>
                  <a:schemeClr val="tx1"/>
                </a:solidFill>
                <a:latin typeface="Times New Roman" panose="02020603050405020304" pitchFamily="18" charset="0"/>
                <a:cs typeface="Times New Roman" panose="02020603050405020304" pitchFamily="18" charset="0"/>
              </a:rPr>
              <a:t>өттү</a:t>
            </a:r>
            <a:r>
              <a:rPr lang="ru-RU" dirty="0" smtClean="0">
                <a:solidFill>
                  <a:schemeClr val="tx1"/>
                </a:solidFill>
                <a:latin typeface="Times New Roman" panose="02020603050405020304" pitchFamily="18" charset="0"/>
                <a:cs typeface="Times New Roman" panose="02020603050405020304" pitchFamily="18" charset="0"/>
              </a:rPr>
              <a:t>.</a:t>
            </a: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8397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962674"/>
          </a:xfrm>
        </p:spPr>
        <p:txBody>
          <a:bodyPr>
            <a:normAutofit/>
          </a:bodyPr>
          <a:lstStyle/>
          <a:p>
            <a:r>
              <a:rPr lang="ky-KG" sz="4000" dirty="0" smtClean="0">
                <a:solidFill>
                  <a:schemeClr val="tx1"/>
                </a:solidFill>
                <a:latin typeface="Times New Roman" panose="02020603050405020304" pitchFamily="18" charset="0"/>
                <a:cs typeface="Times New Roman" panose="02020603050405020304" pitchFamily="18" charset="0"/>
              </a:rPr>
              <a:t>Акын аз жашады. Бирок анын кыска өмүрүндө үлгүргөн иштери бир нече узак өмүргө татыйт. Пушкиндин чыгармачылыгы менен орус адабияты дүйнөдөгү эң улуу адабияттардын бири болуп калды. Чынында эле Пушкиндин ырлары сыйкырдуу.</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072528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712968" cy="6178698"/>
          </a:xfrm>
        </p:spPr>
        <p:txBody>
          <a:bodyPr>
            <a:normAutofit/>
          </a:bodyPr>
          <a:lstStyle/>
          <a:p>
            <a:r>
              <a:rPr lang="ky-KG" sz="40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Мунарыктап борошо уруп, кар тозоңун уйпалайт...</a:t>
            </a:r>
            <a:br>
              <a:rPr lang="ky-KG" sz="40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ky-KG" sz="4000" dirty="0" smtClean="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Болгону 6 сөз. Бирок кандай зор көрүнүш чагылдырылган, асман карарып, түнөрүңкү,шамал каарданып ышкырат. Ырас, шамалдын ышкырыгы жөнүндө али эч нерсе айтыла элек, ыр сабындагы сөздөрдүн өзү ышкырып, улуп тургансыйт.</a:t>
            </a:r>
            <a:endParaRPr lang="ru-RU" sz="40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18115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322714"/>
          </a:xfrm>
        </p:spPr>
        <p:txBody>
          <a:bodyPr>
            <a:normAutofit/>
          </a:bodyPr>
          <a:lstStyle/>
          <a:p>
            <a:r>
              <a:rPr lang="ky-KG" sz="4000" dirty="0" smtClean="0">
                <a:latin typeface="Times New Roman" panose="02020603050405020304" pitchFamily="18" charset="0"/>
                <a:cs typeface="Times New Roman" panose="02020603050405020304" pitchFamily="18" charset="0"/>
              </a:rPr>
              <a:t>     </a:t>
            </a:r>
            <a:r>
              <a:rPr lang="ky-KG" sz="4000" dirty="0" smtClean="0">
                <a:solidFill>
                  <a:schemeClr val="tx1"/>
                </a:solidFill>
                <a:latin typeface="Times New Roman" panose="02020603050405020304" pitchFamily="18" charset="0"/>
                <a:cs typeface="Times New Roman" panose="02020603050405020304" pitchFamily="18" charset="0"/>
              </a:rPr>
              <a:t>Көңүл бура турган нерсе каардуу, кыштын ызгаардуу суук күнү, түнөрүңкү нерселер тууралуу кеп болуп жатса, ал эми ыр болсо ажайып көркөм сөздөрү менен өздөрү эле сапка тизилип, музыка угулгансыйт.</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a:solidFill>
                  <a:schemeClr val="tx1"/>
                </a:solidFill>
                <a:latin typeface="Times New Roman" panose="02020603050405020304" pitchFamily="18" charset="0"/>
                <a:cs typeface="Times New Roman" panose="02020603050405020304" pitchFamily="18" charset="0"/>
              </a:rPr>
              <a:t> </a:t>
            </a:r>
            <a:r>
              <a:rPr lang="ky-KG" sz="4000" dirty="0" smtClean="0">
                <a:solidFill>
                  <a:schemeClr val="tx1"/>
                </a:solidFill>
                <a:latin typeface="Times New Roman" panose="02020603050405020304" pitchFamily="18" charset="0"/>
                <a:cs typeface="Times New Roman" panose="02020603050405020304" pitchFamily="18" charset="0"/>
              </a:rPr>
              <a:t>    Демек, дүйнөлүк классиканын тарыхында өзгөчө орунду ээлеген</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89898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6322714"/>
          </a:xfrm>
        </p:spPr>
        <p:txBody>
          <a:bodyPr>
            <a:normAutofit/>
          </a:bodyPr>
          <a:lstStyle/>
          <a:p>
            <a:r>
              <a:rPr lang="ky-KG" sz="4000" dirty="0">
                <a:solidFill>
                  <a:schemeClr val="tx1"/>
                </a:solidFill>
                <a:latin typeface="Times New Roman" panose="02020603050405020304" pitchFamily="18" charset="0"/>
                <a:cs typeface="Times New Roman" panose="02020603050405020304" pitchFamily="18" charset="0"/>
              </a:rPr>
              <a:t>к</a:t>
            </a:r>
            <a:r>
              <a:rPr lang="ky-KG" sz="4000" dirty="0" smtClean="0">
                <a:solidFill>
                  <a:schemeClr val="tx1"/>
                </a:solidFill>
                <a:latin typeface="Times New Roman" panose="02020603050405020304" pitchFamily="18" charset="0"/>
                <a:cs typeface="Times New Roman" panose="02020603050405020304" pitchFamily="18" charset="0"/>
              </a:rPr>
              <a:t>өркөм сөздүн генийи А. С. Пушкин өзүнүн чыгармачылык кыска өмүрүнүн ичинде лирик, прозаик, драматург катары 19-кылымдын башында орус адабиятынын жаңы доорун ачып, орустун азыркы адабий тилин биринчилерден болуп түзгөн. Анын чыгармалары  кыргыз тилине 30-жылдардан тартып которула баштаган. </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157637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12968" cy="6394722"/>
          </a:xfrm>
        </p:spPr>
        <p:txBody>
          <a:bodyPr>
            <a:normAutofit/>
          </a:bodyPr>
          <a:lstStyle/>
          <a:p>
            <a:r>
              <a:rPr lang="ky-KG" sz="4000" dirty="0" smtClean="0">
                <a:solidFill>
                  <a:schemeClr val="tx1"/>
                </a:solidFill>
                <a:latin typeface="Times New Roman" panose="02020603050405020304" pitchFamily="18" charset="0"/>
                <a:cs typeface="Times New Roman" panose="02020603050405020304" pitchFamily="18" charset="0"/>
              </a:rPr>
              <a:t>Улуу акындын баа жеткис көркөм мурасын кыргыз окурмандарына жеткирүүдө К. Баялинов, А. Осмонов, У. Абдукаимов, Э. Турсунов, С. Бектурсуновдор зор эмгектенишкен. Бүгүн «Балык жана балыкчы тууралуу жомогун» окуп үйрөнөбүз.</a:t>
            </a:r>
            <a:r>
              <a:rPr lang="en-US" sz="4000" dirty="0" smtClean="0">
                <a:solidFill>
                  <a:schemeClr val="tx1"/>
                </a:solidFill>
                <a:latin typeface="Times New Roman" panose="02020603050405020304" pitchFamily="18" charset="0"/>
                <a:cs typeface="Times New Roman" panose="02020603050405020304" pitchFamily="18" charset="0"/>
              </a:rPr>
              <a:t/>
            </a:r>
            <a:br>
              <a:rPr lang="en-US"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Текстти «зиг-заг» ыкмасы менен окуп түшүнүү</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12544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12968" cy="6394722"/>
          </a:xfrm>
        </p:spPr>
        <p:txBody>
          <a:bodyPr>
            <a:norm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        </a:t>
            </a:r>
            <a:r>
              <a:rPr lang="ky-KG" sz="4000" b="1" dirty="0" smtClean="0">
                <a:solidFill>
                  <a:srgbClr val="FF0000"/>
                </a:solidFill>
                <a:latin typeface="Times New Roman" panose="02020603050405020304" pitchFamily="18" charset="0"/>
                <a:cs typeface="Times New Roman" panose="02020603050405020304" pitchFamily="18" charset="0"/>
              </a:rPr>
              <a:t>Сөз өстүрүү жумуштары:</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1. ийик </a:t>
            </a:r>
            <a:r>
              <a:rPr lang="ky-KG" sz="4000" dirty="0" smtClean="0">
                <a:latin typeface="Times New Roman" panose="02020603050405020304" pitchFamily="18" charset="0"/>
                <a:cs typeface="Times New Roman" panose="02020603050405020304" pitchFamily="18" charset="0"/>
              </a:rPr>
              <a:t>– </a:t>
            </a:r>
            <a:r>
              <a:rPr lang="ky-KG" sz="4000" dirty="0" smtClean="0">
                <a:solidFill>
                  <a:schemeClr val="tx1"/>
                </a:solidFill>
                <a:latin typeface="Times New Roman" panose="02020603050405020304" pitchFamily="18" charset="0"/>
                <a:cs typeface="Times New Roman" panose="02020603050405020304" pitchFamily="18" charset="0"/>
              </a:rPr>
              <a:t>жүндөн, кебезден жип ийирүүчү аспап.</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2. кун- </a:t>
            </a:r>
            <a:r>
              <a:rPr lang="ky-KG" sz="4000" dirty="0" smtClean="0">
                <a:solidFill>
                  <a:schemeClr val="tx1"/>
                </a:solidFill>
                <a:latin typeface="Times New Roman" panose="02020603050405020304" pitchFamily="18" charset="0"/>
                <a:cs typeface="Times New Roman" panose="02020603050405020304" pitchFamily="18" charset="0"/>
              </a:rPr>
              <a:t>бул жерде жан деген мааниде</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3. тепши </a:t>
            </a:r>
            <a:r>
              <a:rPr lang="ky-KG" sz="4000" b="1" dirty="0" smtClean="0">
                <a:latin typeface="Times New Roman" panose="02020603050405020304" pitchFamily="18" charset="0"/>
                <a:cs typeface="Times New Roman" panose="02020603050405020304" pitchFamily="18" charset="0"/>
              </a:rPr>
              <a:t>- </a:t>
            </a:r>
            <a:r>
              <a:rPr lang="ky-KG" sz="4000" dirty="0" smtClean="0">
                <a:solidFill>
                  <a:schemeClr val="tx1"/>
                </a:solidFill>
                <a:latin typeface="Times New Roman" panose="02020603050405020304" pitchFamily="18" charset="0"/>
                <a:cs typeface="Times New Roman" panose="02020603050405020304" pitchFamily="18" charset="0"/>
              </a:rPr>
              <a:t>дагара, чылапчын, илеген, жыгачтан оюп жасалган чарчы же сүйрү идиш</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4. эбинен кетип бөлүнүп- </a:t>
            </a:r>
            <a:r>
              <a:rPr lang="ky-KG" sz="4000" dirty="0" smtClean="0">
                <a:solidFill>
                  <a:schemeClr val="tx1"/>
                </a:solidFill>
                <a:latin typeface="Times New Roman" panose="02020603050405020304" pitchFamily="18" charset="0"/>
                <a:cs typeface="Times New Roman" panose="02020603050405020304" pitchFamily="18" charset="0"/>
              </a:rPr>
              <a:t>колдонууга жараксыз болуп калуу</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endParaRPr lang="ru-RU"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39552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normAutofit fontScale="90000"/>
          </a:bodyPr>
          <a:lstStyle/>
          <a:p>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5. долу катын- </a:t>
            </a:r>
            <a:r>
              <a:rPr lang="ky-KG" sz="4000" dirty="0" smtClean="0">
                <a:solidFill>
                  <a:schemeClr val="tx1"/>
                </a:solidFill>
                <a:latin typeface="Times New Roman" panose="02020603050405020304" pitchFamily="18" charset="0"/>
                <a:cs typeface="Times New Roman" panose="02020603050405020304" pitchFamily="18" charset="0"/>
              </a:rPr>
              <a:t>ажаан, тажаал, албуут, бууракандаган, чамынган.</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6. жүгүн-эки </a:t>
            </a:r>
            <a:r>
              <a:rPr lang="ky-KG" sz="4000" dirty="0" smtClean="0">
                <a:solidFill>
                  <a:schemeClr val="tx1"/>
                </a:solidFill>
                <a:latin typeface="Times New Roman" panose="02020603050405020304" pitchFamily="18" charset="0"/>
                <a:cs typeface="Times New Roman" panose="02020603050405020304" pitchFamily="18" charset="0"/>
              </a:rPr>
              <a:t>колун бооруна алып, башын ийе эңкейип, таазим этүү</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b="1" dirty="0" smtClean="0">
                <a:solidFill>
                  <a:srgbClr val="FF0000"/>
                </a:solidFill>
                <a:latin typeface="Times New Roman" panose="02020603050405020304" pitchFamily="18" charset="0"/>
                <a:cs typeface="Times New Roman" panose="02020603050405020304" pitchFamily="18" charset="0"/>
              </a:rPr>
              <a:t>7. ай балта- </a:t>
            </a:r>
            <a:r>
              <a:rPr lang="ky-KG" sz="4000" dirty="0" smtClean="0">
                <a:solidFill>
                  <a:schemeClr val="tx1"/>
                </a:solidFill>
                <a:latin typeface="Times New Roman" panose="02020603050405020304" pitchFamily="18" charset="0"/>
                <a:cs typeface="Times New Roman" panose="02020603050405020304" pitchFamily="18" charset="0"/>
              </a:rPr>
              <a:t>көрүнүшү жарты ай сымал келип, ат үстүндө да, жөө калганда да урушууга эң жакшы ылайыкталган согуштук курал. Анын мизинин жогору жагына кээде оюу түшүрүлгөн. Урушта колдон чыгып кетпес үчүн саптын учуна кайыштан боо тагылган. </a:t>
            </a: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r>
              <a:rPr lang="ky-KG" sz="4000" dirty="0" smtClean="0">
                <a:latin typeface="Times New Roman" panose="02020603050405020304" pitchFamily="18" charset="0"/>
                <a:cs typeface="Times New Roman" panose="02020603050405020304" pitchFamily="18" charset="0"/>
              </a:rPr>
              <a:t/>
            </a:r>
            <a:br>
              <a:rPr lang="ky-KG" sz="4000" dirty="0" smtClean="0">
                <a:latin typeface="Times New Roman" panose="02020603050405020304" pitchFamily="18" charset="0"/>
                <a:cs typeface="Times New Roman" panose="02020603050405020304" pitchFamily="18" charset="0"/>
              </a:rPr>
            </a:br>
            <a:endParaRPr lang="ru-RU"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9126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6178698"/>
          </a:xfrm>
        </p:spPr>
        <p:txBody>
          <a:bodyPr>
            <a:normAutofit fontScale="90000"/>
          </a:bodyPr>
          <a:lstStyle/>
          <a:p>
            <a:r>
              <a:rPr lang="ky-KG" sz="4000" b="1" dirty="0">
                <a:solidFill>
                  <a:srgbClr val="FF0000"/>
                </a:solidFill>
              </a:rPr>
              <a:t>8. </a:t>
            </a:r>
            <a:r>
              <a:rPr lang="ky-KG" sz="4000" b="1" dirty="0" smtClean="0">
                <a:solidFill>
                  <a:srgbClr val="FF0000"/>
                </a:solidFill>
                <a:latin typeface="Times New Roman" panose="02020603050405020304" pitchFamily="18" charset="0"/>
                <a:cs typeface="Times New Roman" panose="02020603050405020304" pitchFamily="18" charset="0"/>
              </a:rPr>
              <a:t>Нөкөр </a:t>
            </a:r>
            <a:r>
              <a:rPr lang="ky-KG" sz="4000" dirty="0" smtClean="0">
                <a:solidFill>
                  <a:schemeClr val="tx1"/>
                </a:solidFill>
                <a:latin typeface="Times New Roman" panose="02020603050405020304" pitchFamily="18" charset="0"/>
                <a:cs typeface="Times New Roman" panose="02020603050405020304" pitchFamily="18" charset="0"/>
              </a:rPr>
              <a:t>– 1. хандын, баатырдын, мансаптуу адамдын </a:t>
            </a:r>
            <a:r>
              <a:rPr lang="ky-KG" sz="4000" b="1" dirty="0" smtClean="0">
                <a:solidFill>
                  <a:schemeClr val="tx1"/>
                </a:solidFill>
                <a:latin typeface="Times New Roman" panose="02020603050405020304" pitchFamily="18" charset="0"/>
                <a:cs typeface="Times New Roman" panose="02020603050405020304" pitchFamily="18" charset="0"/>
              </a:rPr>
              <a:t>жардамчысы, кызматкери.</a:t>
            </a: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2. хан кызынын, кээде аялынын </a:t>
            </a:r>
            <a:r>
              <a:rPr lang="ky-KG" sz="4000" b="1" dirty="0" smtClean="0">
                <a:solidFill>
                  <a:schemeClr val="tx1"/>
                </a:solidFill>
                <a:latin typeface="Times New Roman" panose="02020603050405020304" pitchFamily="18" charset="0"/>
                <a:cs typeface="Times New Roman" panose="02020603050405020304" pitchFamily="18" charset="0"/>
              </a:rPr>
              <a:t>кызматчы </a:t>
            </a:r>
            <a:r>
              <a:rPr lang="ky-KG" sz="4000" dirty="0" smtClean="0">
                <a:solidFill>
                  <a:schemeClr val="tx1"/>
                </a:solidFill>
                <a:latin typeface="Times New Roman" panose="02020603050405020304" pitchFamily="18" charset="0"/>
                <a:cs typeface="Times New Roman" panose="02020603050405020304" pitchFamily="18" charset="0"/>
              </a:rPr>
              <a:t>же жандап жүргөн </a:t>
            </a:r>
            <a:r>
              <a:rPr lang="ky-KG" sz="4000" b="1" dirty="0" smtClean="0">
                <a:solidFill>
                  <a:schemeClr val="tx1"/>
                </a:solidFill>
                <a:latin typeface="Times New Roman" panose="02020603050405020304" pitchFamily="18" charset="0"/>
                <a:cs typeface="Times New Roman" panose="02020603050405020304" pitchFamily="18" charset="0"/>
              </a:rPr>
              <a:t>кыз-келиндери.</a:t>
            </a: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3. </a:t>
            </a:r>
            <a:r>
              <a:rPr lang="ky-KG" sz="4000" b="1" dirty="0" smtClean="0">
                <a:solidFill>
                  <a:schemeClr val="tx1"/>
                </a:solidFill>
                <a:latin typeface="Times New Roman" panose="02020603050405020304" pitchFamily="18" charset="0"/>
                <a:cs typeface="Times New Roman" panose="02020603050405020304" pitchFamily="18" charset="0"/>
              </a:rPr>
              <a:t>жолдош, дос.</a:t>
            </a: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4. кээде </a:t>
            </a:r>
            <a:r>
              <a:rPr lang="ky-KG" sz="4000" b="1" dirty="0" smtClean="0">
                <a:solidFill>
                  <a:schemeClr val="tx1"/>
                </a:solidFill>
                <a:latin typeface="Times New Roman" panose="02020603050405020304" pitchFamily="18" charset="0"/>
                <a:cs typeface="Times New Roman" panose="02020603050405020304" pitchFamily="18" charset="0"/>
              </a:rPr>
              <a:t>аскер </a:t>
            </a:r>
            <a:r>
              <a:rPr lang="ky-KG" sz="4000" dirty="0" smtClean="0">
                <a:solidFill>
                  <a:schemeClr val="tx1"/>
                </a:solidFill>
                <a:latin typeface="Times New Roman" panose="02020603050405020304" pitchFamily="18" charset="0"/>
                <a:cs typeface="Times New Roman" panose="02020603050405020304" pitchFamily="18" charset="0"/>
              </a:rPr>
              <a:t>деген мааниде да айтыла берет.</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       Ар бирөөсү он балбан</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       өзүнө нөкөр алганы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a:solidFill>
                  <a:schemeClr val="tx1"/>
                </a:solidFill>
                <a:latin typeface="Times New Roman" panose="02020603050405020304" pitchFamily="18" charset="0"/>
                <a:cs typeface="Times New Roman" panose="02020603050405020304" pitchFamily="18" charset="0"/>
              </a:rPr>
              <a:t> </a:t>
            </a:r>
            <a:r>
              <a:rPr lang="ky-KG" sz="4000" dirty="0" smtClean="0">
                <a:solidFill>
                  <a:schemeClr val="tx1"/>
                </a:solidFill>
                <a:latin typeface="Times New Roman" panose="02020603050405020304" pitchFamily="18" charset="0"/>
                <a:cs typeface="Times New Roman" panose="02020603050405020304" pitchFamily="18" charset="0"/>
              </a:rPr>
              <a:t>                                       «Манас» эпосунан</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94230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496944" cy="6250706"/>
          </a:xfrm>
        </p:spPr>
        <p:txBody>
          <a:bodyPr>
            <a:noAutofit/>
          </a:bodyPr>
          <a:lstStyle/>
          <a:p>
            <a:r>
              <a:rPr lang="ky-KG" sz="3200" b="1" dirty="0" smtClean="0">
                <a:solidFill>
                  <a:schemeClr val="tx1"/>
                </a:solidFill>
                <a:latin typeface="Times New Roman" panose="02020603050405020304" pitchFamily="18" charset="0"/>
                <a:cs typeface="Times New Roman" panose="02020603050405020304" pitchFamily="18" charset="0"/>
              </a:rPr>
              <a:t>Ээ болгон билимдин негизинде көнүгүү иши: </a:t>
            </a:r>
            <a:r>
              <a:rPr lang="ky-KG" sz="3200" dirty="0">
                <a:solidFill>
                  <a:schemeClr val="tx1"/>
                </a:solidFill>
                <a:latin typeface="Times New Roman" panose="02020603050405020304" pitchFamily="18" charset="0"/>
                <a:cs typeface="Times New Roman" panose="02020603050405020304" pitchFamily="18" charset="0"/>
              </a:rPr>
              <a:t>т</a:t>
            </a:r>
            <a:r>
              <a:rPr lang="ky-KG" sz="3200" dirty="0" smtClean="0">
                <a:solidFill>
                  <a:schemeClr val="tx1"/>
                </a:solidFill>
                <a:latin typeface="Times New Roman" panose="02020603050405020304" pitchFamily="18" charset="0"/>
                <a:cs typeface="Times New Roman" panose="02020603050405020304" pitchFamily="18" charset="0"/>
              </a:rPr>
              <a:t>үшүнүктөрүн айтып берүү.</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Күзгүдөгү тапшырма</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Сүрөт тартуу</a:t>
            </a:r>
            <a:r>
              <a:rPr lang="ky-KG" sz="3200" dirty="0">
                <a:solidFill>
                  <a:schemeClr val="tx1"/>
                </a:solidFill>
                <a:latin typeface="Times New Roman" panose="02020603050405020304" pitchFamily="18" charset="0"/>
                <a:cs typeface="Times New Roman" panose="02020603050405020304" pitchFamily="18" charset="0"/>
              </a:rPr>
              <a:t>: абышка-кемпир жашаган </a:t>
            </a:r>
            <a:r>
              <a:rPr lang="ky-KG" sz="3200" dirty="0" smtClean="0">
                <a:solidFill>
                  <a:schemeClr val="tx1"/>
                </a:solidFill>
                <a:latin typeface="Times New Roman" panose="02020603050405020304" pitchFamily="18" charset="0"/>
                <a:cs typeface="Times New Roman" panose="02020603050405020304" pitchFamily="18" charset="0"/>
              </a:rPr>
              <a:t>үй, </a:t>
            </a:r>
            <a:r>
              <a:rPr lang="ky-KG" sz="3200" dirty="0">
                <a:solidFill>
                  <a:schemeClr val="tx1"/>
                </a:solidFill>
                <a:latin typeface="Times New Roman" panose="02020603050405020304" pitchFamily="18" charset="0"/>
                <a:cs typeface="Times New Roman" panose="02020603050405020304" pitchFamily="18" charset="0"/>
              </a:rPr>
              <a:t>алтын балык</a:t>
            </a:r>
            <a:r>
              <a:rPr lang="ky-KG" sz="3200" dirty="0" smtClean="0">
                <a:solidFill>
                  <a:schemeClr val="tx1"/>
                </a:solidFill>
                <a:latin typeface="Times New Roman" panose="02020603050405020304" pitchFamily="18" charset="0"/>
                <a:cs typeface="Times New Roman" panose="02020603050405020304" pitchFamily="18" charset="0"/>
              </a:rPr>
              <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1-топ</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2-топ</a:t>
            </a:r>
            <a:r>
              <a:rPr lang="ky-KG" sz="3200" dirty="0">
                <a:solidFill>
                  <a:schemeClr val="tx1"/>
                </a:solidFill>
                <a:latin typeface="Times New Roman" panose="02020603050405020304" pitchFamily="18" charset="0"/>
                <a:cs typeface="Times New Roman" panose="02020603050405020304" pitchFamily="18" charset="0"/>
              </a:rPr>
              <a:t/>
            </a:r>
            <a:br>
              <a:rPr lang="ky-KG" sz="3200" dirty="0">
                <a:solidFill>
                  <a:schemeClr val="tx1"/>
                </a:solidFill>
                <a:latin typeface="Times New Roman" panose="02020603050405020304" pitchFamily="18" charset="0"/>
                <a:cs typeface="Times New Roman" panose="02020603050405020304" pitchFamily="18" charset="0"/>
              </a:rPr>
            </a:br>
            <a:r>
              <a:rPr lang="ky-KG" sz="3200" dirty="0">
                <a:solidFill>
                  <a:schemeClr val="tx1"/>
                </a:solidFill>
                <a:latin typeface="Times New Roman" panose="02020603050405020304" pitchFamily="18" charset="0"/>
                <a:cs typeface="Times New Roman" panose="02020603050405020304" pitchFamily="18" charset="0"/>
              </a:rPr>
              <a:t/>
            </a:r>
            <a:br>
              <a:rPr lang="ky-KG" sz="3200" dirty="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Ролдоштуруп аткаруу:</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абышка-Дастан</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кемпир-Самира</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балык-Бурулай</a:t>
            </a:r>
            <a:br>
              <a:rPr lang="ky-KG" sz="3200" dirty="0" smtClean="0">
                <a:solidFill>
                  <a:schemeClr val="tx1"/>
                </a:solidFill>
                <a:latin typeface="Times New Roman" panose="02020603050405020304" pitchFamily="18" charset="0"/>
                <a:cs typeface="Times New Roman" panose="02020603050405020304" pitchFamily="18" charset="0"/>
              </a:rPr>
            </a:br>
            <a:r>
              <a:rPr lang="ky-KG" sz="3200" dirty="0" smtClean="0">
                <a:solidFill>
                  <a:schemeClr val="tx1"/>
                </a:solidFill>
                <a:latin typeface="Times New Roman" panose="02020603050405020304" pitchFamily="18" charset="0"/>
                <a:cs typeface="Times New Roman" panose="02020603050405020304" pitchFamily="18" charset="0"/>
              </a:rPr>
              <a:t>автор-Асия</a:t>
            </a:r>
            <a:endParaRPr lang="ru-RU" sz="32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9439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496944" cy="6250706"/>
          </a:xfrm>
        </p:spPr>
        <p:txBody>
          <a:bodyPr>
            <a:normAutofit fontScale="90000"/>
          </a:bodyPr>
          <a:lstStyle/>
          <a:p>
            <a:r>
              <a:rPr lang="ky-KG" b="1" dirty="0" smtClean="0">
                <a:effectLst/>
                <a:latin typeface="Times New Roman" panose="02020603050405020304" pitchFamily="18" charset="0"/>
                <a:cs typeface="Times New Roman" panose="02020603050405020304" pitchFamily="18" charset="0"/>
              </a:rPr>
              <a:t/>
            </a:r>
            <a:br>
              <a:rPr lang="ky-KG" b="1" dirty="0" smtClean="0">
                <a:effectLst/>
                <a:latin typeface="Times New Roman" panose="02020603050405020304" pitchFamily="18" charset="0"/>
                <a:cs typeface="Times New Roman" panose="02020603050405020304" pitchFamily="18" charset="0"/>
              </a:rPr>
            </a:br>
            <a:r>
              <a:rPr lang="ky-KG" b="1" dirty="0" smtClean="0">
                <a:solidFill>
                  <a:schemeClr val="tx1"/>
                </a:solidFill>
                <a:effectLst/>
                <a:latin typeface="Times New Roman" panose="02020603050405020304" pitchFamily="18" charset="0"/>
                <a:cs typeface="Times New Roman" panose="02020603050405020304" pitchFamily="18" charset="0"/>
              </a:rPr>
              <a:t>Өнүктүрүүчүлүк</a:t>
            </a:r>
            <a:r>
              <a:rPr lang="ky-KG" dirty="0">
                <a:solidFill>
                  <a:schemeClr val="tx1"/>
                </a:solidFill>
                <a:effectLst/>
                <a:latin typeface="Times New Roman" panose="02020603050405020304" pitchFamily="18" charset="0"/>
                <a:cs typeface="Times New Roman" panose="02020603050405020304" pitchFamily="18" charset="0"/>
              </a:rPr>
              <a:t>: Окуучулардын ой жүгүртүүсү кеңейет,  элестетүү, айтып берүү көндүмдөрү калыптанат. Өз ойлорун так, туура айта билүүгө үйрөнүшөт. Жомоктун дүйнө элинин рухий турмушунда алган орду жана анын бүгүнкү күндөгү маанисине ой жүгүртүүсүн, кепке жатыгуу жөндөмүн, чыгармачылык шык-дараметин өркүндөтүшөт. </a:t>
            </a:r>
            <a:r>
              <a:rPr lang="ru-RU" dirty="0">
                <a:effectLst/>
              </a:rPr>
              <a:t/>
            </a:r>
            <a:br>
              <a:rPr lang="ru-RU" dirty="0">
                <a:effectLst/>
              </a:rPr>
            </a:b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21056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568952" cy="6250706"/>
          </a:xfrm>
        </p:spPr>
        <p:txBody>
          <a:bodyPr>
            <a:normAutofit/>
          </a:bodyPr>
          <a:lstStyle/>
          <a:p>
            <a:r>
              <a:rPr lang="ky-KG" sz="4000" b="1" dirty="0" smtClean="0">
                <a:solidFill>
                  <a:schemeClr val="tx1"/>
                </a:solidFill>
                <a:latin typeface="Times New Roman" panose="02020603050405020304" pitchFamily="18" charset="0"/>
                <a:cs typeface="Times New Roman" panose="02020603050405020304" pitchFamily="18" charset="0"/>
              </a:rPr>
              <a:t>Бышыктоо:</a:t>
            </a: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33-баатырдан келген тапшырма:</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Ойлонбой тез жооп берүү</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 Абышка-кемпир кайда жашаган?</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2. Алар канча жыл жашашкан?</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3. Абышка эмне жумуш кылчу?</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4. Кемпир эмне жумуш кылчу?</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5. Бир күнү абышка кайда барды?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6. </a:t>
            </a:r>
            <a:r>
              <a:rPr lang="ky-KG" sz="4000" dirty="0">
                <a:solidFill>
                  <a:schemeClr val="tx1"/>
                </a:solidFill>
                <a:latin typeface="Times New Roman" panose="02020603050405020304" pitchFamily="18" charset="0"/>
                <a:cs typeface="Times New Roman" panose="02020603050405020304" pitchFamily="18" charset="0"/>
              </a:rPr>
              <a:t>Э</a:t>
            </a:r>
            <a:r>
              <a:rPr lang="ky-KG" sz="4000" dirty="0" smtClean="0">
                <a:solidFill>
                  <a:schemeClr val="tx1"/>
                </a:solidFill>
                <a:latin typeface="Times New Roman" panose="02020603050405020304" pitchFamily="18" charset="0"/>
                <a:cs typeface="Times New Roman" panose="02020603050405020304" pitchFamily="18" charset="0"/>
              </a:rPr>
              <a:t>мнеге барды?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a:solidFill>
                  <a:schemeClr val="tx1"/>
                </a:solidFill>
              </a:rPr>
              <a:t>7</a:t>
            </a:r>
            <a:r>
              <a:rPr lang="ky-KG" sz="4000" dirty="0" smtClean="0">
                <a:solidFill>
                  <a:schemeClr val="tx1"/>
                </a:solidFill>
              </a:rPr>
              <a:t>. </a:t>
            </a:r>
            <a:r>
              <a:rPr lang="ky-KG" sz="4000" dirty="0" smtClean="0">
                <a:solidFill>
                  <a:schemeClr val="tx1"/>
                </a:solidFill>
                <a:latin typeface="Times New Roman" panose="02020603050405020304" pitchFamily="18" charset="0"/>
                <a:cs typeface="Times New Roman" panose="02020603050405020304" pitchFamily="18" charset="0"/>
              </a:rPr>
              <a:t>Тор салса биринчи эмне чыкты?</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057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322714"/>
          </a:xfrm>
        </p:spPr>
        <p:txBody>
          <a:bodyPr>
            <a:normAutofit/>
          </a:bodyPr>
          <a:lstStyle/>
          <a:p>
            <a:r>
              <a:rPr lang="ky-KG" sz="4000" dirty="0" smtClean="0">
                <a:solidFill>
                  <a:schemeClr val="tx1"/>
                </a:solidFill>
              </a:rPr>
              <a:t>8. </a:t>
            </a:r>
            <a:r>
              <a:rPr lang="ky-KG" sz="4000" dirty="0" smtClean="0">
                <a:solidFill>
                  <a:schemeClr val="tx1"/>
                </a:solidFill>
                <a:latin typeface="Times New Roman" panose="02020603050405020304" pitchFamily="18" charset="0"/>
                <a:cs typeface="Times New Roman" panose="02020603050405020304" pitchFamily="18" charset="0"/>
              </a:rPr>
              <a:t>Үчүнчүсүндө эмне чыкты?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9.  Экинчисинде эмне чыкты?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10</a:t>
            </a:r>
            <a:r>
              <a:rPr lang="ky-KG" sz="4000" dirty="0" smtClean="0">
                <a:solidFill>
                  <a:schemeClr val="tx1"/>
                </a:solidFill>
              </a:rPr>
              <a:t>. </a:t>
            </a:r>
            <a:r>
              <a:rPr lang="ky-KG" sz="4000" dirty="0" smtClean="0">
                <a:solidFill>
                  <a:schemeClr val="tx1"/>
                </a:solidFill>
                <a:latin typeface="Times New Roman" panose="02020603050405020304" pitchFamily="18" charset="0"/>
                <a:cs typeface="Times New Roman" panose="02020603050405020304" pitchFamily="18" charset="0"/>
              </a:rPr>
              <a:t>Кемпир биринчи эмне сурады?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11. Экинчисинде эмне сурады?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12. Төртүнчү жолу эмне сурады?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13. Акырында абышкага кандай тапшырма берди?</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14. Алтын балык кантип кемпирди жазалады?</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1479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6178698"/>
          </a:xfrm>
        </p:spPr>
        <p:txBody>
          <a:bodyPr>
            <a:normAutofit fontScale="90000"/>
          </a:bodyPr>
          <a:lstStyle/>
          <a:p>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15. А. С. Пушкин качан жана каерде туулган?</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16. Анын чыгармаларын кыргыз тилине кимдер которгон?</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a:solidFill>
                  <a:schemeClr val="tx1"/>
                </a:solidFill>
                <a:effectLst/>
                <a:latin typeface="Times New Roman" panose="02020603050405020304" pitchFamily="18" charset="0"/>
                <a:cs typeface="Times New Roman" panose="02020603050405020304" pitchFamily="18" charset="0"/>
              </a:rPr>
              <a:t>Алмадагы тапшырма: Айткылачы балдар, мына 2 кылымдан ашуун убакыт өтсө да, Пушкиндин 225 жылдыгы деп айтып жатабыз, эмне үчүн кайра-кайра китеп болуп чыгып, эл тарабынан окулуп </a:t>
            </a:r>
            <a:r>
              <a:rPr lang="ky-KG" sz="4000" dirty="0" smtClean="0">
                <a:solidFill>
                  <a:schemeClr val="tx1"/>
                </a:solidFill>
                <a:effectLst/>
                <a:latin typeface="Times New Roman" panose="02020603050405020304" pitchFamily="18" charset="0"/>
                <a:cs typeface="Times New Roman" panose="02020603050405020304" pitchFamily="18" charset="0"/>
              </a:rPr>
              <a:t>келе</a:t>
            </a:r>
            <a:r>
              <a:rPr lang="ru-RU" sz="4000" dirty="0">
                <a:effectLst/>
              </a:rPr>
              <a:t/>
            </a:r>
            <a:br>
              <a:rPr lang="ru-RU" sz="4000" dirty="0">
                <a:effectLst/>
              </a:rPr>
            </a:br>
            <a:r>
              <a:rPr lang="ru-RU" sz="4000" dirty="0" smtClean="0">
                <a:solidFill>
                  <a:schemeClr val="tx1"/>
                </a:solidFill>
                <a:latin typeface="Times New Roman" panose="02020603050405020304" pitchFamily="18" charset="0"/>
                <a:cs typeface="Times New Roman" panose="02020603050405020304" pitchFamily="18" charset="0"/>
              </a:rPr>
              <a:t/>
            </a:r>
            <a:br>
              <a:rPr lang="ru-RU" sz="4000" dirty="0" smtClean="0">
                <a:solidFill>
                  <a:schemeClr val="tx1"/>
                </a:solidFill>
                <a:latin typeface="Times New Roman" panose="02020603050405020304" pitchFamily="18" charset="0"/>
                <a:cs typeface="Times New Roman" panose="02020603050405020304" pitchFamily="18" charset="0"/>
              </a:rPr>
            </a:b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31093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noAutofit/>
          </a:bodyPr>
          <a:lstStyle/>
          <a:p>
            <a:r>
              <a:rPr lang="ky-KG" sz="3800" dirty="0">
                <a:solidFill>
                  <a:schemeClr val="tx1"/>
                </a:solidFill>
                <a:effectLst/>
                <a:latin typeface="Times New Roman" panose="02020603050405020304" pitchFamily="18" charset="0"/>
                <a:cs typeface="Times New Roman" panose="02020603050405020304" pitchFamily="18" charset="0"/>
              </a:rPr>
              <a:t>жатат, азыркы күн менен бул чыгарманын байланышы барбы, эмне байланыштырып турат деп ойлойсуңар. </a:t>
            </a:r>
            <a:r>
              <a:rPr lang="ky-KG" sz="3800" dirty="0" smtClean="0">
                <a:solidFill>
                  <a:schemeClr val="tx1"/>
                </a:solidFill>
                <a:effectLst/>
                <a:latin typeface="Times New Roman" panose="02020603050405020304" pitchFamily="18" charset="0"/>
                <a:cs typeface="Times New Roman" panose="02020603050405020304" pitchFamily="18" charset="0"/>
              </a:rPr>
              <a:t>Алмадагы </a:t>
            </a:r>
            <a:r>
              <a:rPr lang="ky-KG" sz="3800" dirty="0">
                <a:solidFill>
                  <a:schemeClr val="tx1"/>
                </a:solidFill>
                <a:effectLst/>
                <a:latin typeface="Times New Roman" panose="02020603050405020304" pitchFamily="18" charset="0"/>
                <a:cs typeface="Times New Roman" panose="02020603050405020304" pitchFamily="18" charset="0"/>
              </a:rPr>
              <a:t>тапшырманы аткарып биз жаш ханышаны сактап калышыбыз керек. Келгиле анда тапшырманы аткаргыла.</a:t>
            </a:r>
            <a:r>
              <a:rPr lang="ru-RU" sz="3800" dirty="0">
                <a:solidFill>
                  <a:schemeClr val="tx1"/>
                </a:solidFill>
                <a:effectLst/>
                <a:latin typeface="Times New Roman" panose="02020603050405020304" pitchFamily="18" charset="0"/>
                <a:cs typeface="Times New Roman" panose="02020603050405020304" pitchFamily="18" charset="0"/>
              </a:rPr>
              <a:t/>
            </a:r>
            <a:br>
              <a:rPr lang="ru-RU" sz="3800" dirty="0">
                <a:solidFill>
                  <a:schemeClr val="tx1"/>
                </a:solidFill>
                <a:effectLst/>
                <a:latin typeface="Times New Roman" panose="02020603050405020304" pitchFamily="18" charset="0"/>
                <a:cs typeface="Times New Roman" panose="02020603050405020304" pitchFamily="18" charset="0"/>
              </a:rPr>
            </a:br>
            <a:r>
              <a:rPr lang="ru-RU" sz="3800" dirty="0">
                <a:solidFill>
                  <a:schemeClr val="tx1"/>
                </a:solidFill>
                <a:latin typeface="Times New Roman" panose="02020603050405020304" pitchFamily="18" charset="0"/>
                <a:cs typeface="Times New Roman" panose="02020603050405020304" pitchFamily="18" charset="0"/>
              </a:rPr>
              <a:t/>
            </a:r>
            <a:br>
              <a:rPr lang="ru-RU" sz="3800" dirty="0">
                <a:solidFill>
                  <a:schemeClr val="tx1"/>
                </a:solidFill>
                <a:latin typeface="Times New Roman" panose="02020603050405020304" pitchFamily="18" charset="0"/>
                <a:cs typeface="Times New Roman" panose="02020603050405020304" pitchFamily="18" charset="0"/>
              </a:rPr>
            </a:br>
            <a:r>
              <a:rPr lang="ru-RU" sz="3800" dirty="0">
                <a:solidFill>
                  <a:schemeClr val="tx1"/>
                </a:solidFill>
                <a:latin typeface="Times New Roman" panose="02020603050405020304" pitchFamily="18" charset="0"/>
                <a:cs typeface="Times New Roman" panose="02020603050405020304" pitchFamily="18" charset="0"/>
              </a:rPr>
              <a:t>1. </a:t>
            </a:r>
            <a:r>
              <a:rPr lang="ru-RU" sz="3800" dirty="0" err="1">
                <a:solidFill>
                  <a:schemeClr val="tx1"/>
                </a:solidFill>
                <a:latin typeface="Times New Roman" panose="02020603050405020304" pitchFamily="18" charset="0"/>
                <a:cs typeface="Times New Roman" panose="02020603050405020304" pitchFamily="18" charset="0"/>
              </a:rPr>
              <a:t>Силер</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бул</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жомоктон</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кандай</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сабак</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алдыңар</a:t>
            </a:r>
            <a:r>
              <a:rPr lang="ru-RU" sz="3800" dirty="0">
                <a:solidFill>
                  <a:schemeClr val="tx1"/>
                </a:solidFill>
                <a:latin typeface="Times New Roman" panose="02020603050405020304" pitchFamily="18" charset="0"/>
                <a:cs typeface="Times New Roman" panose="02020603050405020304" pitchFamily="18" charset="0"/>
              </a:rPr>
              <a:t>?</a:t>
            </a:r>
            <a:br>
              <a:rPr lang="ru-RU" sz="3800" dirty="0">
                <a:solidFill>
                  <a:schemeClr val="tx1"/>
                </a:solidFill>
                <a:latin typeface="Times New Roman" panose="02020603050405020304" pitchFamily="18" charset="0"/>
                <a:cs typeface="Times New Roman" panose="02020603050405020304" pitchFamily="18" charset="0"/>
              </a:rPr>
            </a:br>
            <a:r>
              <a:rPr lang="ru-RU" sz="3800" dirty="0">
                <a:solidFill>
                  <a:schemeClr val="tx1"/>
                </a:solidFill>
                <a:latin typeface="Times New Roman" panose="02020603050405020304" pitchFamily="18" charset="0"/>
                <a:cs typeface="Times New Roman" panose="02020603050405020304" pitchFamily="18" charset="0"/>
              </a:rPr>
              <a:t>2. Автор </a:t>
            </a:r>
            <a:r>
              <a:rPr lang="ru-RU" sz="3800" dirty="0" err="1">
                <a:solidFill>
                  <a:schemeClr val="tx1"/>
                </a:solidFill>
                <a:latin typeface="Times New Roman" panose="02020603050405020304" pitchFamily="18" charset="0"/>
                <a:cs typeface="Times New Roman" panose="02020603050405020304" pitchFamily="18" charset="0"/>
              </a:rPr>
              <a:t>эмнени</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айткысы</a:t>
            </a:r>
            <a:r>
              <a:rPr lang="ru-RU" sz="3800" dirty="0">
                <a:solidFill>
                  <a:schemeClr val="tx1"/>
                </a:solidFill>
                <a:latin typeface="Times New Roman" panose="02020603050405020304" pitchFamily="18" charset="0"/>
                <a:cs typeface="Times New Roman" panose="02020603050405020304" pitchFamily="18" charset="0"/>
              </a:rPr>
              <a:t> </a:t>
            </a:r>
            <a:r>
              <a:rPr lang="ru-RU" sz="3800" dirty="0" err="1">
                <a:solidFill>
                  <a:schemeClr val="tx1"/>
                </a:solidFill>
                <a:latin typeface="Times New Roman" panose="02020603050405020304" pitchFamily="18" charset="0"/>
                <a:cs typeface="Times New Roman" panose="02020603050405020304" pitchFamily="18" charset="0"/>
              </a:rPr>
              <a:t>келди</a:t>
            </a:r>
            <a:r>
              <a:rPr lang="ru-RU" sz="3800" dirty="0">
                <a:solidFill>
                  <a:schemeClr val="tx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6552996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568952" cy="6250706"/>
          </a:xfrm>
        </p:spPr>
        <p:txBody>
          <a:bodyPr>
            <a:normAutofit fontScale="90000"/>
          </a:bodyPr>
          <a:lstStyle/>
          <a:p>
            <a:r>
              <a:rPr lang="ru-RU" sz="4400" dirty="0">
                <a:solidFill>
                  <a:schemeClr val="tx1"/>
                </a:solidFill>
                <a:latin typeface="Times New Roman" panose="02020603050405020304" pitchFamily="18" charset="0"/>
                <a:cs typeface="Times New Roman" panose="02020603050405020304" pitchFamily="18" charset="0"/>
              </a:rPr>
              <a:t/>
            </a:r>
            <a:br>
              <a:rPr lang="ru-RU" sz="4400" dirty="0">
                <a:solidFill>
                  <a:schemeClr val="tx1"/>
                </a:solidFill>
                <a:latin typeface="Times New Roman" panose="02020603050405020304" pitchFamily="18" charset="0"/>
                <a:cs typeface="Times New Roman" panose="02020603050405020304" pitchFamily="18" charset="0"/>
              </a:rPr>
            </a:br>
            <a:r>
              <a:rPr lang="ru-RU" sz="4400" dirty="0" err="1">
                <a:solidFill>
                  <a:schemeClr val="tx1"/>
                </a:solidFill>
                <a:latin typeface="Times New Roman" panose="02020603050405020304" pitchFamily="18" charset="0"/>
                <a:cs typeface="Times New Roman" panose="02020603050405020304" pitchFamily="18" charset="0"/>
              </a:rPr>
              <a:t>Элибизде</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Бергенге</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бешөө</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көп</a:t>
            </a:r>
            <a:r>
              <a:rPr lang="ru-RU" sz="4400" dirty="0">
                <a:solidFill>
                  <a:schemeClr val="tx1"/>
                </a:solidFill>
                <a:latin typeface="Times New Roman" panose="02020603050405020304" pitchFamily="18" charset="0"/>
                <a:cs typeface="Times New Roman" panose="02020603050405020304" pitchFamily="18" charset="0"/>
              </a:rPr>
              <a:t>,</a:t>
            </a:r>
            <a:br>
              <a:rPr lang="ru-RU" sz="4400" dirty="0">
                <a:solidFill>
                  <a:schemeClr val="tx1"/>
                </a:solidFill>
                <a:latin typeface="Times New Roman" panose="02020603050405020304" pitchFamily="18" charset="0"/>
                <a:cs typeface="Times New Roman" panose="02020603050405020304" pitchFamily="18" charset="0"/>
              </a:rPr>
            </a:b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алганга</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алтоо</a:t>
            </a:r>
            <a:r>
              <a:rPr lang="ru-RU" sz="4400" dirty="0">
                <a:solidFill>
                  <a:schemeClr val="tx1"/>
                </a:solidFill>
                <a:latin typeface="Times New Roman" panose="02020603050405020304" pitchFamily="18" charset="0"/>
                <a:cs typeface="Times New Roman" panose="02020603050405020304" pitchFamily="18" charset="0"/>
              </a:rPr>
              <a:t> аз» </a:t>
            </a:r>
            <a:r>
              <a:rPr lang="ru-RU" sz="4400" dirty="0" err="1">
                <a:solidFill>
                  <a:schemeClr val="tx1"/>
                </a:solidFill>
                <a:latin typeface="Times New Roman" panose="02020603050405020304" pitchFamily="18" charset="0"/>
                <a:cs typeface="Times New Roman" panose="02020603050405020304" pitchFamily="18" charset="0"/>
              </a:rPr>
              <a:t>деген</a:t>
            </a:r>
            <a:r>
              <a:rPr lang="ru-RU" sz="4400" dirty="0">
                <a:solidFill>
                  <a:schemeClr val="tx1"/>
                </a:solidFill>
                <a:latin typeface="Times New Roman" panose="02020603050405020304" pitchFamily="18" charset="0"/>
                <a:cs typeface="Times New Roman" panose="02020603050405020304" pitchFamily="18" charset="0"/>
              </a:rPr>
              <a:t> макал </a:t>
            </a:r>
            <a:r>
              <a:rPr lang="ru-RU" sz="4400" dirty="0" err="1">
                <a:solidFill>
                  <a:schemeClr val="tx1"/>
                </a:solidFill>
                <a:latin typeface="Times New Roman" panose="02020603050405020304" pitchFamily="18" charset="0"/>
                <a:cs typeface="Times New Roman" panose="02020603050405020304" pitchFamily="18" charset="0"/>
              </a:rPr>
              <a:t>бекеринен</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айтылбаган</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Мезгил</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өтүп</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доорлор</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алмашып</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көз</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караштар</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өзгөрсө</a:t>
            </a:r>
            <a:r>
              <a:rPr lang="ru-RU" sz="4400" dirty="0">
                <a:solidFill>
                  <a:schemeClr val="tx1"/>
                </a:solidFill>
                <a:latin typeface="Times New Roman" panose="02020603050405020304" pitchFamily="18" charset="0"/>
                <a:cs typeface="Times New Roman" panose="02020603050405020304" pitchFamily="18" charset="0"/>
              </a:rPr>
              <a:t> да, </a:t>
            </a:r>
            <a:r>
              <a:rPr lang="ru-RU" sz="4400" dirty="0" err="1">
                <a:solidFill>
                  <a:schemeClr val="tx1"/>
                </a:solidFill>
                <a:latin typeface="Times New Roman" panose="02020603050405020304" pitchFamily="18" charset="0"/>
                <a:cs typeface="Times New Roman" panose="02020603050405020304" pitchFamily="18" charset="0"/>
              </a:rPr>
              <a:t>бул</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жомокко</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кызыгуу</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токтогон</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жок</a:t>
            </a:r>
            <a:r>
              <a:rPr lang="ru-RU" sz="4400" dirty="0" smtClean="0">
                <a:solidFill>
                  <a:schemeClr val="tx1"/>
                </a:solidFill>
                <a:latin typeface="Times New Roman" panose="02020603050405020304" pitchFamily="18" charset="0"/>
                <a:cs typeface="Times New Roman" panose="02020603050405020304" pitchFamily="18" charset="0"/>
              </a:rPr>
              <a:t>. </a:t>
            </a:r>
            <a:r>
              <a:rPr lang="ky-KG" sz="4400" dirty="0">
                <a:solidFill>
                  <a:schemeClr val="tx1"/>
                </a:solidFill>
                <a:latin typeface="Times New Roman" panose="02020603050405020304" pitchFamily="18" charset="0"/>
                <a:cs typeface="Times New Roman" panose="02020603050405020304" pitchFamily="18" charset="0"/>
              </a:rPr>
              <a:t>Себеби анда ач</a:t>
            </a:r>
            <a:r>
              <a:rPr lang="en-US" sz="4400" dirty="0">
                <a:solidFill>
                  <a:schemeClr val="tx1"/>
                </a:solidFill>
                <a:latin typeface="Times New Roman" panose="02020603050405020304" pitchFamily="18" charset="0"/>
                <a:cs typeface="Times New Roman" panose="02020603050405020304" pitchFamily="18" charset="0"/>
              </a:rPr>
              <a:t> </a:t>
            </a:r>
            <a:r>
              <a:rPr lang="ky-KG" sz="4400" dirty="0">
                <a:solidFill>
                  <a:schemeClr val="tx1"/>
                </a:solidFill>
                <a:latin typeface="Times New Roman" panose="02020603050405020304" pitchFamily="18" charset="0"/>
                <a:cs typeface="Times New Roman" panose="02020603050405020304" pitchFamily="18" charset="0"/>
              </a:rPr>
              <a:t>көздүк, байлыкка тойбостук сыяктуу түбөлүктүү маселелер </a:t>
            </a:r>
            <a:r>
              <a:rPr lang="ky-KG" sz="4400" dirty="0" smtClean="0">
                <a:solidFill>
                  <a:schemeClr val="tx1"/>
                </a:solidFill>
                <a:latin typeface="Times New Roman" panose="02020603050405020304" pitchFamily="18" charset="0"/>
                <a:cs typeface="Times New Roman" panose="02020603050405020304" pitchFamily="18" charset="0"/>
              </a:rPr>
              <a:t>көтүрүлгөн. </a:t>
            </a:r>
            <a:r>
              <a:rPr lang="ky-KG" sz="4400" dirty="0">
                <a:solidFill>
                  <a:schemeClr val="tx1"/>
                </a:solidFill>
                <a:latin typeface="Times New Roman" panose="02020603050405020304" pitchFamily="18" charset="0"/>
                <a:cs typeface="Times New Roman" panose="02020603050405020304" pitchFamily="18" charset="0"/>
              </a:rPr>
              <a:t>көтөрүлгөн. Бүгүнкү күндө акча </a:t>
            </a:r>
            <a:endParaRPr lang="ru-RU" dirty="0"/>
          </a:p>
        </p:txBody>
      </p:sp>
    </p:spTree>
    <p:extLst>
      <p:ext uri="{BB962C8B-B14F-4D97-AF65-F5344CB8AC3E}">
        <p14:creationId xmlns:p14="http://schemas.microsoft.com/office/powerpoint/2010/main" val="20475931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normAutofit/>
          </a:bodyPr>
          <a:lstStyle/>
          <a:p>
            <a:r>
              <a:rPr lang="ky-KG" sz="4000" dirty="0" smtClean="0">
                <a:solidFill>
                  <a:schemeClr val="tx1"/>
                </a:solidFill>
                <a:latin typeface="Times New Roman" panose="02020603050405020304" pitchFamily="18" charset="0"/>
                <a:cs typeface="Times New Roman" panose="02020603050405020304" pitchFamily="18" charset="0"/>
              </a:rPr>
              <a:t>дегенде абийиринен кечкен, адамгерчиликтен четтеп, дүнүйө кууп, ар-намысты сатып жиберген адамдар толуп жатат. Демек, акын кемпирге окшоп напсини тыялбаган көрпенде болбогула деген насаат айтып жатат. Чыгарманын таасирдүүлүгү, улуулугу, жугумдуулугу, жеткиликтүүлүгү мына ушунда.</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895960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424936" cy="6322714"/>
          </a:xfrm>
        </p:spPr>
        <p:txBody>
          <a:bodyPr>
            <a:normAutofit/>
          </a:bodyPr>
          <a:lstStyle/>
          <a:p>
            <a:r>
              <a:rPr lang="ru-RU" sz="4000" b="1" dirty="0" smtClean="0">
                <a:solidFill>
                  <a:srgbClr val="FF0000"/>
                </a:solidFill>
                <a:latin typeface="Times New Roman" panose="02020603050405020304" pitchFamily="18" charset="0"/>
                <a:cs typeface="Times New Roman" panose="02020603050405020304" pitchFamily="18" charset="0"/>
              </a:rPr>
              <a:t>                       </a:t>
            </a:r>
            <a:r>
              <a:rPr lang="ru-RU" sz="4000" b="1" dirty="0" err="1" smtClean="0">
                <a:solidFill>
                  <a:srgbClr val="FF0000"/>
                </a:solidFill>
                <a:latin typeface="Times New Roman" panose="02020603050405020304" pitchFamily="18" charset="0"/>
                <a:cs typeface="Times New Roman" panose="02020603050405020304" pitchFamily="18" charset="0"/>
              </a:rPr>
              <a:t>Синквейн</a:t>
            </a:r>
            <a:r>
              <a:rPr lang="ru-RU" sz="4000" dirty="0" smtClean="0">
                <a:solidFill>
                  <a:schemeClr val="tx1"/>
                </a:solidFill>
                <a:latin typeface="Times New Roman" panose="02020603050405020304" pitchFamily="18" charset="0"/>
                <a:cs typeface="Times New Roman" panose="02020603050405020304" pitchFamily="18" charset="0"/>
              </a:rPr>
              <a:t/>
            </a:r>
            <a:br>
              <a:rPr lang="ru-RU" sz="4000" dirty="0" smtClean="0">
                <a:solidFill>
                  <a:schemeClr val="tx1"/>
                </a:solidFill>
                <a:latin typeface="Times New Roman" panose="02020603050405020304" pitchFamily="18" charset="0"/>
                <a:cs typeface="Times New Roman" panose="02020603050405020304" pitchFamily="18" charset="0"/>
              </a:rPr>
            </a:br>
            <a:r>
              <a:rPr lang="ru-RU" sz="4000" dirty="0" err="1" smtClean="0">
                <a:solidFill>
                  <a:schemeClr val="tx1"/>
                </a:solidFill>
                <a:latin typeface="Times New Roman" panose="02020603050405020304" pitchFamily="18" charset="0"/>
                <a:cs typeface="Times New Roman" panose="02020603050405020304" pitchFamily="18" charset="0"/>
              </a:rPr>
              <a:t>Балдар</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анда</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образдар</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системасын</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талдоо</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үчүн</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абышка</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жана</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кемпирди</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b="1" dirty="0" err="1" smtClean="0">
                <a:solidFill>
                  <a:schemeClr val="tx1"/>
                </a:solidFill>
                <a:latin typeface="Times New Roman" panose="02020603050405020304" pitchFamily="18" charset="0"/>
                <a:cs typeface="Times New Roman" panose="02020603050405020304" pitchFamily="18" charset="0"/>
              </a:rPr>
              <a:t>синквейн</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аркылуу</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сыпаттайбыз</a:t>
            </a:r>
            <a:r>
              <a:rPr lang="ru-RU" sz="4000" dirty="0" smtClean="0">
                <a:solidFill>
                  <a:schemeClr val="tx1"/>
                </a:solidFill>
                <a:latin typeface="Times New Roman" panose="02020603050405020304" pitchFamily="18" charset="0"/>
                <a:cs typeface="Times New Roman" panose="02020603050405020304" pitchFamily="18" charset="0"/>
              </a:rPr>
              <a:t>:</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1-топ</a:t>
            </a:r>
            <a:r>
              <a:rPr lang="ru-RU" sz="4000" dirty="0" smtClean="0">
                <a:solidFill>
                  <a:schemeClr val="tx1"/>
                </a:solidFill>
                <a:latin typeface="Times New Roman" panose="02020603050405020304" pitchFamily="18" charset="0"/>
                <a:cs typeface="Times New Roman" panose="02020603050405020304" pitchFamily="18" charset="0"/>
              </a:rPr>
              <a:t>:</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ru-RU" sz="4000" dirty="0">
                <a:solidFill>
                  <a:schemeClr val="tx1"/>
                </a:solidFill>
                <a:latin typeface="Times New Roman" panose="02020603050405020304" pitchFamily="18" charset="0"/>
                <a:cs typeface="Times New Roman" panose="02020603050405020304" pitchFamily="18" charset="0"/>
              </a:rPr>
              <a:t>2-топ</a:t>
            </a:r>
            <a:r>
              <a:rPr lang="ru-RU" sz="4000" dirty="0" smtClean="0">
                <a:solidFill>
                  <a:schemeClr val="tx1"/>
                </a:solidFill>
                <a:latin typeface="Times New Roman" panose="02020603050405020304" pitchFamily="18" charset="0"/>
                <a:cs typeface="Times New Roman" panose="02020603050405020304" pitchFamily="18" charset="0"/>
              </a:rPr>
              <a:t>:</a:t>
            </a:r>
            <a:r>
              <a:rPr lang="ru-RU" sz="4000" dirty="0">
                <a:solidFill>
                  <a:schemeClr val="tx1"/>
                </a:solidFill>
                <a:latin typeface="Times New Roman" panose="02020603050405020304" pitchFamily="18" charset="0"/>
                <a:cs typeface="Times New Roman" panose="02020603050405020304" pitchFamily="18" charset="0"/>
              </a:rPr>
              <a:t/>
            </a:r>
            <a:br>
              <a:rPr lang="ru-RU" sz="4000" dirty="0">
                <a:solidFill>
                  <a:schemeClr val="tx1"/>
                </a:solidFill>
                <a:latin typeface="Times New Roman" panose="02020603050405020304" pitchFamily="18" charset="0"/>
                <a:cs typeface="Times New Roman" panose="02020603050405020304" pitchFamily="18" charset="0"/>
              </a:rPr>
            </a:br>
            <a:r>
              <a:rPr lang="ru-RU" sz="4000" b="1" dirty="0" err="1" smtClean="0">
                <a:solidFill>
                  <a:schemeClr val="tx1"/>
                </a:solidFill>
                <a:latin typeface="Times New Roman" panose="02020603050405020304" pitchFamily="18" charset="0"/>
                <a:cs typeface="Times New Roman" panose="02020603050405020304" pitchFamily="18" charset="0"/>
              </a:rPr>
              <a:t>Жыйынтыктоо</a:t>
            </a:r>
            <a:r>
              <a:rPr lang="ru-RU" sz="4000" b="1"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инсерт</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таблицасын</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толтуруу-эмнени</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билдим</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эмнени</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билгим</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келет</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эмнеси</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түшүнүксүз</a:t>
            </a:r>
            <a:r>
              <a:rPr lang="ru-RU" sz="4000" dirty="0" smtClean="0">
                <a:solidFill>
                  <a:schemeClr val="tx1"/>
                </a:solidFill>
                <a:latin typeface="Times New Roman" panose="02020603050405020304" pitchFamily="18" charset="0"/>
                <a:cs typeface="Times New Roman" panose="02020603050405020304" pitchFamily="18" charset="0"/>
              </a:rPr>
              <a:t> </a:t>
            </a:r>
            <a:r>
              <a:rPr lang="ru-RU" sz="4000" dirty="0" err="1" smtClean="0">
                <a:solidFill>
                  <a:schemeClr val="tx1"/>
                </a:solidFill>
                <a:latin typeface="Times New Roman" panose="02020603050405020304" pitchFamily="18" charset="0"/>
                <a:cs typeface="Times New Roman" panose="02020603050405020304" pitchFamily="18" charset="0"/>
              </a:rPr>
              <a:t>болду</a:t>
            </a:r>
            <a:r>
              <a:rPr lang="ru-RU" sz="4000" dirty="0" smtClean="0">
                <a:solidFill>
                  <a:schemeClr val="tx1"/>
                </a:solidFill>
                <a:latin typeface="Times New Roman" panose="02020603050405020304" pitchFamily="18" charset="0"/>
                <a:cs typeface="Times New Roman" panose="02020603050405020304" pitchFamily="18" charset="0"/>
              </a:rPr>
              <a:t>.</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0566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496944" cy="6178698"/>
          </a:xfrm>
        </p:spPr>
        <p:txBody>
          <a:bodyPr/>
          <a:lstStyle/>
          <a:p>
            <a:r>
              <a:rPr lang="ru-RU" sz="4400" b="1" dirty="0" err="1">
                <a:solidFill>
                  <a:schemeClr val="tx1"/>
                </a:solidFill>
                <a:latin typeface="Times New Roman" panose="02020603050405020304" pitchFamily="18" charset="0"/>
                <a:cs typeface="Times New Roman" panose="02020603050405020304" pitchFamily="18" charset="0"/>
              </a:rPr>
              <a:t>Логикалык</a:t>
            </a:r>
            <a:r>
              <a:rPr lang="ru-RU" sz="4400" b="1" dirty="0">
                <a:solidFill>
                  <a:schemeClr val="tx1"/>
                </a:solidFill>
                <a:latin typeface="Times New Roman" panose="02020603050405020304" pitchFamily="18" charset="0"/>
                <a:cs typeface="Times New Roman" panose="02020603050405020304" pitchFamily="18" charset="0"/>
              </a:rPr>
              <a:t> </a:t>
            </a:r>
            <a:r>
              <a:rPr lang="ru-RU" sz="4400" b="1" dirty="0" err="1">
                <a:solidFill>
                  <a:schemeClr val="tx1"/>
                </a:solidFill>
                <a:latin typeface="Times New Roman" panose="02020603050405020304" pitchFamily="18" charset="0"/>
                <a:cs typeface="Times New Roman" panose="02020603050405020304" pitchFamily="18" charset="0"/>
              </a:rPr>
              <a:t>суроо</a:t>
            </a:r>
            <a:r>
              <a:rPr lang="ru-RU" sz="4400" b="1" dirty="0">
                <a:solidFill>
                  <a:schemeClr val="tx1"/>
                </a:solidFill>
                <a:latin typeface="Times New Roman" panose="02020603050405020304" pitchFamily="18" charset="0"/>
                <a:cs typeface="Times New Roman" panose="02020603050405020304" pitchFamily="18" charset="0"/>
              </a:rPr>
              <a:t>: </a:t>
            </a:r>
            <a:r>
              <a:rPr lang="ru-RU" sz="4400" dirty="0">
                <a:solidFill>
                  <a:schemeClr val="tx1"/>
                </a:solidFill>
                <a:latin typeface="Times New Roman" panose="02020603050405020304" pitchFamily="18" charset="0"/>
                <a:cs typeface="Times New Roman" panose="02020603050405020304" pitchFamily="18" charset="0"/>
              </a:rPr>
              <a:t>Пушкин </a:t>
            </a:r>
            <a:r>
              <a:rPr lang="ru-RU" sz="4400" dirty="0" err="1" smtClean="0">
                <a:solidFill>
                  <a:schemeClr val="tx1"/>
                </a:solidFill>
                <a:latin typeface="Times New Roman" panose="02020603050405020304" pitchFamily="18" charset="0"/>
                <a:cs typeface="Times New Roman" panose="02020603050405020304" pitchFamily="18" charset="0"/>
              </a:rPr>
              <a:t>деген</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сөз</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дайыма</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жазылган</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окуу</a:t>
            </a:r>
            <a:r>
              <a:rPr lang="ru-RU" sz="4400" dirty="0">
                <a:solidFill>
                  <a:schemeClr val="tx1"/>
                </a:solidFill>
                <a:latin typeface="Times New Roman" panose="02020603050405020304" pitchFamily="18" charset="0"/>
                <a:cs typeface="Times New Roman" panose="02020603050405020304" pitchFamily="18" charset="0"/>
              </a:rPr>
              <a:t> </a:t>
            </a:r>
            <a:r>
              <a:rPr lang="ru-RU" sz="4400" dirty="0" err="1">
                <a:solidFill>
                  <a:schemeClr val="tx1"/>
                </a:solidFill>
                <a:latin typeface="Times New Roman" panose="02020603050405020304" pitchFamily="18" charset="0"/>
                <a:cs typeface="Times New Roman" panose="02020603050405020304" pitchFamily="18" charset="0"/>
              </a:rPr>
              <a:t>куралы</a:t>
            </a:r>
            <a:r>
              <a:rPr lang="ru-RU" sz="4400" dirty="0" smtClean="0">
                <a:solidFill>
                  <a:schemeClr val="tx1"/>
                </a:solidFill>
                <a:latin typeface="Times New Roman" panose="02020603050405020304" pitchFamily="18" charset="0"/>
                <a:cs typeface="Times New Roman" panose="02020603050405020304" pitchFamily="18" charset="0"/>
              </a:rPr>
              <a:t>. </a:t>
            </a:r>
            <a:br>
              <a:rPr lang="ru-RU" sz="4400" dirty="0" smtClean="0">
                <a:solidFill>
                  <a:schemeClr val="tx1"/>
                </a:solidFill>
                <a:latin typeface="Times New Roman" panose="02020603050405020304" pitchFamily="18" charset="0"/>
                <a:cs typeface="Times New Roman" panose="02020603050405020304" pitchFamily="18" charset="0"/>
              </a:rPr>
            </a:br>
            <a:r>
              <a:rPr lang="ru-RU" sz="4400" b="1" dirty="0" err="1" smtClean="0">
                <a:solidFill>
                  <a:schemeClr val="tx1"/>
                </a:solidFill>
                <a:latin typeface="Times New Roman" panose="02020603050405020304" pitchFamily="18" charset="0"/>
                <a:cs typeface="Times New Roman" panose="02020603050405020304" pitchFamily="18" charset="0"/>
              </a:rPr>
              <a:t>Поэзиялык</a:t>
            </a:r>
            <a:r>
              <a:rPr lang="ru-RU" sz="4400" b="1" dirty="0" smtClean="0">
                <a:solidFill>
                  <a:schemeClr val="tx1"/>
                </a:solidFill>
                <a:latin typeface="Times New Roman" panose="02020603050405020304" pitchFamily="18" charset="0"/>
                <a:cs typeface="Times New Roman" panose="02020603050405020304" pitchFamily="18" charset="0"/>
              </a:rPr>
              <a:t> минута: </a:t>
            </a:r>
            <a:r>
              <a:rPr lang="ru-RU" sz="4400" dirty="0" err="1" smtClean="0">
                <a:solidFill>
                  <a:schemeClr val="tx1"/>
                </a:solidFill>
                <a:latin typeface="Times New Roman" panose="02020603050405020304" pitchFamily="18" charset="0"/>
                <a:cs typeface="Times New Roman" panose="02020603050405020304" pitchFamily="18" charset="0"/>
              </a:rPr>
              <a:t>ырларынан</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үзүндү</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айтылат</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Кышкы</a:t>
            </a:r>
            <a:r>
              <a:rPr lang="ru-RU" sz="4400" dirty="0" smtClean="0">
                <a:solidFill>
                  <a:schemeClr val="tx1"/>
                </a:solidFill>
                <a:latin typeface="Times New Roman" panose="02020603050405020304" pitchFamily="18" charset="0"/>
                <a:cs typeface="Times New Roman" panose="02020603050405020304" pitchFamily="18" charset="0"/>
              </a:rPr>
              <a:t> кеч», «Евгений Онегин», «</a:t>
            </a:r>
            <a:r>
              <a:rPr lang="ru-RU" sz="4400" dirty="0" err="1" smtClean="0">
                <a:solidFill>
                  <a:schemeClr val="tx1"/>
                </a:solidFill>
                <a:latin typeface="Times New Roman" panose="02020603050405020304" pitchFamily="18" charset="0"/>
                <a:cs typeface="Times New Roman" panose="02020603050405020304" pitchFamily="18" charset="0"/>
              </a:rPr>
              <a:t>Туткун</a:t>
            </a:r>
            <a:r>
              <a:rPr lang="ru-RU" sz="4400" dirty="0" smtClean="0">
                <a:solidFill>
                  <a:schemeClr val="tx1"/>
                </a:solidFill>
                <a:latin typeface="Times New Roman" panose="02020603050405020304" pitchFamily="18" charset="0"/>
                <a:cs typeface="Times New Roman" panose="02020603050405020304" pitchFamily="18" charset="0"/>
              </a:rPr>
              <a:t>»</a:t>
            </a:r>
            <a:br>
              <a:rPr lang="ru-RU" sz="4400" dirty="0" smtClean="0">
                <a:solidFill>
                  <a:schemeClr val="tx1"/>
                </a:solidFill>
                <a:latin typeface="Times New Roman" panose="02020603050405020304" pitchFamily="18" charset="0"/>
                <a:cs typeface="Times New Roman" panose="02020603050405020304" pitchFamily="18" charset="0"/>
              </a:rPr>
            </a:br>
            <a:r>
              <a:rPr lang="ru-RU" sz="4400" dirty="0" smtClean="0">
                <a:solidFill>
                  <a:schemeClr val="tx1"/>
                </a:solidFill>
                <a:latin typeface="Times New Roman" panose="02020603050405020304" pitchFamily="18" charset="0"/>
                <a:cs typeface="Times New Roman" panose="02020603050405020304" pitchFamily="18" charset="0"/>
              </a:rPr>
              <a:t/>
            </a:r>
            <a:br>
              <a:rPr lang="ru-RU" sz="4400" dirty="0" smtClean="0">
                <a:solidFill>
                  <a:schemeClr val="tx1"/>
                </a:solidFill>
                <a:latin typeface="Times New Roman" panose="02020603050405020304" pitchFamily="18" charset="0"/>
                <a:cs typeface="Times New Roman" panose="02020603050405020304" pitchFamily="18" charset="0"/>
              </a:rPr>
            </a:br>
            <a:r>
              <a:rPr lang="ru-RU" sz="4400" b="1" dirty="0" smtClean="0">
                <a:solidFill>
                  <a:schemeClr val="tx1"/>
                </a:solidFill>
                <a:latin typeface="Times New Roman" panose="02020603050405020304" pitchFamily="18" charset="0"/>
                <a:cs typeface="Times New Roman" panose="02020603050405020304" pitchFamily="18" charset="0"/>
              </a:rPr>
              <a:t>Рефлексия: </a:t>
            </a:r>
            <a:r>
              <a:rPr lang="ru-RU" sz="4400" dirty="0" err="1" smtClean="0">
                <a:solidFill>
                  <a:schemeClr val="tx1"/>
                </a:solidFill>
                <a:latin typeface="Times New Roman" panose="02020603050405020304" pitchFamily="18" charset="0"/>
                <a:cs typeface="Times New Roman" panose="02020603050405020304" pitchFamily="18" charset="0"/>
              </a:rPr>
              <a:t>вазага</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гүл</a:t>
            </a:r>
            <a:r>
              <a:rPr lang="ru-RU" sz="4400" dirty="0" smtClean="0">
                <a:solidFill>
                  <a:schemeClr val="tx1"/>
                </a:solidFill>
                <a:latin typeface="Times New Roman" panose="02020603050405020304" pitchFamily="18" charset="0"/>
                <a:cs typeface="Times New Roman" panose="02020603050405020304" pitchFamily="18" charset="0"/>
              </a:rPr>
              <a:t> </a:t>
            </a:r>
            <a:r>
              <a:rPr lang="ru-RU" sz="4400" dirty="0" err="1" smtClean="0">
                <a:solidFill>
                  <a:schemeClr val="tx1"/>
                </a:solidFill>
                <a:latin typeface="Times New Roman" panose="02020603050405020304" pitchFamily="18" charset="0"/>
                <a:cs typeface="Times New Roman" panose="02020603050405020304" pitchFamily="18" charset="0"/>
              </a:rPr>
              <a:t>салуу</a:t>
            </a:r>
            <a:r>
              <a:rPr lang="ru-RU" sz="4400" dirty="0" smtClean="0">
                <a:solidFill>
                  <a:schemeClr val="tx1"/>
                </a:solidFill>
                <a:latin typeface="Times New Roman" panose="02020603050405020304" pitchFamily="18" charset="0"/>
                <a:cs typeface="Times New Roman" panose="02020603050405020304" pitchFamily="18" charset="0"/>
              </a:rPr>
              <a:t>.</a:t>
            </a:r>
            <a:endParaRPr lang="ru-RU" dirty="0"/>
          </a:p>
        </p:txBody>
      </p:sp>
    </p:spTree>
    <p:extLst>
      <p:ext uri="{BB962C8B-B14F-4D97-AF65-F5344CB8AC3E}">
        <p14:creationId xmlns:p14="http://schemas.microsoft.com/office/powerpoint/2010/main" val="2166287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640960" cy="6394722"/>
          </a:xfrm>
        </p:spPr>
        <p:txBody>
          <a:bodyPr/>
          <a:lstStyle/>
          <a:p>
            <a:r>
              <a:rPr lang="ky-KG" dirty="0" smtClean="0">
                <a:solidFill>
                  <a:schemeClr val="tx1"/>
                </a:solidFill>
                <a:latin typeface="Times New Roman" panose="02020603050405020304" pitchFamily="18" charset="0"/>
                <a:cs typeface="Times New Roman" panose="02020603050405020304" pitchFamily="18" charset="0"/>
              </a:rPr>
              <a:t>   Ошентип, балдар Пушкиндин өзү ырында айтып өткөндөй кол менен жасалбаган, көркөм сөзү менен тургузган эстелиги эч качан кебелбейт, ал дайыма бекем турат, себеби Пушкинди сүйүү жыл сайын өсүп барат. Бизге анын акындыгы, дайрадай чалкыган таланты кымбат.</a:t>
            </a:r>
            <a:endParaRPr lang="ru-RU"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40366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640960" cy="6322714"/>
          </a:xfrm>
        </p:spPr>
        <p:txBody>
          <a:bodyPr>
            <a:normAutofit/>
          </a:bodyPr>
          <a:lstStyle/>
          <a:p>
            <a:r>
              <a:rPr lang="ky-KG" sz="4000" dirty="0" smtClean="0">
                <a:solidFill>
                  <a:schemeClr val="tx1"/>
                </a:solidFill>
                <a:latin typeface="Times New Roman" panose="02020603050405020304" pitchFamily="18" charset="0"/>
                <a:cs typeface="Times New Roman" panose="02020603050405020304" pitchFamily="18" charset="0"/>
              </a:rPr>
              <a:t>       Анын жүрөктү эриткич сөздөрү, ойлогон оюңду чыгара турган ою, турмушка сиңген, теңдеши жок музыкалуу сөздөрү биз үчүн эң  кымбат жана керек.</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      Анын ырлары кумдуу чөлгө бир чака суу куйсаң ал канчалык бат сиңсе, анын ырлары да элге бат сиңет, бат тарайт.</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71996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lstStyle/>
          <a:p>
            <a:r>
              <a:rPr lang="ky-KG" b="1" dirty="0" smtClean="0">
                <a:effectLst/>
                <a:latin typeface="Times New Roman" panose="02020603050405020304" pitchFamily="18" charset="0"/>
                <a:cs typeface="Times New Roman" panose="02020603050405020304" pitchFamily="18" charset="0"/>
              </a:rPr>
              <a:t/>
            </a:r>
            <a:br>
              <a:rPr lang="ky-KG" b="1" dirty="0" smtClean="0">
                <a:effectLst/>
                <a:latin typeface="Times New Roman" panose="02020603050405020304" pitchFamily="18" charset="0"/>
                <a:cs typeface="Times New Roman" panose="02020603050405020304" pitchFamily="18" charset="0"/>
              </a:rPr>
            </a:br>
            <a:r>
              <a:rPr lang="ky-KG" b="1" dirty="0" smtClean="0">
                <a:solidFill>
                  <a:schemeClr val="tx1"/>
                </a:solidFill>
                <a:effectLst/>
                <a:latin typeface="Times New Roman" panose="02020603050405020304" pitchFamily="18" charset="0"/>
                <a:cs typeface="Times New Roman" panose="02020603050405020304" pitchFamily="18" charset="0"/>
              </a:rPr>
              <a:t>Тарбиялоочулук</a:t>
            </a:r>
            <a:r>
              <a:rPr lang="ky-KG" b="1" dirty="0">
                <a:solidFill>
                  <a:schemeClr val="tx1"/>
                </a:solidFill>
                <a:effectLst/>
                <a:latin typeface="Times New Roman" panose="02020603050405020304" pitchFamily="18" charset="0"/>
                <a:cs typeface="Times New Roman" panose="02020603050405020304" pitchFamily="18" charset="0"/>
              </a:rPr>
              <a:t>:</a:t>
            </a:r>
            <a:r>
              <a:rPr lang="ky-KG" dirty="0">
                <a:solidFill>
                  <a:schemeClr val="tx1"/>
                </a:solidFill>
                <a:effectLst/>
                <a:latin typeface="Times New Roman" panose="02020603050405020304" pitchFamily="18" charset="0"/>
                <a:cs typeface="Times New Roman" panose="02020603050405020304" pitchFamily="18" charset="0"/>
              </a:rPr>
              <a:t> жомоктун жаш муундардын рухий тарбиясы үчүн зор мааниси бар экендигин билишет. Сабырдуулукка, бири-бирин сыйлоого, адамгерчиликтүү, боорукер, күйүмдүү  болууга тарбияланышат. </a:t>
            </a:r>
            <a:r>
              <a:rPr lang="ru-RU" dirty="0">
                <a:effectLst/>
              </a:rPr>
              <a:t/>
            </a:r>
            <a:br>
              <a:rPr lang="ru-RU" dirty="0">
                <a:effectLst/>
              </a:rPr>
            </a:br>
            <a:endParaRPr lang="ru-RU" dirty="0"/>
          </a:p>
        </p:txBody>
      </p:sp>
    </p:spTree>
    <p:extLst>
      <p:ext uri="{BB962C8B-B14F-4D97-AF65-F5344CB8AC3E}">
        <p14:creationId xmlns:p14="http://schemas.microsoft.com/office/powerpoint/2010/main" val="34150941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normAutofit/>
          </a:bodyPr>
          <a:lstStyle/>
          <a:p>
            <a:r>
              <a:rPr lang="ky-KG" sz="4000" dirty="0" smtClean="0">
                <a:solidFill>
                  <a:schemeClr val="tx1"/>
                </a:solidFill>
                <a:latin typeface="Times New Roman" panose="02020603050405020304" pitchFamily="18" charset="0"/>
                <a:cs typeface="Times New Roman" panose="02020603050405020304" pitchFamily="18" charset="0"/>
              </a:rPr>
              <a:t>       Пушкиндин бир убактагы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a:solidFill>
                  <a:schemeClr val="tx1"/>
                </a:solidFill>
                <a:latin typeface="Times New Roman" panose="02020603050405020304" pitchFamily="18" charset="0"/>
                <a:cs typeface="Times New Roman" panose="02020603050405020304" pitchFamily="18" charset="0"/>
              </a:rPr>
              <a:t>У</a:t>
            </a:r>
            <a:r>
              <a:rPr lang="ky-KG" sz="4000" dirty="0" smtClean="0">
                <a:solidFill>
                  <a:schemeClr val="tx1"/>
                </a:solidFill>
                <a:latin typeface="Times New Roman" panose="02020603050405020304" pitchFamily="18" charset="0"/>
                <a:cs typeface="Times New Roman" panose="02020603050405020304" pitchFamily="18" charset="0"/>
              </a:rPr>
              <a:t>луу оруска даңк кабары таралып,</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Алар мени бардык тилде аташат.</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Фин, славян, тунгус балдары,</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dirty="0" smtClean="0">
                <a:solidFill>
                  <a:schemeClr val="tx1"/>
                </a:solidFill>
                <a:latin typeface="Times New Roman" panose="02020603050405020304" pitchFamily="18" charset="0"/>
                <a:cs typeface="Times New Roman" panose="02020603050405020304" pitchFamily="18" charset="0"/>
              </a:rPr>
              <a:t>Түздө калмык, башкырлар да жатташат, - деп ырдап, жүгүрткөн санаасы толук чындыкка жетишип, дүйнө эли сүйүп окушат. Ал жараткан көркөм мурастар өлбөс, өчпөс. Анын түбөлүктүүлүгү улана берет. </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079899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640960" cy="6250706"/>
          </a:xfrm>
        </p:spPr>
        <p:txBody>
          <a:bodyPr>
            <a:normAutofit/>
          </a:bodyPr>
          <a:lstStyle/>
          <a:p>
            <a:r>
              <a:rPr lang="ky-KG" sz="4000" b="1" dirty="0" smtClean="0">
                <a:solidFill>
                  <a:schemeClr val="tx1"/>
                </a:solidFill>
                <a:latin typeface="Times New Roman" panose="02020603050405020304" pitchFamily="18" charset="0"/>
                <a:cs typeface="Times New Roman" panose="02020603050405020304" pitchFamily="18" charset="0"/>
              </a:rPr>
              <a:t>Баалоо: </a:t>
            </a:r>
            <a:r>
              <a:rPr lang="ky-KG" sz="4000" dirty="0" smtClean="0">
                <a:solidFill>
                  <a:schemeClr val="tx1"/>
                </a:solidFill>
                <a:latin typeface="Times New Roman" panose="02020603050405020304" pitchFamily="18" charset="0"/>
                <a:cs typeface="Times New Roman" panose="02020603050405020304" pitchFamily="18" charset="0"/>
              </a:rPr>
              <a:t/>
            </a:r>
            <a:br>
              <a:rPr lang="ky-KG" sz="4000" dirty="0" smtClean="0">
                <a:solidFill>
                  <a:schemeClr val="tx1"/>
                </a:solidFill>
                <a:latin typeface="Times New Roman" panose="02020603050405020304" pitchFamily="18" charset="0"/>
                <a:cs typeface="Times New Roman" panose="02020603050405020304" pitchFamily="18" charset="0"/>
              </a:rPr>
            </a:br>
            <a:r>
              <a:rPr lang="ky-KG" sz="4000" b="1" dirty="0" smtClean="0">
                <a:solidFill>
                  <a:schemeClr val="tx1"/>
                </a:solidFill>
                <a:latin typeface="Times New Roman" panose="02020603050405020304" pitchFamily="18" charset="0"/>
                <a:cs typeface="Times New Roman" panose="02020603050405020304" pitchFamily="18" charset="0"/>
              </a:rPr>
              <a:t>Үй тапшырма берүү: </a:t>
            </a:r>
            <a:r>
              <a:rPr lang="ky-KG" sz="4000" dirty="0">
                <a:solidFill>
                  <a:schemeClr val="tx1"/>
                </a:solidFill>
                <a:effectLst/>
                <a:latin typeface="Times New Roman" panose="02020603050405020304" pitchFamily="18" charset="0"/>
                <a:cs typeface="Times New Roman" panose="02020603050405020304" pitchFamily="18" charset="0"/>
              </a:rPr>
              <a:t>жомоктун негизинде азыркы турмуш тууралуу ой жүгүртүү дил баянын жазуу, жомоктун мазмунуна ылайык макал-лакаптарды жазып келүү. </a:t>
            </a:r>
            <a:endParaRPr lang="ru-RU" sz="40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7723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640960" cy="6178698"/>
          </a:xfrm>
        </p:spPr>
        <p:txBody>
          <a:bodyPr>
            <a:normAutofit fontScale="90000"/>
          </a:bodyPr>
          <a:lstStyle/>
          <a:p>
            <a:r>
              <a:rPr lang="ky-KG" sz="4000" b="1" dirty="0" smtClean="0">
                <a:effectLst/>
                <a:latin typeface="Times New Roman" panose="02020603050405020304" pitchFamily="18" charset="0"/>
                <a:cs typeface="Times New Roman" panose="02020603050405020304" pitchFamily="18" charset="0"/>
              </a:rPr>
              <a:t/>
            </a:r>
            <a:br>
              <a:rPr lang="ky-KG" sz="4000" b="1" dirty="0" smtClean="0">
                <a:effectLst/>
                <a:latin typeface="Times New Roman" panose="02020603050405020304" pitchFamily="18" charset="0"/>
                <a:cs typeface="Times New Roman" panose="02020603050405020304" pitchFamily="18" charset="0"/>
              </a:rPr>
            </a:br>
            <a:r>
              <a:rPr lang="ky-KG" sz="4000" b="1" dirty="0" smtClean="0">
                <a:solidFill>
                  <a:schemeClr val="tx1"/>
                </a:solidFill>
                <a:effectLst/>
                <a:latin typeface="Times New Roman" panose="02020603050405020304" pitchFamily="18" charset="0"/>
                <a:cs typeface="Times New Roman" panose="02020603050405020304" pitchFamily="18" charset="0"/>
              </a:rPr>
              <a:t>Сабактын </a:t>
            </a:r>
            <a:r>
              <a:rPr lang="ky-KG" sz="4000" b="1" dirty="0">
                <a:solidFill>
                  <a:schemeClr val="tx1"/>
                </a:solidFill>
                <a:effectLst/>
                <a:latin typeface="Times New Roman" panose="02020603050405020304" pitchFamily="18" charset="0"/>
                <a:cs typeface="Times New Roman" panose="02020603050405020304" pitchFamily="18" charset="0"/>
              </a:rPr>
              <a:t>тиби:</a:t>
            </a:r>
            <a:r>
              <a:rPr lang="ky-KG" sz="4000" dirty="0">
                <a:solidFill>
                  <a:schemeClr val="tx1"/>
                </a:solidFill>
                <a:effectLst/>
                <a:latin typeface="Times New Roman" panose="02020603050405020304" pitchFamily="18" charset="0"/>
                <a:cs typeface="Times New Roman" panose="02020603050405020304" pitchFamily="18" charset="0"/>
              </a:rPr>
              <a:t> жаңы билимди өздөштүрүү сабагы</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Сабакта колдонулуучу усулдар:</a:t>
            </a:r>
            <a:r>
              <a:rPr lang="ky-KG" sz="4000" dirty="0">
                <a:solidFill>
                  <a:schemeClr val="tx1"/>
                </a:solidFill>
                <a:effectLst/>
                <a:latin typeface="Times New Roman" panose="02020603050405020304" pitchFamily="18" charset="0"/>
                <a:cs typeface="Times New Roman" panose="02020603050405020304" pitchFamily="18" charset="0"/>
              </a:rPr>
              <a:t> айтып берүү, зиг-заг, сынчыл ойлом.</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Сабактын формасы:</a:t>
            </a:r>
            <a:r>
              <a:rPr lang="ky-KG" sz="4000" dirty="0">
                <a:solidFill>
                  <a:schemeClr val="tx1"/>
                </a:solidFill>
                <a:effectLst/>
                <a:latin typeface="Times New Roman" panose="02020603050405020304" pitchFamily="18" charset="0"/>
                <a:cs typeface="Times New Roman" panose="02020603050405020304" pitchFamily="18" charset="0"/>
              </a:rPr>
              <a:t> топтордо иштөө.</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Сабакта колдонулуучу каражаттар жана материалдар:</a:t>
            </a:r>
            <a:r>
              <a:rPr lang="ky-KG" sz="4000" dirty="0">
                <a:solidFill>
                  <a:schemeClr val="tx1"/>
                </a:solidFill>
                <a:effectLst/>
                <a:latin typeface="Times New Roman" panose="02020603050405020304" pitchFamily="18" charset="0"/>
                <a:cs typeface="Times New Roman" panose="02020603050405020304" pitchFamily="18" charset="0"/>
              </a:rPr>
              <a:t> карточкалар, буклеттер, сүрөттөр, ватмандар, маркерлер, адабий китептер.</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Предмет аралык байланыштар:</a:t>
            </a:r>
            <a:r>
              <a:rPr lang="ky-KG" sz="4000" dirty="0">
                <a:solidFill>
                  <a:schemeClr val="tx1"/>
                </a:solidFill>
                <a:effectLst/>
                <a:latin typeface="Times New Roman" panose="02020603050405020304" pitchFamily="18" charset="0"/>
                <a:cs typeface="Times New Roman" panose="02020603050405020304" pitchFamily="18" charset="0"/>
              </a:rPr>
              <a:t> этнопедагогика, сүрөт, тарых.</a:t>
            </a:r>
            <a:r>
              <a:rPr lang="ru-RU" dirty="0">
                <a:effectLst/>
              </a:rPr>
              <a:t/>
            </a:r>
            <a:br>
              <a:rPr lang="ru-RU" dirty="0">
                <a:effectLst/>
              </a:rPr>
            </a:br>
            <a:endParaRPr lang="ru-RU" dirty="0"/>
          </a:p>
        </p:txBody>
      </p:sp>
    </p:spTree>
    <p:extLst>
      <p:ext uri="{BB962C8B-B14F-4D97-AF65-F5344CB8AC3E}">
        <p14:creationId xmlns:p14="http://schemas.microsoft.com/office/powerpoint/2010/main" val="2967571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178698"/>
          </a:xfrm>
        </p:spPr>
        <p:txBody>
          <a:bodyPr>
            <a:normAutofit fontScale="90000"/>
          </a:bodyPr>
          <a:lstStyle/>
          <a:p>
            <a:r>
              <a:rPr lang="ky-KG" b="1" dirty="0">
                <a:solidFill>
                  <a:schemeClr val="tx1"/>
                </a:solidFill>
                <a:effectLst/>
                <a:latin typeface="Times New Roman" panose="02020603050405020304" pitchFamily="18" charset="0"/>
                <a:cs typeface="Times New Roman" panose="02020603050405020304" pitchFamily="18" charset="0"/>
              </a:rPr>
              <a:t>Негизги компетенттүүлүктөр:</a:t>
            </a:r>
            <a:r>
              <a:rPr lang="ru-RU" dirty="0">
                <a:solidFill>
                  <a:schemeClr val="tx1"/>
                </a:solidFill>
                <a:effectLst/>
                <a:latin typeface="Times New Roman" panose="02020603050405020304" pitchFamily="18" charset="0"/>
                <a:cs typeface="Times New Roman" panose="02020603050405020304" pitchFamily="18" charset="0"/>
              </a:rPr>
              <a:t/>
            </a:r>
            <a:br>
              <a:rPr lang="ru-RU" dirty="0">
                <a:solidFill>
                  <a:schemeClr val="tx1"/>
                </a:solidFill>
                <a:effectLst/>
                <a:latin typeface="Times New Roman" panose="02020603050405020304" pitchFamily="18" charset="0"/>
                <a:cs typeface="Times New Roman" panose="02020603050405020304" pitchFamily="18" charset="0"/>
              </a:rPr>
            </a:br>
            <a:r>
              <a:rPr lang="ky-KG" b="1" dirty="0" smtClean="0">
                <a:solidFill>
                  <a:schemeClr val="tx1"/>
                </a:solidFill>
                <a:effectLst/>
                <a:latin typeface="Times New Roman" panose="02020603050405020304" pitchFamily="18" charset="0"/>
                <a:cs typeface="Times New Roman" panose="02020603050405020304" pitchFamily="18" charset="0"/>
              </a:rPr>
              <a:t>Маалыматтык</a:t>
            </a:r>
            <a:r>
              <a:rPr lang="ky-KG" b="1" dirty="0">
                <a:solidFill>
                  <a:schemeClr val="tx1"/>
                </a:solidFill>
                <a:effectLst/>
                <a:latin typeface="Times New Roman" panose="02020603050405020304" pitchFamily="18" charset="0"/>
                <a:cs typeface="Times New Roman" panose="02020603050405020304" pitchFamily="18" charset="0"/>
              </a:rPr>
              <a:t>:</a:t>
            </a:r>
            <a:r>
              <a:rPr lang="ky-KG" dirty="0">
                <a:solidFill>
                  <a:schemeClr val="tx1"/>
                </a:solidFill>
                <a:effectLst/>
                <a:latin typeface="Times New Roman" panose="02020603050405020304" pitchFamily="18" charset="0"/>
                <a:cs typeface="Times New Roman" panose="02020603050405020304" pitchFamily="18" charset="0"/>
              </a:rPr>
              <a:t> окуучулар </a:t>
            </a:r>
            <a:r>
              <a:rPr lang="ky-KG" dirty="0" smtClean="0">
                <a:solidFill>
                  <a:schemeClr val="tx1"/>
                </a:solidFill>
                <a:effectLst/>
                <a:latin typeface="Times New Roman" panose="02020603050405020304" pitchFamily="18" charset="0"/>
                <a:cs typeface="Times New Roman" panose="02020603050405020304" pitchFamily="18" charset="0"/>
              </a:rPr>
              <a:t>Пушкиндин өмүрчыгармачылыгы, чыгармасы тууралуу маалыматка ээ болушат.</a:t>
            </a:r>
            <a:r>
              <a:rPr lang="ru-RU" dirty="0" smtClean="0">
                <a:solidFill>
                  <a:schemeClr val="tx1"/>
                </a:solidFill>
                <a:effectLst/>
                <a:latin typeface="Times New Roman" panose="02020603050405020304" pitchFamily="18" charset="0"/>
                <a:cs typeface="Times New Roman" panose="02020603050405020304" pitchFamily="18" charset="0"/>
              </a:rPr>
              <a:t/>
            </a:r>
            <a:br>
              <a:rPr lang="ru-RU" dirty="0" smtClean="0">
                <a:solidFill>
                  <a:schemeClr val="tx1"/>
                </a:solidFill>
                <a:effectLst/>
                <a:latin typeface="Times New Roman" panose="02020603050405020304" pitchFamily="18" charset="0"/>
                <a:cs typeface="Times New Roman" panose="02020603050405020304" pitchFamily="18" charset="0"/>
              </a:rPr>
            </a:br>
            <a:r>
              <a:rPr lang="ky-KG" b="1" dirty="0" smtClean="0">
                <a:solidFill>
                  <a:schemeClr val="tx1"/>
                </a:solidFill>
                <a:effectLst/>
                <a:latin typeface="Times New Roman" panose="02020603050405020304" pitchFamily="18" charset="0"/>
                <a:cs typeface="Times New Roman" panose="02020603050405020304" pitchFamily="18" charset="0"/>
              </a:rPr>
              <a:t>Социалдык-коммуникативдик:</a:t>
            </a:r>
            <a:r>
              <a:rPr lang="ky-KG" dirty="0" smtClean="0">
                <a:solidFill>
                  <a:schemeClr val="tx1"/>
                </a:solidFill>
                <a:effectLst/>
                <a:latin typeface="Times New Roman" panose="02020603050405020304" pitchFamily="18" charset="0"/>
                <a:cs typeface="Times New Roman" panose="02020603050405020304" pitchFamily="18" charset="0"/>
              </a:rPr>
              <a:t> окуп, баяндап айтып беришет.</a:t>
            </a:r>
            <a:r>
              <a:rPr lang="ru-RU" dirty="0" smtClean="0">
                <a:solidFill>
                  <a:schemeClr val="tx1"/>
                </a:solidFill>
                <a:effectLst/>
                <a:latin typeface="Times New Roman" panose="02020603050405020304" pitchFamily="18" charset="0"/>
                <a:cs typeface="Times New Roman" panose="02020603050405020304" pitchFamily="18" charset="0"/>
              </a:rPr>
              <a:t/>
            </a:r>
            <a:br>
              <a:rPr lang="ru-RU" dirty="0" smtClean="0">
                <a:solidFill>
                  <a:schemeClr val="tx1"/>
                </a:solidFill>
                <a:effectLst/>
                <a:latin typeface="Times New Roman" panose="02020603050405020304" pitchFamily="18" charset="0"/>
                <a:cs typeface="Times New Roman" panose="02020603050405020304" pitchFamily="18" charset="0"/>
              </a:rPr>
            </a:br>
            <a:r>
              <a:rPr lang="ky-KG" b="1" dirty="0" smtClean="0">
                <a:solidFill>
                  <a:schemeClr val="tx1"/>
                </a:solidFill>
                <a:effectLst/>
                <a:latin typeface="Times New Roman" panose="02020603050405020304" pitchFamily="18" charset="0"/>
                <a:cs typeface="Times New Roman" panose="02020603050405020304" pitchFamily="18" charset="0"/>
              </a:rPr>
              <a:t>Өзүн-өзү уюштуруу:</a:t>
            </a:r>
            <a:r>
              <a:rPr lang="ky-KG" dirty="0" smtClean="0">
                <a:solidFill>
                  <a:schemeClr val="tx1"/>
                </a:solidFill>
                <a:effectLst/>
                <a:latin typeface="Times New Roman" panose="02020603050405020304" pitchFamily="18" charset="0"/>
                <a:cs typeface="Times New Roman" panose="02020603050405020304" pitchFamily="18" charset="0"/>
              </a:rPr>
              <a:t> сөз байлыктары кеңейет.</a:t>
            </a:r>
            <a:r>
              <a:rPr lang="ru-RU" dirty="0">
                <a:effectLst/>
              </a:rPr>
              <a:t/>
            </a:r>
            <a:br>
              <a:rPr lang="ru-RU" dirty="0">
                <a:effectLst/>
              </a:rPr>
            </a:br>
            <a:endParaRPr lang="ru-RU" dirty="0"/>
          </a:p>
        </p:txBody>
      </p:sp>
    </p:spTree>
    <p:extLst>
      <p:ext uri="{BB962C8B-B14F-4D97-AF65-F5344CB8AC3E}">
        <p14:creationId xmlns:p14="http://schemas.microsoft.com/office/powerpoint/2010/main" val="2489287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496944" cy="6178698"/>
          </a:xfrm>
        </p:spPr>
        <p:txBody>
          <a:bodyPr>
            <a:normAutofit fontScale="90000"/>
          </a:bodyPr>
          <a:lstStyle/>
          <a:p>
            <a:r>
              <a:rPr lang="ky-KG" sz="47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Предметтик компетенттүүлүктөр:</a:t>
            </a:r>
            <a:r>
              <a:rPr lang="ru-RU"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ky-KG" sz="47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Адабий-теориялык компетенттүүлүктөр:</a:t>
            </a:r>
            <a:r>
              <a:rPr lang="ky-KG"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орус элинин адабиятынан  </a:t>
            </a:r>
            <a:r>
              <a:rPr lang="ru-RU"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ky-KG" sz="47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Пушкиндин “Балыкчы жана балык тууралуу жомогу” тууралуу мазмундук-тематикалык билимдерге ээ болот.</a:t>
            </a:r>
            <a:r>
              <a:rPr lang="ru-RU" dirty="0">
                <a:effectLst/>
              </a:rPr>
              <a:t/>
            </a:r>
            <a:br>
              <a:rPr lang="ru-RU" dirty="0">
                <a:effectLst/>
              </a:rPr>
            </a:br>
            <a:endParaRPr lang="ru-RU" dirty="0"/>
          </a:p>
        </p:txBody>
      </p:sp>
    </p:spTree>
    <p:extLst>
      <p:ext uri="{BB962C8B-B14F-4D97-AF65-F5344CB8AC3E}">
        <p14:creationId xmlns:p14="http://schemas.microsoft.com/office/powerpoint/2010/main" val="1653108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250706"/>
          </a:xfrm>
        </p:spPr>
        <p:txBody>
          <a:bodyPr>
            <a:normAutofit fontScale="90000"/>
          </a:bodyPr>
          <a:lstStyle/>
          <a:p>
            <a:r>
              <a:rPr lang="ky-KG" sz="4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Маданий компетенттүүлүктөр:</a:t>
            </a:r>
            <a:r>
              <a:rPr lang="ky-KG" sz="40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образдар системасы аркылуу элдин жан дүйнөсүн, менталитетин үйрөнөт, алар аркылуу чыгармадагы көркөм образдын негизинде ала турган тарбиялык таасирин талдай билүүгө машыгат.</a:t>
            </a:r>
            <a:r>
              <a:rPr lang="ru-RU" sz="40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40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ky-KG" sz="4000" b="1"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Таанып-билүүчүлүк:</a:t>
            </a:r>
            <a:r>
              <a:rPr lang="ky-KG" sz="4000" dirty="0">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үзүндүнүн сюжети аркылуу элдин өткөн турмушун, элдин салт-санаасын таанып билет.</a:t>
            </a:r>
            <a:r>
              <a:rPr lang="ru-RU" dirty="0">
                <a:effectLst/>
              </a:rPr>
              <a:t/>
            </a:r>
            <a:br>
              <a:rPr lang="ru-RU" dirty="0">
                <a:effectLst/>
              </a:rPr>
            </a:br>
            <a:endParaRPr lang="ru-RU" dirty="0"/>
          </a:p>
        </p:txBody>
      </p:sp>
    </p:spTree>
    <p:extLst>
      <p:ext uri="{BB962C8B-B14F-4D97-AF65-F5344CB8AC3E}">
        <p14:creationId xmlns:p14="http://schemas.microsoft.com/office/powerpoint/2010/main" val="1105628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568952" cy="6178698"/>
          </a:xfrm>
        </p:spPr>
        <p:txBody>
          <a:bodyPr>
            <a:normAutofit fontScale="90000"/>
          </a:bodyPr>
          <a:lstStyle/>
          <a:p>
            <a:r>
              <a:rPr lang="ky-KG" sz="4900" b="1" dirty="0" smtClean="0">
                <a:solidFill>
                  <a:schemeClr val="tx1"/>
                </a:solidFill>
                <a:effectLst/>
                <a:latin typeface="Times New Roman" panose="02020603050405020304" pitchFamily="18" charset="0"/>
                <a:cs typeface="Times New Roman" panose="02020603050405020304" pitchFamily="18" charset="0"/>
              </a:rPr>
              <a:t/>
            </a:r>
            <a:br>
              <a:rPr lang="ky-KG" sz="4900" b="1" dirty="0" smtClean="0">
                <a:solidFill>
                  <a:schemeClr val="tx1"/>
                </a:solidFill>
                <a:effectLst/>
                <a:latin typeface="Times New Roman" panose="02020603050405020304" pitchFamily="18" charset="0"/>
                <a:cs typeface="Times New Roman" panose="02020603050405020304" pitchFamily="18" charset="0"/>
              </a:rPr>
            </a:br>
            <a:r>
              <a:rPr lang="ky-KG" sz="4000" b="1" dirty="0" smtClean="0">
                <a:solidFill>
                  <a:schemeClr val="tx1"/>
                </a:solidFill>
                <a:effectLst/>
                <a:latin typeface="Times New Roman" panose="02020603050405020304" pitchFamily="18" charset="0"/>
                <a:cs typeface="Times New Roman" panose="02020603050405020304" pitchFamily="18" charset="0"/>
              </a:rPr>
              <a:t>Сабактын </a:t>
            </a:r>
            <a:r>
              <a:rPr lang="ky-KG" sz="4000" b="1" dirty="0">
                <a:solidFill>
                  <a:schemeClr val="tx1"/>
                </a:solidFill>
                <a:effectLst/>
                <a:latin typeface="Times New Roman" panose="02020603050405020304" pitchFamily="18" charset="0"/>
                <a:cs typeface="Times New Roman" panose="02020603050405020304" pitchFamily="18" charset="0"/>
              </a:rPr>
              <a:t>жүрүшү:</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Уюштуруу:</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en-US" sz="4000" dirty="0" smtClean="0">
                <a:solidFill>
                  <a:schemeClr val="tx1"/>
                </a:solidFill>
                <a:effectLst/>
                <a:latin typeface="Times New Roman" panose="02020603050405020304" pitchFamily="18" charset="0"/>
                <a:cs typeface="Times New Roman" panose="02020603050405020304" pitchFamily="18" charset="0"/>
              </a:rPr>
              <a:t>     </a:t>
            </a:r>
            <a:r>
              <a:rPr lang="ky-KG" sz="4000" dirty="0" smtClean="0">
                <a:solidFill>
                  <a:schemeClr val="tx1"/>
                </a:solidFill>
                <a:effectLst/>
                <a:latin typeface="Times New Roman" panose="02020603050405020304" pitchFamily="18" charset="0"/>
                <a:cs typeface="Times New Roman" panose="02020603050405020304" pitchFamily="18" charset="0"/>
              </a:rPr>
              <a:t>КРнын </a:t>
            </a:r>
            <a:r>
              <a:rPr lang="ky-KG" sz="4000" dirty="0">
                <a:solidFill>
                  <a:schemeClr val="tx1"/>
                </a:solidFill>
                <a:effectLst/>
                <a:latin typeface="Times New Roman" panose="02020603050405020304" pitchFamily="18" charset="0"/>
                <a:cs typeface="Times New Roman" panose="02020603050405020304" pitchFamily="18" charset="0"/>
              </a:rPr>
              <a:t>гимни ырдалат.</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en-US" sz="4000" dirty="0" smtClean="0">
                <a:solidFill>
                  <a:schemeClr val="tx1"/>
                </a:solidFill>
                <a:effectLst/>
                <a:latin typeface="Times New Roman" panose="02020603050405020304" pitchFamily="18" charset="0"/>
                <a:cs typeface="Times New Roman" panose="02020603050405020304" pitchFamily="18" charset="0"/>
              </a:rPr>
              <a:t>     </a:t>
            </a:r>
            <a:r>
              <a:rPr lang="ky-KG" sz="4000" dirty="0" smtClean="0">
                <a:solidFill>
                  <a:schemeClr val="tx1"/>
                </a:solidFill>
                <a:effectLst/>
                <a:latin typeface="Times New Roman" panose="02020603050405020304" pitchFamily="18" charset="0"/>
                <a:cs typeface="Times New Roman" panose="02020603050405020304" pitchFamily="18" charset="0"/>
              </a:rPr>
              <a:t>Топторго </a:t>
            </a:r>
            <a:r>
              <a:rPr lang="ky-KG" sz="4000" dirty="0">
                <a:solidFill>
                  <a:schemeClr val="tx1"/>
                </a:solidFill>
                <a:effectLst/>
                <a:latin typeface="Times New Roman" panose="02020603050405020304" pitchFamily="18" charset="0"/>
                <a:cs typeface="Times New Roman" panose="02020603050405020304" pitchFamily="18" charset="0"/>
              </a:rPr>
              <a:t>бөлүнүү.</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en-US" sz="4000" dirty="0" smtClean="0">
                <a:solidFill>
                  <a:schemeClr val="tx1"/>
                </a:solidFill>
                <a:effectLst/>
                <a:latin typeface="Times New Roman" panose="02020603050405020304" pitchFamily="18" charset="0"/>
                <a:cs typeface="Times New Roman" panose="02020603050405020304" pitchFamily="18" charset="0"/>
              </a:rPr>
              <a:t>     </a:t>
            </a:r>
            <a:r>
              <a:rPr lang="ky-KG" sz="4000" dirty="0" smtClean="0">
                <a:solidFill>
                  <a:schemeClr val="tx1"/>
                </a:solidFill>
                <a:effectLst/>
                <a:latin typeface="Times New Roman" panose="02020603050405020304" pitchFamily="18" charset="0"/>
                <a:cs typeface="Times New Roman" panose="02020603050405020304" pitchFamily="18" charset="0"/>
              </a:rPr>
              <a:t>Жагымдуу </a:t>
            </a:r>
            <a:r>
              <a:rPr lang="ky-KG" sz="4000" dirty="0">
                <a:solidFill>
                  <a:schemeClr val="tx1"/>
                </a:solidFill>
                <a:effectLst/>
                <a:latin typeface="Times New Roman" panose="02020603050405020304" pitchFamily="18" charset="0"/>
                <a:cs typeface="Times New Roman" panose="02020603050405020304" pitchFamily="18" charset="0"/>
              </a:rPr>
              <a:t>маанай түзүү.</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en-US" sz="4000" dirty="0" smtClean="0">
                <a:solidFill>
                  <a:schemeClr val="tx1"/>
                </a:solidFill>
                <a:effectLst/>
                <a:latin typeface="Times New Roman" panose="02020603050405020304" pitchFamily="18" charset="0"/>
                <a:cs typeface="Times New Roman" panose="02020603050405020304" pitchFamily="18" charset="0"/>
              </a:rPr>
              <a:t>     </a:t>
            </a:r>
            <a:r>
              <a:rPr lang="ky-KG" sz="4000" dirty="0" smtClean="0">
                <a:solidFill>
                  <a:schemeClr val="tx1"/>
                </a:solidFill>
                <a:effectLst/>
                <a:latin typeface="Times New Roman" panose="02020603050405020304" pitchFamily="18" charset="0"/>
                <a:cs typeface="Times New Roman" panose="02020603050405020304" pitchFamily="18" charset="0"/>
              </a:rPr>
              <a:t>Өтүлгөндөрдү </a:t>
            </a:r>
            <a:r>
              <a:rPr lang="ky-KG" sz="4000" dirty="0">
                <a:solidFill>
                  <a:schemeClr val="tx1"/>
                </a:solidFill>
                <a:effectLst/>
                <a:latin typeface="Times New Roman" panose="02020603050405020304" pitchFamily="18" charset="0"/>
                <a:cs typeface="Times New Roman" panose="02020603050405020304" pitchFamily="18" charset="0"/>
              </a:rPr>
              <a:t>кайталоо. </a:t>
            </a:r>
            <a:r>
              <a:rPr lang="ru-RU" sz="4000" dirty="0">
                <a:solidFill>
                  <a:schemeClr val="tx1"/>
                </a:solidFill>
                <a:effectLst/>
                <a:latin typeface="Times New Roman" panose="02020603050405020304" pitchFamily="18" charset="0"/>
                <a:cs typeface="Times New Roman" panose="02020603050405020304" pitchFamily="18" charset="0"/>
              </a:rPr>
              <a:t/>
            </a:r>
            <a:br>
              <a:rPr lang="ru-RU" sz="4000" dirty="0">
                <a:solidFill>
                  <a:schemeClr val="tx1"/>
                </a:solidFill>
                <a:effectLst/>
                <a:latin typeface="Times New Roman" panose="02020603050405020304" pitchFamily="18" charset="0"/>
                <a:cs typeface="Times New Roman" panose="02020603050405020304" pitchFamily="18" charset="0"/>
              </a:rPr>
            </a:br>
            <a:r>
              <a:rPr lang="ky-KG" sz="4000" b="1" dirty="0">
                <a:solidFill>
                  <a:schemeClr val="tx1"/>
                </a:solidFill>
                <a:effectLst/>
                <a:latin typeface="Times New Roman" panose="02020603050405020304" pitchFamily="18" charset="0"/>
                <a:cs typeface="Times New Roman" panose="02020603050405020304" pitchFamily="18" charset="0"/>
              </a:rPr>
              <a:t>Жаңы темага киришүү: </a:t>
            </a:r>
            <a:r>
              <a:rPr lang="ky-KG" sz="4000" dirty="0">
                <a:solidFill>
                  <a:schemeClr val="tx1"/>
                </a:solidFill>
                <a:effectLst/>
                <a:latin typeface="Times New Roman" panose="02020603050405020304" pitchFamily="18" charset="0"/>
                <a:cs typeface="Times New Roman" panose="02020603050405020304" pitchFamily="18" charset="0"/>
              </a:rPr>
              <a:t>видео-слайд көрсөтүлүп, окуучуларга суроо берилип, тема аныкталат</a:t>
            </a:r>
            <a:r>
              <a:rPr lang="ky-KG" sz="4000" dirty="0" smtClean="0">
                <a:solidFill>
                  <a:schemeClr val="tx1"/>
                </a:solidFill>
                <a:effectLst/>
                <a:latin typeface="Times New Roman" panose="02020603050405020304" pitchFamily="18" charset="0"/>
                <a:cs typeface="Times New Roman" panose="02020603050405020304" pitchFamily="18" charset="0"/>
              </a:rPr>
              <a:t>.</a:t>
            </a:r>
            <a:r>
              <a:rPr lang="en-US" sz="4000" dirty="0" smtClean="0">
                <a:solidFill>
                  <a:schemeClr val="tx1"/>
                </a:solidFill>
                <a:effectLst/>
                <a:latin typeface="Times New Roman" panose="02020603050405020304" pitchFamily="18" charset="0"/>
                <a:cs typeface="Times New Roman" panose="02020603050405020304" pitchFamily="18" charset="0"/>
              </a:rPr>
              <a:t/>
            </a:r>
            <a:br>
              <a:rPr lang="en-US" sz="4000" dirty="0" smtClean="0">
                <a:solidFill>
                  <a:schemeClr val="tx1"/>
                </a:solidFill>
                <a:effectLst/>
                <a:latin typeface="Times New Roman" panose="02020603050405020304" pitchFamily="18" charset="0"/>
                <a:cs typeface="Times New Roman" panose="02020603050405020304" pitchFamily="18" charset="0"/>
              </a:rPr>
            </a:br>
            <a:r>
              <a:rPr lang="ky-KG" sz="4000" dirty="0">
                <a:solidFill>
                  <a:schemeClr val="tx1"/>
                </a:solidFill>
                <a:effectLst/>
                <a:latin typeface="Times New Roman" panose="02020603050405020304" pitchFamily="18" charset="0"/>
                <a:cs typeface="Times New Roman" panose="02020603050405020304" pitchFamily="18" charset="0"/>
              </a:rPr>
              <a:t>Инсерт таблицасы: </a:t>
            </a:r>
            <a:r>
              <a:rPr lang="ky-KG" sz="4000" b="1" dirty="0">
                <a:solidFill>
                  <a:schemeClr val="tx1"/>
                </a:solidFill>
                <a:effectLst/>
                <a:latin typeface="Times New Roman" panose="02020603050405020304" pitchFamily="18" charset="0"/>
                <a:cs typeface="Times New Roman" panose="02020603050405020304" pitchFamily="18" charset="0"/>
              </a:rPr>
              <a:t>мен эмнени билем.</a:t>
            </a:r>
            <a:r>
              <a:rPr lang="ru-RU" dirty="0">
                <a:effectLst/>
              </a:rPr>
              <a:t/>
            </a:r>
            <a:br>
              <a:rPr lang="ru-RU" dirty="0">
                <a:effectLst/>
              </a:rPr>
            </a:br>
            <a:r>
              <a:rPr lang="ru-RU" dirty="0">
                <a:effectLst/>
              </a:rPr>
              <a:t/>
            </a:r>
            <a:br>
              <a:rPr lang="ru-RU" dirty="0">
                <a:effectLst/>
              </a:rPr>
            </a:br>
            <a:endParaRPr lang="ru-RU" dirty="0"/>
          </a:p>
        </p:txBody>
      </p:sp>
    </p:spTree>
    <p:extLst>
      <p:ext uri="{BB962C8B-B14F-4D97-AF65-F5344CB8AC3E}">
        <p14:creationId xmlns:p14="http://schemas.microsoft.com/office/powerpoint/2010/main" val="1902254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424936" cy="6322714"/>
          </a:xfrm>
        </p:spPr>
        <p:txBody>
          <a:bodyPr>
            <a:normAutofit fontScale="90000"/>
          </a:bodyPr>
          <a:lstStyle/>
          <a:p>
            <a:r>
              <a:rPr lang="ky-KG" sz="4900" dirty="0" smtClean="0">
                <a:solidFill>
                  <a:schemeClr val="tx1"/>
                </a:solidFill>
                <a:latin typeface="Times New Roman" panose="02020603050405020304" pitchFamily="18" charset="0"/>
                <a:cs typeface="Times New Roman" panose="02020603050405020304" pitchFamily="18" charset="0"/>
              </a:rPr>
              <a:t>А</a:t>
            </a:r>
            <a:r>
              <a:rPr lang="ky-KG" sz="4900" dirty="0">
                <a:solidFill>
                  <a:schemeClr val="tx1"/>
                </a:solidFill>
                <a:latin typeface="Times New Roman" panose="02020603050405020304" pitchFamily="18" charset="0"/>
                <a:cs typeface="Times New Roman" panose="02020603050405020304" pitchFamily="18" charset="0"/>
              </a:rPr>
              <a:t>. С. Пушкин 1799-жылдын 26-майында  Москвада дворян </a:t>
            </a:r>
            <a:r>
              <a:rPr lang="ky-KG" sz="4900" dirty="0" smtClean="0">
                <a:solidFill>
                  <a:schemeClr val="tx1"/>
                </a:solidFill>
                <a:latin typeface="Times New Roman" panose="02020603050405020304" pitchFamily="18" charset="0"/>
                <a:cs typeface="Times New Roman" panose="02020603050405020304" pitchFamily="18" charset="0"/>
              </a:rPr>
              <a:t>үй-бүлөсүндө </a:t>
            </a:r>
            <a:r>
              <a:rPr lang="ky-KG" sz="4900" dirty="0">
                <a:solidFill>
                  <a:schemeClr val="tx1"/>
                </a:solidFill>
                <a:latin typeface="Times New Roman" panose="02020603050405020304" pitchFamily="18" charset="0"/>
                <a:cs typeface="Times New Roman" panose="02020603050405020304" pitchFamily="18" charset="0"/>
              </a:rPr>
              <a:t>туулган. Атасы Сергей Львович билимдүү, ошол кылымдагы адат боюнча француз адабиятын жакшы көргөн, басмадан чыкпаса да аздыр-көптүр ыр жазган адам болгон.</a:t>
            </a:r>
            <a:endParaRPr lang="ru-RU" sz="4900" dirty="0">
              <a:solidFill>
                <a:schemeClr val="tx1"/>
              </a:solidFill>
            </a:endParaRPr>
          </a:p>
        </p:txBody>
      </p:sp>
    </p:spTree>
    <p:extLst>
      <p:ext uri="{BB962C8B-B14F-4D97-AF65-F5344CB8AC3E}">
        <p14:creationId xmlns:p14="http://schemas.microsoft.com/office/powerpoint/2010/main" val="27724405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254</TotalTime>
  <Words>476</Words>
  <Application>Microsoft Office PowerPoint</Application>
  <PresentationFormat>Экран (4:3)</PresentationFormat>
  <Paragraphs>31</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Солнцестояние</vt:lpstr>
      <vt:lpstr>  Сабактын темасы: А. С. Пушкин. «Балыкчы жана балык тууралуу жомок» Сабактын максаты:  Билим берүүчүлүк: окуучулар  А. С. Пушкиндин өмүр-чыгармачылыгы жөнүндө кыскача маалыматка ээ болушат, жомокту талдап маанисин, идеясын түшүнүшөт.       </vt:lpstr>
      <vt:lpstr> Өнүктүрүүчүлүк: Окуучулардын ой жүгүртүүсү кеңейет,  элестетүү, айтып берүү көндүмдөрү калыптанат. Өз ойлорун так, туура айта билүүгө үйрөнүшөт. Жомоктун дүйнө элинин рухий турмушунда алган орду жана анын бүгүнкү күндөгү маанисине ой жүгүртүүсүн, кепке жатыгуу жөндөмүн, чыгармачылык шык-дараметин өркүндөтүшөт.  </vt:lpstr>
      <vt:lpstr> Тарбиялоочулук: жомоктун жаш муундардын рухий тарбиясы үчүн зор мааниси бар экендигин билишет. Сабырдуулукка, бири-бирин сыйлоого, адамгерчиликтүү, боорукер, күйүмдүү  болууга тарбияланышат.  </vt:lpstr>
      <vt:lpstr> Сабактын тиби: жаңы билимди өздөштүрүү сабагы Сабакта колдонулуучу усулдар: айтып берүү, зиг-заг, сынчыл ойлом. Сабактын формасы: топтордо иштөө. Сабакта колдонулуучу каражаттар жана материалдар: карточкалар, буклеттер, сүрөттөр, ватмандар, маркерлер, адабий китептер. Предмет аралык байланыштар: этнопедагогика, сүрөт, тарых. </vt:lpstr>
      <vt:lpstr>Негизги компетенттүүлүктөр: Маалыматтык: окуучулар Пушкиндин өмүрчыгармачылыгы, чыгармасы тууралуу маалыматка ээ болушат. Социалдык-коммуникативдик: окуп, баяндап айтып беришет. Өзүн-өзү уюштуруу: сөз байлыктары кеңейет. </vt:lpstr>
      <vt:lpstr>Предметтик компетенттүүлүктөр: Адабий-теориялык компетенттүүлүктөр: орус элинин адабиятынан   Пушкиндин “Балыкчы жана балык тууралуу жомогу” тууралуу мазмундук-тематикалык билимдерге ээ болот. </vt:lpstr>
      <vt:lpstr>Маданий компетенттүүлүктөр: образдар системасы аркылуу элдин жан дүйнөсүн, менталитетин үйрөнөт, алар аркылуу чыгармадагы көркөм образдын негизинде ала турган тарбиялык таасирин талдай билүүгө машыгат. Таанып-билүүчүлүк: үзүндүнүн сюжети аркылуу элдин өткөн турмушун, элдин салт-санаасын таанып билет. </vt:lpstr>
      <vt:lpstr> Сабактын жүрүшү: Уюштуруу:      КРнын гимни ырдалат.      Топторго бөлүнүү.      Жагымдуу маанай түзүү.      Өтүлгөндөрдү кайталоо.  Жаңы темага киришүү: видео-слайд көрсөтүлүп, окуучуларга суроо берилип, тема аныкталат. Инсерт таблицасы: мен эмнени билем.  </vt:lpstr>
      <vt:lpstr>А. С. Пушкин 1799-жылдын 26-майында  Москвада дворян үй-бүлөсүндө туулган. Атасы Сергей Львович билимдүү, ошол кылымдагы адат боюнча француз адабиятын жакшы көргөн, басмадан чыкпаса да аздыр-көптүр ыр жазган адам болгон.</vt:lpstr>
      <vt:lpstr>А. С. Пушкин бала кезинде, лицейде окуп жүргөндө эле атактуу акындарды таң калтырган ырларды жазган. Ал тез эле Россияда эң атактуу акын болуп калды. Анын өмүр жолу оор болду. Күрөш, чымырканган эмгек менен өттү.</vt:lpstr>
      <vt:lpstr>Акын аз жашады. Бирок анын кыска өмүрүндө үлгүргөн иштери бир нече узак өмүргө татыйт. Пушкиндин чыгармачылыгы менен орус адабияты дүйнөдөгү эң улуу адабияттардын бири болуп калды. Чынында эле Пушкиндин ырлары сыйкырдуу.</vt:lpstr>
      <vt:lpstr>Мунарыктап борошо уруп, кар тозоңун уйпалайт...        Болгону 6 сөз. Бирок кандай зор көрүнүш чагылдырылган, асман карарып, түнөрүңкү,шамал каарданып ышкырат. Ырас, шамалдын ышкырыгы жөнүндө али эч нерсе айтыла элек, ыр сабындагы сөздөрдүн өзү ышкырып, улуп тургансыйт.</vt:lpstr>
      <vt:lpstr>     Көңүл бура турган нерсе каардуу, кыштын ызгаардуу суук күнү, түнөрүңкү нерселер тууралуу кеп болуп жатса, ал эми ыр болсо ажайып көркөм сөздөрү менен өздөрү эле сапка тизилип, музыка угулгансыйт.      Демек, дүйнөлүк классиканын тарыхында өзгөчө орунду ээлеген</vt:lpstr>
      <vt:lpstr>көркөм сөздүн генийи А. С. Пушкин өзүнүн чыгармачылык кыска өмүрүнүн ичинде лирик, прозаик, драматург катары 19-кылымдын башында орус адабиятынын жаңы доорун ачып, орустун азыркы адабий тилин биринчилерден болуп түзгөн. Анын чыгармалары  кыргыз тилине 30-жылдардан тартып которула баштаган. </vt:lpstr>
      <vt:lpstr>Улуу акындын баа жеткис көркөм мурасын кыргыз окурмандарына жеткирүүдө К. Баялинов, А. Осмонов, У. Абдукаимов, Э. Турсунов, С. Бектурсуновдор зор эмгектенишкен. Бүгүн «Балык жана балыкчы тууралуу жомогун» окуп үйрөнөбүз.  Текстти «зиг-заг» ыкмасы менен окуп түшүнүү</vt:lpstr>
      <vt:lpstr>        Сөз өстүрүү жумуштары: 1. ийик – жүндөн, кебезден жип ийирүүчү аспап. 2. кун- бул жерде жан деген мааниде 3. тепши - дагара, чылапчын, илеген, жыгачтан оюп жасалган чарчы же сүйрү идиш 4. эбинен кетип бөлүнүп- колдонууга жараксыз болуп калуу </vt:lpstr>
      <vt:lpstr> 5. долу катын- ажаан, тажаал, албуут, бууракандаган, чамынган. 6. жүгүн-эки колун бооруна алып, башын ийе эңкейип, таазим этүү 7. ай балта- көрүнүшү жарты ай сымал келип, ат үстүндө да, жөө калганда да урушууга эң жакшы ылайыкталган согуштук курал. Анын мизинин жогору жагына кээде оюу түшүрүлгөн. Урушта колдон чыгып кетпес үчүн саптын учуна кайыштан боо тагылган.   </vt:lpstr>
      <vt:lpstr>8. Нөкөр – 1. хандын, баатырдын, мансаптуу адамдын жардамчысы, кызматкери. 2. хан кызынын, кээде аялынын кызматчы же жандап жүргөн кыз-келиндери. 3. жолдош, дос. 4. кээде аскер деген мааниде да айтыла берет.        Ар бирөөсү он балбан        өзүнө нөкөр алганы                                               «Манас» эпосунан</vt:lpstr>
      <vt:lpstr>Ээ болгон билимдин негизинде көнүгүү иши: түшүнүктөрүн айтып берүү. Күзгүдөгү тапшырма Сүрөт тартуу: абышка-кемпир жашаган үй, алтын балык 1-топ 2-топ  Ролдоштуруп аткаруу: абышка-Дастан кемпир-Самира балык-Бурулай автор-Асия</vt:lpstr>
      <vt:lpstr>Бышыктоо: 33-баатырдан келген тапшырма: Ойлонбой тез жооп берүү 1. Абышка-кемпир кайда жашаган? 2. Алар канча жыл жашашкан? 3. Абышка эмне жумуш кылчу? 4. Кемпир эмне жумуш кылчу? 5. Бир күнү абышка кайда барды? 6. Эмнеге барды? 7. Тор салса биринчи эмне чыкты?</vt:lpstr>
      <vt:lpstr>8. Үчүнчүсүндө эмне чыкты? 9.  Экинчисинде эмне чыкты? 10. Кемпир биринчи эмне сурады? 11. Экинчисинде эмне сурады? 12. Төртүнчү жолу эмне сурады? 13. Акырында абышкага кандай тапшырма берди? 14. Алтын балык кантип кемпирди жазалады?</vt:lpstr>
      <vt:lpstr> 15. А. С. Пушкин качан жана каерде туулган? 16. Анын чыгармаларын кыргыз тилине кимдер которгон?  Алмадагы тапшырма: Айткылачы балдар, мына 2 кылымдан ашуун убакыт өтсө да, Пушкиндин 225 жылдыгы деп айтып жатабыз, эмне үчүн кайра-кайра китеп болуп чыгып, эл тарабынан окулуп келе  </vt:lpstr>
      <vt:lpstr>жатат, азыркы күн менен бул чыгарманын байланышы барбы, эмне байланыштырып турат деп ойлойсуңар. Алмадагы тапшырманы аткарып биз жаш ханышаны сактап калышыбыз керек. Келгиле анда тапшырманы аткаргыла.  1. Силер бул жомоктон кандай сабак алдыңар? 2. Автор эмнени айткысы келди?</vt:lpstr>
      <vt:lpstr> Элибизде «Бергенге бешөө көп,                   алганга алтоо аз» деген макал бекеринен айтылбаган. Мезгил өтүп, доорлор алмашып, көз караштар өзгөрсө да, бул жомокко кызыгуу токтогон жок. Себеби анда ач көздүк, байлыкка тойбостук сыяктуу түбөлүктүү маселелер көтүрүлгөн. көтөрүлгөн. Бүгүнкү күндө акча </vt:lpstr>
      <vt:lpstr>дегенде абийиринен кечкен, адамгерчиликтен четтеп, дүнүйө кууп, ар-намысты сатып жиберген адамдар толуп жатат. Демек, акын кемпирге окшоп напсини тыялбаган көрпенде болбогула деген насаат айтып жатат. Чыгарманын таасирдүүлүгү, улуулугу, жугумдуулугу, жеткиликтүүлүгү мына ушунда.</vt:lpstr>
      <vt:lpstr>                       Синквейн Балдар, анда образдар системасын талдоо үчүн абышка жана кемпирди синквейн аркылуу сыпаттайбыз: 1-топ: 2-топ: Жыйынтыктоо: инсерт таблицасын толтуруу-эмнени билдим, эмнени билгим келет, эмнеси түшүнүксүз болду.</vt:lpstr>
      <vt:lpstr>Логикалык суроо: Пушкин деген сөз дайыма жазылган окуу куралы.  Поэзиялык минута: ырларынан үзүндү айтылат. «Кышкы кеч», «Евгений Онегин», «Туткун»  Рефлексия: вазага гүл салуу.</vt:lpstr>
      <vt:lpstr>   Ошентип, балдар Пушкиндин өзү ырында айтып өткөндөй кол менен жасалбаган, көркөм сөзү менен тургузган эстелиги эч качан кебелбейт, ал дайыма бекем турат, себеби Пушкинди сүйүү жыл сайын өсүп барат. Бизге анын акындыгы, дайрадай чалкыган таланты кымбат.</vt:lpstr>
      <vt:lpstr>       Анын жүрөктү эриткич сөздөрү, ойлогон оюңду чыгара турган ою, турмушка сиңген, теңдеши жок музыкалуу сөздөрү биз үчүн эң  кымбат жана керек.       Анын ырлары кумдуу чөлгө бир чака суу куйсаң ал канчалык бат сиңсе, анын ырлары да элге бат сиңет, бат тарайт.</vt:lpstr>
      <vt:lpstr>       Пушкиндин бир убактагы  Улуу оруска даңк кабары таралып, Алар мени бардык тилде аташат. Фин, славян, тунгус балдары, Түздө калмык, башкырлар да жатташат, - деп ырдап, жүгүрткөн санаасы толук чындыкка жетишип, дүйнө эли сүйүп окушат. Ал жараткан көркөм мурастар өлбөс, өчпөс. Анын түбөлүктүүлүгү улана берет. </vt:lpstr>
      <vt:lpstr>Баалоо:  Үй тапшырма берүү: жомоктун негизинде азыркы турмуш тууралуу ой жүгүртүү дил баянын жазуу, жомоктун мазмунуна ылайык макал-лакаптарды жазып келүү. </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30</cp:revision>
  <dcterms:created xsi:type="dcterms:W3CDTF">2024-02-09T16:23:12Z</dcterms:created>
  <dcterms:modified xsi:type="dcterms:W3CDTF">2024-02-14T16:59:33Z</dcterms:modified>
</cp:coreProperties>
</file>