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0" r:id="rId2"/>
    <p:sldId id="272" r:id="rId3"/>
    <p:sldId id="291" r:id="rId4"/>
    <p:sldId id="275" r:id="rId5"/>
    <p:sldId id="278" r:id="rId6"/>
    <p:sldId id="280" r:id="rId7"/>
    <p:sldId id="282" r:id="rId8"/>
    <p:sldId id="293" r:id="rId9"/>
    <p:sldId id="292" r:id="rId10"/>
    <p:sldId id="283" r:id="rId11"/>
    <p:sldId id="285" r:id="rId12"/>
    <p:sldId id="289" r:id="rId13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6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2" d="100"/>
          <a:sy n="42" d="100"/>
        </p:scale>
        <p:origin x="-126" y="-25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6/7/2024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C000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6/7/2024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5262860" y="380"/>
            <a:ext cx="3025140" cy="8877300"/>
          </a:xfrm>
          <a:custGeom>
            <a:avLst/>
            <a:gdLst/>
            <a:ahLst/>
            <a:cxnLst/>
            <a:rect l="l" t="t" r="r" b="b"/>
            <a:pathLst>
              <a:path w="3025140" h="8877300">
                <a:moveTo>
                  <a:pt x="3024632" y="0"/>
                </a:moveTo>
                <a:lnTo>
                  <a:pt x="0" y="0"/>
                </a:lnTo>
                <a:lnTo>
                  <a:pt x="3024632" y="8876919"/>
                </a:lnTo>
                <a:lnTo>
                  <a:pt x="3024632" y="0"/>
                </a:lnTo>
                <a:close/>
              </a:path>
            </a:pathLst>
          </a:custGeom>
          <a:solidFill>
            <a:srgbClr val="F8D2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5262860" y="1409700"/>
            <a:ext cx="3025140" cy="8877300"/>
          </a:xfrm>
          <a:custGeom>
            <a:avLst/>
            <a:gdLst/>
            <a:ahLst/>
            <a:cxnLst/>
            <a:rect l="l" t="t" r="r" b="b"/>
            <a:pathLst>
              <a:path w="3025140" h="8877300">
                <a:moveTo>
                  <a:pt x="3024632" y="0"/>
                </a:moveTo>
                <a:lnTo>
                  <a:pt x="0" y="8876909"/>
                </a:lnTo>
                <a:lnTo>
                  <a:pt x="3024632" y="8876909"/>
                </a:lnTo>
                <a:lnTo>
                  <a:pt x="3024632" y="0"/>
                </a:lnTo>
                <a:close/>
              </a:path>
            </a:pathLst>
          </a:custGeom>
          <a:solidFill>
            <a:srgbClr val="CDE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45000" y="160019"/>
            <a:ext cx="1054607" cy="11780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6/7/2024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14400" y="9566910"/>
            <a:ext cx="4206240" cy="276999"/>
          </a:xfrm>
        </p:spPr>
        <p:txBody>
          <a:bodyPr/>
          <a:lstStyle/>
          <a:p>
            <a:fld id="{2F14EBC3-3189-4B41-92C3-01048CC0C3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217920" y="9566910"/>
            <a:ext cx="5852160" cy="276999"/>
          </a:xfrm>
        </p:spPr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6283" y="1071563"/>
            <a:ext cx="2382791" cy="760946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167361" y="9566910"/>
            <a:ext cx="4206240" cy="276999"/>
          </a:xfrm>
        </p:spPr>
        <p:txBody>
          <a:bodyPr/>
          <a:lstStyle/>
          <a:p>
            <a:fld id="{2500259E-A4F7-4B4F-A8EA-3BE7A2897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087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solidFill>
            <a:srgbClr val="CDE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36765" y="418845"/>
            <a:ext cx="4014469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C0000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212340" y="1681860"/>
            <a:ext cx="13863319" cy="64598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6/7/2024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937">
              <a:srgbClr val="D1C482"/>
            </a:gs>
            <a:gs pos="20504">
              <a:srgbClr val="E9C23E"/>
            </a:gs>
            <a:gs pos="30787">
              <a:srgbClr val="DEC35D"/>
            </a:gs>
            <a:gs pos="58978">
              <a:srgbClr val="C0C5B3"/>
            </a:gs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5000" y="1028700"/>
            <a:ext cx="15544800" cy="2769989"/>
          </a:xfrm>
        </p:spPr>
        <p:txBody>
          <a:bodyPr/>
          <a:lstStyle/>
          <a:p>
            <a:pPr algn="ctr"/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</a:t>
            </a:r>
            <a:r>
              <a:rPr lang="ru-RU" sz="6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неуспешность</a:t>
            </a: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обучающихся как фактор снижения качества образования </a:t>
            </a:r>
            <a:r>
              <a:rPr lang="ru-RU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массовой школе</a:t>
            </a:r>
            <a:endParaRPr lang="ru-RU" sz="6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"/>
          </p:nvPr>
        </p:nvSpPr>
        <p:spPr>
          <a:xfrm>
            <a:off x="2438400" y="8496300"/>
            <a:ext cx="15011400" cy="553998"/>
          </a:xfrm>
        </p:spPr>
        <p:txBody>
          <a:bodyPr/>
          <a:lstStyle/>
          <a:p>
            <a:r>
              <a:rPr lang="ru-RU" b="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Аввакумова</a:t>
            </a:r>
            <a:r>
              <a:rPr lang="ru-RU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b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Т.В. – руководитель ШМО учителей гуманитарного цикла</a:t>
            </a:r>
            <a:endParaRPr lang="ru-RU" b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Рисунок 3" descr="https://daily.hse.ru/storage/572713_diller0054.jpg">
            <a:extLst>
              <a:ext uri="{FF2B5EF4-FFF2-40B4-BE49-F238E27FC236}">
                <a16:creationId xmlns="" xmlns:a16="http://schemas.microsoft.com/office/drawing/2014/main" id="{DAE56875-7A5E-4565-81D4-ABE4E0E8581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427722"/>
            <a:ext cx="5106771" cy="3423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2" name="Picture 4" descr="🔥Причина неуспеваемости слабых учеников - отсутствие мотивации и  непонимание ценности образова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4427722"/>
            <a:ext cx="51435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5154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609600" y="1409700"/>
            <a:ext cx="17218661" cy="66223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algn="ctr">
              <a:lnSpc>
                <a:spcPts val="4445"/>
              </a:lnSpc>
              <a:spcBef>
                <a:spcPts val="100"/>
              </a:spcBef>
            </a:pPr>
            <a:r>
              <a:rPr sz="3900" b="1" dirty="0" err="1">
                <a:solidFill>
                  <a:srgbClr val="C00000"/>
                </a:solidFill>
                <a:latin typeface="Verdana"/>
                <a:cs typeface="Verdana"/>
              </a:rPr>
              <a:t>Школьная</a:t>
            </a:r>
            <a:r>
              <a:rPr sz="3900" b="1" spc="-45" dirty="0">
                <a:solidFill>
                  <a:srgbClr val="C00000"/>
                </a:solidFill>
                <a:latin typeface="Verdana"/>
                <a:cs typeface="Verdana"/>
              </a:rPr>
              <a:t> </a:t>
            </a:r>
            <a:r>
              <a:rPr sz="3900" b="1" spc="-5" dirty="0" err="1" smtClean="0">
                <a:solidFill>
                  <a:srgbClr val="C00000"/>
                </a:solidFill>
                <a:latin typeface="Verdana"/>
                <a:cs typeface="Verdana"/>
              </a:rPr>
              <a:t>неуспешность</a:t>
            </a:r>
            <a:r>
              <a:rPr sz="3900" b="1" spc="-5" dirty="0" smtClean="0">
                <a:solidFill>
                  <a:srgbClr val="C00000"/>
                </a:solidFill>
                <a:latin typeface="Verdana"/>
                <a:cs typeface="Verdana"/>
              </a:rPr>
              <a:t>:</a:t>
            </a:r>
            <a:r>
              <a:rPr lang="ru-RU" sz="3900" dirty="0">
                <a:latin typeface="Verdana"/>
                <a:cs typeface="Verdana"/>
              </a:rPr>
              <a:t> </a:t>
            </a:r>
            <a:r>
              <a:rPr sz="3900" b="1" dirty="0" err="1" smtClean="0">
                <a:solidFill>
                  <a:srgbClr val="C00000"/>
                </a:solidFill>
                <a:latin typeface="Verdana"/>
                <a:cs typeface="Verdana"/>
              </a:rPr>
              <a:t>пути</a:t>
            </a:r>
            <a:r>
              <a:rPr sz="3900" b="1" spc="-5" dirty="0" smtClean="0">
                <a:solidFill>
                  <a:srgbClr val="C00000"/>
                </a:solidFill>
                <a:latin typeface="Verdana"/>
                <a:cs typeface="Verdana"/>
              </a:rPr>
              <a:t> </a:t>
            </a:r>
            <a:r>
              <a:rPr sz="3900" b="1" dirty="0" err="1" smtClean="0">
                <a:solidFill>
                  <a:srgbClr val="C00000"/>
                </a:solidFill>
                <a:latin typeface="Verdana"/>
                <a:cs typeface="Verdana"/>
              </a:rPr>
              <a:t>преодоления</a:t>
            </a:r>
            <a:endParaRPr sz="3900" dirty="0">
              <a:latin typeface="Verdana"/>
              <a:cs typeface="Verdana"/>
            </a:endParaRPr>
          </a:p>
          <a:p>
            <a:pPr marL="241300" marR="1349375" indent="-228600" algn="just">
              <a:spcBef>
                <a:spcPts val="3935"/>
              </a:spcBef>
              <a:buSzPct val="90000"/>
              <a:buFont typeface="Wingdings"/>
              <a:buChar char=""/>
              <a:tabLst>
                <a:tab pos="605790" algn="l"/>
              </a:tabLst>
            </a:pPr>
            <a:r>
              <a:rPr sz="4400" spc="-35" dirty="0">
                <a:solidFill>
                  <a:srgbClr val="2E5496"/>
                </a:solidFill>
                <a:latin typeface="Times New Roman"/>
                <a:cs typeface="Times New Roman"/>
              </a:rPr>
              <a:t>комплексная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система профилактики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и </a:t>
            </a:r>
            <a:r>
              <a:rPr sz="4400" spc="-9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25" dirty="0">
                <a:solidFill>
                  <a:srgbClr val="2E5496"/>
                </a:solidFill>
                <a:latin typeface="Times New Roman"/>
                <a:cs typeface="Times New Roman"/>
              </a:rPr>
              <a:t>коррекции </a:t>
            </a:r>
            <a:r>
              <a:rPr sz="4400" spc="-20" dirty="0">
                <a:solidFill>
                  <a:srgbClr val="2E5496"/>
                </a:solidFill>
                <a:latin typeface="Times New Roman"/>
                <a:cs typeface="Times New Roman"/>
              </a:rPr>
              <a:t>проблем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4400" spc="-20" dirty="0">
                <a:solidFill>
                  <a:srgbClr val="2E5496"/>
                </a:solidFill>
                <a:latin typeface="Times New Roman"/>
                <a:cs typeface="Times New Roman"/>
              </a:rPr>
              <a:t>обучении, </a:t>
            </a:r>
            <a:r>
              <a:rPr sz="4400" spc="-45" dirty="0">
                <a:solidFill>
                  <a:srgbClr val="2E5496"/>
                </a:solidFill>
                <a:latin typeface="Times New Roman"/>
                <a:cs typeface="Times New Roman"/>
              </a:rPr>
              <a:t>которая </a:t>
            </a:r>
            <a:r>
              <a:rPr sz="4400" spc="-9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5" dirty="0">
                <a:solidFill>
                  <a:srgbClr val="2E5496"/>
                </a:solidFill>
                <a:latin typeface="Times New Roman"/>
                <a:cs typeface="Times New Roman"/>
              </a:rPr>
              <a:t>предусматривает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44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новые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20" dirty="0">
                <a:solidFill>
                  <a:srgbClr val="2E5496"/>
                </a:solidFill>
                <a:latin typeface="Times New Roman"/>
                <a:cs typeface="Times New Roman"/>
              </a:rPr>
              <a:t>методики,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endParaRPr sz="4400" dirty="0">
              <a:latin typeface="Times New Roman"/>
              <a:cs typeface="Times New Roman"/>
            </a:endParaRPr>
          </a:p>
          <a:p>
            <a:pPr marL="241300" algn="just"/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современную </a:t>
            </a:r>
            <a:r>
              <a:rPr sz="4400" spc="-25" dirty="0">
                <a:solidFill>
                  <a:srgbClr val="2E5496"/>
                </a:solidFill>
                <a:latin typeface="Times New Roman"/>
                <a:cs typeface="Times New Roman"/>
              </a:rPr>
              <a:t>нормативную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0" dirty="0">
                <a:solidFill>
                  <a:srgbClr val="2E5496"/>
                </a:solidFill>
                <a:latin typeface="Times New Roman"/>
                <a:cs typeface="Times New Roman"/>
              </a:rPr>
              <a:t>базу,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 smtClean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lang="ru-RU" sz="4400" dirty="0">
                <a:latin typeface="Times New Roman"/>
                <a:cs typeface="Times New Roman"/>
              </a:rPr>
              <a:t> </a:t>
            </a:r>
            <a:r>
              <a:rPr sz="4400" spc="-1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эффективные</a:t>
            </a:r>
            <a:r>
              <a:rPr sz="4400" spc="-3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 err="1">
                <a:solidFill>
                  <a:srgbClr val="2E5496"/>
                </a:solidFill>
                <a:latin typeface="Times New Roman"/>
                <a:cs typeface="Times New Roman"/>
              </a:rPr>
              <a:t>инструменты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финансовой</a:t>
            </a:r>
            <a:r>
              <a:rPr lang="ru-RU" sz="4400" dirty="0">
                <a:latin typeface="Times New Roman"/>
                <a:cs typeface="Times New Roman"/>
              </a:rPr>
              <a:t> </a:t>
            </a:r>
            <a:r>
              <a:rPr sz="4400" spc="-2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поддержки</a:t>
            </a:r>
            <a:r>
              <a:rPr sz="4400" spc="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(дифференциация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20" dirty="0">
                <a:solidFill>
                  <a:srgbClr val="2E5496"/>
                </a:solidFill>
                <a:latin typeface="Times New Roman"/>
                <a:cs typeface="Times New Roman"/>
              </a:rPr>
              <a:t>обучения;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ИУП; </a:t>
            </a:r>
            <a:r>
              <a:rPr sz="4400" spc="-9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5" dirty="0">
                <a:solidFill>
                  <a:srgbClr val="2E5496"/>
                </a:solidFill>
                <a:latin typeface="Times New Roman"/>
                <a:cs typeface="Times New Roman"/>
              </a:rPr>
              <a:t>тьюторство;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наставничество;</a:t>
            </a:r>
            <a:r>
              <a:rPr sz="4400" spc="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волонтёрствро;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 доп.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образование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4400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др.)</a:t>
            </a:r>
            <a:endParaRPr sz="4400" dirty="0">
              <a:latin typeface="Times New Roman"/>
              <a:cs typeface="Times New Roman"/>
            </a:endParaRPr>
          </a:p>
          <a:p>
            <a:pPr marL="241300" marR="1186815" indent="-228600" algn="just">
              <a:spcBef>
                <a:spcPts val="1000"/>
              </a:spcBef>
              <a:buFont typeface="Wingdings"/>
              <a:buChar char=""/>
              <a:tabLst>
                <a:tab pos="543560" algn="l"/>
              </a:tabLst>
            </a:pP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организация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занятий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44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5" dirty="0">
                <a:solidFill>
                  <a:srgbClr val="2E5496"/>
                </a:solidFill>
                <a:latin typeface="Times New Roman"/>
                <a:cs typeface="Times New Roman"/>
              </a:rPr>
              <a:t>«проблемными» </a:t>
            </a:r>
            <a:r>
              <a:rPr sz="4400" spc="-9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учащимися,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 err="1">
                <a:solidFill>
                  <a:srgbClr val="2E5496"/>
                </a:solidFill>
                <a:latin typeface="Times New Roman"/>
                <a:cs typeface="Times New Roman"/>
              </a:rPr>
              <a:t>изменение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системы</a:t>
            </a:r>
            <a:r>
              <a:rPr lang="ru-RU" sz="4400" dirty="0">
                <a:latin typeface="Times New Roman"/>
                <a:cs typeface="Times New Roman"/>
              </a:rPr>
              <a:t> </a:t>
            </a:r>
            <a:r>
              <a:rPr sz="4400" spc="-2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стимулирования</a:t>
            </a:r>
            <a:r>
              <a:rPr sz="4400" spc="-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оценки эффективности </a:t>
            </a:r>
            <a:r>
              <a:rPr sz="4400" spc="-9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5" dirty="0">
                <a:solidFill>
                  <a:srgbClr val="2E5496"/>
                </a:solidFill>
                <a:latin typeface="Times New Roman"/>
                <a:cs typeface="Times New Roman"/>
              </a:rPr>
              <a:t>труда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работающих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44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10" dirty="0">
                <a:solidFill>
                  <a:srgbClr val="2E5496"/>
                </a:solidFill>
                <a:latin typeface="Times New Roman"/>
                <a:cs typeface="Times New Roman"/>
              </a:rPr>
              <a:t>ними</a:t>
            </a:r>
            <a:r>
              <a:rPr sz="44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400" spc="-30" dirty="0">
                <a:solidFill>
                  <a:srgbClr val="2E5496"/>
                </a:solidFill>
                <a:latin typeface="Times New Roman"/>
                <a:cs typeface="Times New Roman"/>
              </a:rPr>
              <a:t>педагогов.</a:t>
            </a:r>
            <a:endParaRPr sz="4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01960" cy="10287000"/>
          </a:xfrm>
          <a:custGeom>
            <a:avLst/>
            <a:gdLst/>
            <a:ahLst/>
            <a:cxnLst/>
            <a:rect l="l" t="t" r="r" b="b"/>
            <a:pathLst>
              <a:path w="10601960" h="10287000">
                <a:moveTo>
                  <a:pt x="10601833" y="0"/>
                </a:moveTo>
                <a:lnTo>
                  <a:pt x="0" y="0"/>
                </a:lnTo>
                <a:lnTo>
                  <a:pt x="0" y="10286993"/>
                </a:lnTo>
                <a:lnTo>
                  <a:pt x="7837678" y="10286993"/>
                </a:lnTo>
                <a:lnTo>
                  <a:pt x="106018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1638300"/>
            <a:ext cx="10245852" cy="83820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97710" y="797432"/>
            <a:ext cx="14928089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b="1" spc="-2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Легко</a:t>
            </a:r>
            <a:r>
              <a:rPr b="1" spc="-204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сказать,</a:t>
            </a:r>
            <a:r>
              <a:rPr b="1" spc="-8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1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b="1" spc="-16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2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</a:t>
            </a:r>
            <a:r>
              <a:rPr b="1" spc="-19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1" spc="-35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210543" y="2468879"/>
            <a:ext cx="6909816" cy="507492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1338941" y="2620466"/>
            <a:ext cx="3544570" cy="66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b="1" spc="-45" dirty="0">
                <a:solidFill>
                  <a:srgbClr val="C00000"/>
                </a:solidFill>
                <a:latin typeface="Calibri"/>
                <a:cs typeface="Calibri"/>
              </a:rPr>
              <a:t>ПОЛУЧАЕТСЯ!!!</a:t>
            </a:r>
            <a:endParaRPr sz="4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338941" y="4895799"/>
            <a:ext cx="5145405" cy="1778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b="1" spc="-45" dirty="0">
                <a:solidFill>
                  <a:srgbClr val="C00000"/>
                </a:solidFill>
                <a:latin typeface="Calibri"/>
                <a:cs typeface="Calibri"/>
              </a:rPr>
              <a:t>НИЧЕГО</a:t>
            </a:r>
            <a:r>
              <a:rPr sz="4200" b="1" spc="-9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4200" b="1" spc="-5" dirty="0">
                <a:solidFill>
                  <a:srgbClr val="C00000"/>
                </a:solidFill>
                <a:latin typeface="Calibri"/>
                <a:cs typeface="Calibri"/>
              </a:rPr>
              <a:t>не</a:t>
            </a:r>
            <a:r>
              <a:rPr sz="4200" b="1" spc="-4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4200" b="1" spc="-70" dirty="0">
                <a:solidFill>
                  <a:srgbClr val="C00000"/>
                </a:solidFill>
                <a:latin typeface="Calibri"/>
                <a:cs typeface="Calibri"/>
              </a:rPr>
              <a:t>УГРАЖАЕТ!</a:t>
            </a:r>
            <a:endParaRPr sz="4200">
              <a:latin typeface="Calibri"/>
              <a:cs typeface="Calibri"/>
            </a:endParaRPr>
          </a:p>
          <a:p>
            <a:pPr marL="177165">
              <a:lnSpc>
                <a:spcPct val="100000"/>
              </a:lnSpc>
              <a:spcBef>
                <a:spcPts val="3725"/>
              </a:spcBef>
            </a:pPr>
            <a:r>
              <a:rPr sz="4200" b="1" spc="-25" dirty="0">
                <a:solidFill>
                  <a:srgbClr val="C00000"/>
                </a:solidFill>
                <a:latin typeface="Calibri"/>
                <a:cs typeface="Calibri"/>
              </a:rPr>
              <a:t>ИНТЕРЕСНО!!!</a:t>
            </a:r>
            <a:endParaRPr sz="4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solidFill>
            <a:srgbClr val="F8D2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180213"/>
            <a:ext cx="10601960" cy="10287000"/>
          </a:xfrm>
          <a:custGeom>
            <a:avLst/>
            <a:gdLst/>
            <a:ahLst/>
            <a:cxnLst/>
            <a:rect l="l" t="t" r="r" b="b"/>
            <a:pathLst>
              <a:path w="10601960" h="10287000">
                <a:moveTo>
                  <a:pt x="10601833" y="0"/>
                </a:moveTo>
                <a:lnTo>
                  <a:pt x="0" y="0"/>
                </a:lnTo>
                <a:lnTo>
                  <a:pt x="0" y="10286993"/>
                </a:lnTo>
                <a:lnTo>
                  <a:pt x="7837678" y="10286993"/>
                </a:lnTo>
                <a:lnTo>
                  <a:pt x="106018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94840" y="218313"/>
            <a:ext cx="1449831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5" dirty="0">
                <a:latin typeface="Times New Roman"/>
                <a:cs typeface="Times New Roman"/>
              </a:rPr>
              <a:t>Маркеры</a:t>
            </a:r>
            <a:r>
              <a:rPr sz="3600" b="1" spc="5" dirty="0">
                <a:latin typeface="Times New Roman"/>
                <a:cs typeface="Times New Roman"/>
              </a:rPr>
              <a:t> </a:t>
            </a:r>
            <a:r>
              <a:rPr sz="3600" b="1" spc="-35" dirty="0">
                <a:latin typeface="Times New Roman"/>
                <a:cs typeface="Times New Roman"/>
              </a:rPr>
              <a:t>готовности</a:t>
            </a:r>
            <a:r>
              <a:rPr sz="3600" b="1" spc="5" dirty="0">
                <a:latin typeface="Times New Roman"/>
                <a:cs typeface="Times New Roman"/>
              </a:rPr>
              <a:t> </a:t>
            </a:r>
            <a:r>
              <a:rPr sz="3600" b="1" spc="-5" dirty="0">
                <a:latin typeface="Times New Roman"/>
                <a:cs typeface="Times New Roman"/>
              </a:rPr>
              <a:t>учителя</a:t>
            </a:r>
            <a:r>
              <a:rPr sz="3600" b="1" spc="5" dirty="0">
                <a:latin typeface="Times New Roman"/>
                <a:cs typeface="Times New Roman"/>
              </a:rPr>
              <a:t> </a:t>
            </a:r>
            <a:r>
              <a:rPr sz="3600" b="1" dirty="0">
                <a:latin typeface="Times New Roman"/>
                <a:cs typeface="Times New Roman"/>
              </a:rPr>
              <a:t>к</a:t>
            </a:r>
            <a:r>
              <a:rPr sz="3600" b="1" spc="15" dirty="0">
                <a:latin typeface="Times New Roman"/>
                <a:cs typeface="Times New Roman"/>
              </a:rPr>
              <a:t> </a:t>
            </a:r>
            <a:r>
              <a:rPr sz="3600" b="1" spc="-5" dirty="0">
                <a:latin typeface="Times New Roman"/>
                <a:cs typeface="Times New Roman"/>
              </a:rPr>
              <a:t>ликвидации</a:t>
            </a:r>
            <a:r>
              <a:rPr sz="3600" b="1" spc="25" dirty="0">
                <a:latin typeface="Times New Roman"/>
                <a:cs typeface="Times New Roman"/>
              </a:rPr>
              <a:t> </a:t>
            </a:r>
            <a:r>
              <a:rPr sz="3600" b="1" spc="-20" dirty="0">
                <a:latin typeface="Times New Roman"/>
                <a:cs typeface="Times New Roman"/>
              </a:rPr>
              <a:t>школьной</a:t>
            </a:r>
            <a:r>
              <a:rPr sz="3600" b="1" spc="20" dirty="0">
                <a:latin typeface="Times New Roman"/>
                <a:cs typeface="Times New Roman"/>
              </a:rPr>
              <a:t> </a:t>
            </a:r>
            <a:r>
              <a:rPr sz="3600" b="1" spc="-20" dirty="0">
                <a:latin typeface="Times New Roman"/>
                <a:cs typeface="Times New Roman"/>
              </a:rPr>
              <a:t>неуспешности</a:t>
            </a:r>
            <a:endParaRPr sz="3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1000" y="1010666"/>
            <a:ext cx="17063720" cy="9119235"/>
          </a:xfrm>
          <a:prstGeom prst="rect">
            <a:avLst/>
          </a:prstGeom>
        </p:spPr>
        <p:txBody>
          <a:bodyPr vert="horz" wrap="square" lIns="0" tIns="259715" rIns="0" bIns="0" rtlCol="0">
            <a:spAutoFit/>
          </a:bodyPr>
          <a:lstStyle/>
          <a:p>
            <a:pPr marL="647700" indent="-635635">
              <a:lnSpc>
                <a:spcPct val="100000"/>
              </a:lnSpc>
              <a:spcBef>
                <a:spcPts val="2045"/>
              </a:spcBef>
              <a:buClr>
                <a:srgbClr val="006FC0"/>
              </a:buClr>
              <a:buFont typeface="Wingdings"/>
              <a:buChar char=""/>
              <a:tabLst>
                <a:tab pos="647700" algn="l"/>
                <a:tab pos="648335" algn="l"/>
              </a:tabLst>
            </a:pPr>
            <a:r>
              <a:rPr sz="28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Способность</a:t>
            </a:r>
            <a:r>
              <a:rPr sz="2800" b="1" spc="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учителя</a:t>
            </a:r>
            <a:r>
              <a:rPr sz="2800" spc="7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60" dirty="0">
                <a:solidFill>
                  <a:srgbClr val="2E5496"/>
                </a:solidFill>
                <a:latin typeface="Times New Roman"/>
                <a:cs typeface="Times New Roman"/>
              </a:rPr>
              <a:t>организовать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обучение</a:t>
            </a:r>
            <a:r>
              <a:rPr sz="28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spc="6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65" dirty="0">
                <a:solidFill>
                  <a:srgbClr val="2E5496"/>
                </a:solidFill>
                <a:latin typeface="Times New Roman"/>
                <a:cs typeface="Times New Roman"/>
              </a:rPr>
              <a:t>структуре</a:t>
            </a:r>
            <a:r>
              <a:rPr sz="2800" spc="-14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учебной</a:t>
            </a:r>
            <a:r>
              <a:rPr sz="2800" spc="-5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деятельности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со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всеми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группами</a:t>
            </a:r>
            <a:endParaRPr sz="2800" dirty="0">
              <a:latin typeface="Times New Roman"/>
              <a:cs typeface="Times New Roman"/>
            </a:endParaRPr>
          </a:p>
          <a:p>
            <a:pPr marL="12700" marR="112395">
              <a:lnSpc>
                <a:spcPct val="122100"/>
              </a:lnSpc>
              <a:spcBef>
                <a:spcPts val="1200"/>
              </a:spcBef>
              <a:tabLst>
                <a:tab pos="3282315" algn="l"/>
                <a:tab pos="9117330" algn="l"/>
              </a:tabLst>
            </a:pP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обучающихся</a:t>
            </a:r>
            <a:r>
              <a:rPr sz="2800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(оценка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достижения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обучающимися</a:t>
            </a:r>
            <a:r>
              <a:rPr sz="2800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планируемых</a:t>
            </a:r>
            <a:r>
              <a:rPr sz="2800" spc="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5" dirty="0">
                <a:solidFill>
                  <a:srgbClr val="2E5496"/>
                </a:solidFill>
                <a:latin typeface="Times New Roman"/>
                <a:cs typeface="Times New Roman"/>
              </a:rPr>
              <a:t>результатов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(формирующее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оценивание),</a:t>
            </a:r>
            <a:r>
              <a:rPr sz="2800" spc="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2800" spc="-80" dirty="0">
                <a:solidFill>
                  <a:srgbClr val="2E5496"/>
                </a:solidFill>
                <a:latin typeface="Times New Roman"/>
                <a:cs typeface="Times New Roman"/>
              </a:rPr>
              <a:t>т.ч.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 </a:t>
            </a:r>
            <a:r>
              <a:rPr sz="2800" spc="-6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ОВЗ;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обучение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60" dirty="0">
                <a:solidFill>
                  <a:srgbClr val="2E5496"/>
                </a:solidFill>
                <a:latin typeface="Times New Roman"/>
                <a:cs typeface="Times New Roman"/>
              </a:rPr>
              <a:t>русскому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языку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как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неродному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детей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миграционной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историей,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направленное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на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их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 адаптацию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 и </a:t>
            </a:r>
            <a:r>
              <a:rPr sz="2800" spc="-6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социализацию;</a:t>
            </a:r>
            <a:r>
              <a:rPr sz="2800" spc="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краткосрочное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наставничество;</a:t>
            </a:r>
            <a:r>
              <a:rPr sz="2800" spc="7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тьюторство;	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включенность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дополнительное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образование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всех </a:t>
            </a:r>
            <a:r>
              <a:rPr sz="2800" spc="-25" dirty="0">
                <a:solidFill>
                  <a:srgbClr val="2E5496"/>
                </a:solidFill>
                <a:latin typeface="Times New Roman"/>
                <a:cs typeface="Times New Roman"/>
              </a:rPr>
              <a:t> групп 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обучающихся;	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…).</a:t>
            </a:r>
            <a:endParaRPr sz="2800" dirty="0">
              <a:latin typeface="Times New Roman"/>
              <a:cs typeface="Times New Roman"/>
            </a:endParaRPr>
          </a:p>
          <a:p>
            <a:pPr marL="241300" marR="5715" indent="-228600">
              <a:lnSpc>
                <a:spcPts val="3030"/>
              </a:lnSpc>
              <a:spcBef>
                <a:spcPts val="1410"/>
              </a:spcBef>
              <a:buFont typeface="Wingdings"/>
              <a:buChar char=""/>
              <a:tabLst>
                <a:tab pos="383540" algn="l"/>
                <a:tab pos="2601595" algn="l"/>
                <a:tab pos="4354195" algn="l"/>
                <a:tab pos="5944235" algn="l"/>
                <a:tab pos="7510780" algn="l"/>
                <a:tab pos="10147935" algn="l"/>
                <a:tab pos="11979910" algn="l"/>
                <a:tab pos="14291944" algn="l"/>
                <a:tab pos="15207615" algn="l"/>
              </a:tabLst>
            </a:pPr>
            <a:r>
              <a:rPr sz="2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b="1" spc="-4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ладе</a:t>
            </a:r>
            <a:r>
              <a:rPr sz="2800" b="1" dirty="0">
                <a:solidFill>
                  <a:srgbClr val="2E5496"/>
                </a:solidFill>
                <a:latin typeface="Times New Roman"/>
                <a:cs typeface="Times New Roman"/>
              </a:rPr>
              <a:t>н</a:t>
            </a: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е</a:t>
            </a:r>
            <a:r>
              <a:rPr sz="2800" b="1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у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мениями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60" dirty="0">
                <a:solidFill>
                  <a:srgbClr val="2E5496"/>
                </a:solidFill>
                <a:latin typeface="Times New Roman"/>
                <a:cs typeface="Times New Roman"/>
              </a:rPr>
              <a:t>з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дания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условий,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ин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ци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ю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щи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х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действие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110" dirty="0">
                <a:solidFill>
                  <a:srgbClr val="2E5496"/>
                </a:solidFill>
                <a:latin typeface="Times New Roman"/>
                <a:cs typeface="Times New Roman"/>
              </a:rPr>
              <a:t>б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учаю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щ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spc="-85" dirty="0">
                <a:solidFill>
                  <a:srgbClr val="2E5496"/>
                </a:solidFill>
                <a:latin typeface="Times New Roman"/>
                <a:cs typeface="Times New Roman"/>
              </a:rPr>
              <a:t>х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ся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(п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д</a:t>
            </a:r>
            <a:r>
              <a:rPr sz="2800" spc="7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сти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ж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ении 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планируемых</a:t>
            </a:r>
            <a:r>
              <a:rPr sz="28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личностных,</a:t>
            </a:r>
            <a:r>
              <a:rPr sz="28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метапредметных</a:t>
            </a:r>
            <a:r>
              <a:rPr sz="2800" spc="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предметных</a:t>
            </a:r>
            <a:r>
              <a:rPr sz="28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результатов).</a:t>
            </a:r>
            <a:endParaRPr sz="2800" dirty="0">
              <a:latin typeface="Times New Roman"/>
              <a:cs typeface="Times New Roman"/>
            </a:endParaRPr>
          </a:p>
          <a:p>
            <a:pPr marL="241300" marR="7620" indent="-228600">
              <a:lnSpc>
                <a:spcPts val="3020"/>
              </a:lnSpc>
              <a:spcBef>
                <a:spcPts val="990"/>
              </a:spcBef>
              <a:buFont typeface="Wingdings"/>
              <a:buChar char=""/>
              <a:tabLst>
                <a:tab pos="471170" algn="l"/>
                <a:tab pos="471805" algn="l"/>
                <a:tab pos="1884045" algn="l"/>
              </a:tabLst>
            </a:pPr>
            <a:r>
              <a:rPr sz="2800" b="1" spc="-45" dirty="0">
                <a:solidFill>
                  <a:srgbClr val="2E5496"/>
                </a:solidFill>
                <a:latin typeface="Times New Roman"/>
                <a:cs typeface="Times New Roman"/>
              </a:rPr>
              <a:t>Умение	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организовывать</a:t>
            </a:r>
            <a:r>
              <a:rPr sz="2800" spc="16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учебную</a:t>
            </a:r>
            <a:r>
              <a:rPr sz="2800" spc="15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деятельность</a:t>
            </a:r>
            <a:r>
              <a:rPr sz="2800" spc="15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обучающихся</a:t>
            </a:r>
            <a:r>
              <a:rPr sz="2800" spc="15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низкомотивированными,</a:t>
            </a:r>
            <a:r>
              <a:rPr sz="2800" spc="15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слабоуспевающими, </a:t>
            </a:r>
            <a:r>
              <a:rPr sz="2800" spc="-6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ОВЗ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(в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условиях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инклюзивного</a:t>
            </a:r>
            <a:r>
              <a:rPr sz="28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образования).</a:t>
            </a:r>
            <a:endParaRPr sz="2800" dirty="0">
              <a:latin typeface="Times New Roman"/>
              <a:cs typeface="Times New Roman"/>
            </a:endParaRPr>
          </a:p>
          <a:p>
            <a:pPr marL="382905" indent="-370840">
              <a:lnSpc>
                <a:spcPct val="100000"/>
              </a:lnSpc>
              <a:spcBef>
                <a:spcPts val="635"/>
              </a:spcBef>
              <a:buFont typeface="Wingdings"/>
              <a:buChar char=""/>
              <a:tabLst>
                <a:tab pos="383540" algn="l"/>
              </a:tabLst>
            </a:pP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Овладение</a:t>
            </a:r>
            <a:r>
              <a:rPr sz="28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основными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понятиями,</a:t>
            </a:r>
            <a:r>
              <a:rPr sz="2800" spc="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связанными</a:t>
            </a:r>
            <a:r>
              <a:rPr sz="28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функциональной</a:t>
            </a:r>
            <a:r>
              <a:rPr sz="2800" spc="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грамотностью.</a:t>
            </a:r>
            <a:endParaRPr sz="2800" dirty="0">
              <a:latin typeface="Times New Roman"/>
              <a:cs typeface="Times New Roman"/>
            </a:endParaRPr>
          </a:p>
          <a:p>
            <a:pPr marL="472440" indent="-460375">
              <a:lnSpc>
                <a:spcPct val="100000"/>
              </a:lnSpc>
              <a:spcBef>
                <a:spcPts val="660"/>
              </a:spcBef>
              <a:buFont typeface="Wingdings"/>
              <a:buChar char=""/>
              <a:tabLst>
                <a:tab pos="472440" algn="l"/>
                <a:tab pos="473075" algn="l"/>
              </a:tabLst>
            </a:pP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Овладение</a:t>
            </a:r>
            <a:r>
              <a:rPr sz="2800" b="1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практиками</a:t>
            </a:r>
            <a:r>
              <a:rPr sz="2800" spc="4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формирования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оценки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функциональной</a:t>
            </a:r>
            <a:r>
              <a:rPr sz="2800" spc="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грамотности.</a:t>
            </a:r>
            <a:endParaRPr sz="2800" dirty="0">
              <a:latin typeface="Times New Roman"/>
              <a:cs typeface="Times New Roman"/>
            </a:endParaRPr>
          </a:p>
          <a:p>
            <a:pPr marL="472440" indent="-460375">
              <a:lnSpc>
                <a:spcPct val="100000"/>
              </a:lnSpc>
              <a:spcBef>
                <a:spcPts val="660"/>
              </a:spcBef>
              <a:buFont typeface="Wingdings"/>
              <a:buChar char=""/>
              <a:tabLst>
                <a:tab pos="472440" algn="l"/>
                <a:tab pos="473075" algn="l"/>
              </a:tabLst>
            </a:pP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Понимание</a:t>
            </a:r>
            <a:r>
              <a:rPr sz="2800" b="1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роли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учебных</a:t>
            </a:r>
            <a:r>
              <a:rPr sz="2800" spc="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заданий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как</a:t>
            </a:r>
            <a:r>
              <a:rPr sz="28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средств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формирования</a:t>
            </a:r>
            <a:r>
              <a:rPr sz="2800" spc="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функциональной</a:t>
            </a:r>
            <a:r>
              <a:rPr sz="2800" spc="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грамотности.</a:t>
            </a:r>
            <a:endParaRPr sz="2800" dirty="0">
              <a:latin typeface="Times New Roman"/>
              <a:cs typeface="Times New Roman"/>
            </a:endParaRPr>
          </a:p>
          <a:p>
            <a:pPr marL="241300" marR="6350" indent="-228600">
              <a:lnSpc>
                <a:spcPts val="3020"/>
              </a:lnSpc>
              <a:spcBef>
                <a:spcPts val="1060"/>
              </a:spcBef>
              <a:buFont typeface="Wingdings"/>
              <a:buChar char=""/>
              <a:tabLst>
                <a:tab pos="471170" algn="l"/>
                <a:tab pos="471805" algn="l"/>
                <a:tab pos="2012314" algn="l"/>
                <a:tab pos="5956300" algn="l"/>
                <a:tab pos="7582534" algn="l"/>
                <a:tab pos="9103995" algn="l"/>
                <a:tab pos="9966325" algn="l"/>
                <a:tab pos="12527280" algn="l"/>
                <a:tab pos="13058775" algn="l"/>
                <a:tab pos="14479269" algn="l"/>
              </a:tabLst>
            </a:pPr>
            <a:r>
              <a:rPr sz="2800" b="1" spc="-235" dirty="0">
                <a:solidFill>
                  <a:srgbClr val="2E5496"/>
                </a:solidFill>
                <a:latin typeface="Times New Roman"/>
                <a:cs typeface="Times New Roman"/>
              </a:rPr>
              <a:t>У</a:t>
            </a: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мени</a:t>
            </a:r>
            <a:r>
              <a:rPr sz="2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е</a:t>
            </a:r>
            <a:r>
              <a:rPr sz="2800" b="1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тб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80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т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ь/разраб</a:t>
            </a:r>
            <a:r>
              <a:rPr sz="2800" spc="-80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т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ы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spc="-85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ть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у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чебные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задани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я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для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фо</a:t>
            </a:r>
            <a:r>
              <a:rPr sz="2800" spc="-30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мир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ан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я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ц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енки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80" dirty="0">
                <a:solidFill>
                  <a:srgbClr val="2E5496"/>
                </a:solidFill>
                <a:latin typeface="Times New Roman"/>
                <a:cs typeface="Times New Roman"/>
              </a:rPr>
              <a:t>ф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у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нкц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н</a:t>
            </a:r>
            <a:r>
              <a:rPr sz="2800" spc="10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л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ьной  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грамотности.</a:t>
            </a:r>
            <a:endParaRPr sz="2800" dirty="0">
              <a:latin typeface="Times New Roman"/>
              <a:cs typeface="Times New Roman"/>
            </a:endParaRPr>
          </a:p>
          <a:p>
            <a:pPr marL="241300" marR="5080" indent="-228600">
              <a:lnSpc>
                <a:spcPts val="3020"/>
              </a:lnSpc>
              <a:spcBef>
                <a:spcPts val="1005"/>
              </a:spcBef>
              <a:buFont typeface="Wingdings"/>
              <a:buChar char=""/>
              <a:tabLst>
                <a:tab pos="471170" algn="l"/>
                <a:tab pos="471805" algn="l"/>
                <a:tab pos="2470785" algn="l"/>
                <a:tab pos="4505325" algn="l"/>
                <a:tab pos="6927215" algn="l"/>
                <a:tab pos="8585835" algn="l"/>
                <a:tab pos="9968230" algn="l"/>
                <a:tab pos="10389870" algn="l"/>
                <a:tab pos="11947525" algn="l"/>
                <a:tab pos="13427710" algn="l"/>
                <a:tab pos="15823565" algn="l"/>
              </a:tabLst>
            </a:pPr>
            <a:r>
              <a:rPr sz="2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b="1" spc="-4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л</a:t>
            </a:r>
            <a:r>
              <a:rPr sz="2800" b="1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дение</a:t>
            </a:r>
            <a:r>
              <a:rPr sz="2800" b="1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п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к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ти</a:t>
            </a:r>
            <a:r>
              <a:rPr sz="2800" spc="-50" dirty="0">
                <a:solidFill>
                  <a:srgbClr val="2E5496"/>
                </a:solidFill>
                <a:latin typeface="Times New Roman"/>
                <a:cs typeface="Times New Roman"/>
              </a:rPr>
              <a:t>к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ами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азви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ающе</a:t>
            </a:r>
            <a:r>
              <a:rPr sz="2800" spc="-75" dirty="0">
                <a:solidFill>
                  <a:srgbClr val="2E5496"/>
                </a:solidFill>
                <a:latin typeface="Times New Roman"/>
                <a:cs typeface="Times New Roman"/>
              </a:rPr>
              <a:t>г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105" dirty="0">
                <a:solidFill>
                  <a:srgbClr val="2E5496"/>
                </a:solidFill>
                <a:latin typeface="Times New Roman"/>
                <a:cs typeface="Times New Roman"/>
              </a:rPr>
              <a:t>б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учения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(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б</a:t>
            </a:r>
            <a:r>
              <a:rPr sz="2800" spc="-4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30" dirty="0">
                <a:solidFill>
                  <a:srgbClr val="2E5496"/>
                </a:solidFill>
                <a:latin typeface="Times New Roman"/>
                <a:cs typeface="Times New Roman"/>
              </a:rPr>
              <a:t>т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г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р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п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пах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,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учебн</a:t>
            </a:r>
            <a:r>
              <a:rPr sz="2800" spc="4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е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исс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л</a:t>
            </a:r>
            <a:r>
              <a:rPr sz="2800" spc="-50" dirty="0">
                <a:solidFill>
                  <a:srgbClr val="2E5496"/>
                </a:solidFill>
                <a:latin typeface="Times New Roman"/>
                <a:cs typeface="Times New Roman"/>
              </a:rPr>
              <a:t>е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д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4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а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н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ие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,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	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уч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е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б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н</a:t>
            </a:r>
            <a:r>
              <a:rPr sz="2800" spc="30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е  проектирование и пр.).</a:t>
            </a:r>
            <a:endParaRPr sz="2800" dirty="0">
              <a:latin typeface="Times New Roman"/>
              <a:cs typeface="Times New Roman"/>
            </a:endParaRPr>
          </a:p>
          <a:p>
            <a:pPr marL="472440" indent="-460375">
              <a:lnSpc>
                <a:spcPct val="100000"/>
              </a:lnSpc>
              <a:spcBef>
                <a:spcPts val="620"/>
              </a:spcBef>
              <a:buFont typeface="Wingdings"/>
              <a:buChar char=""/>
              <a:tabLst>
                <a:tab pos="472440" algn="l"/>
                <a:tab pos="473075" algn="l"/>
              </a:tabLst>
            </a:pPr>
            <a:r>
              <a:rPr sz="2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Овладение</a:t>
            </a:r>
            <a:r>
              <a:rPr sz="28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технологией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формирующего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оценивания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учётом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критериально</a:t>
            </a:r>
            <a:r>
              <a:rPr sz="2800" spc="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-уровневого</a:t>
            </a:r>
            <a:r>
              <a:rPr sz="2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подхода.</a:t>
            </a:r>
            <a:endParaRPr sz="2800" dirty="0">
              <a:latin typeface="Times New Roman"/>
              <a:cs typeface="Times New Roman"/>
            </a:endParaRPr>
          </a:p>
          <a:p>
            <a:pPr marL="382905" indent="-370840">
              <a:lnSpc>
                <a:spcPct val="100000"/>
              </a:lnSpc>
              <a:spcBef>
                <a:spcPts val="670"/>
              </a:spcBef>
              <a:buFont typeface="Wingdings"/>
              <a:buChar char=""/>
              <a:tabLst>
                <a:tab pos="383540" algn="l"/>
              </a:tabLst>
            </a:pPr>
            <a:r>
              <a:rPr sz="2800" b="1" spc="-45" dirty="0">
                <a:solidFill>
                  <a:srgbClr val="2E5496"/>
                </a:solidFill>
                <a:latin typeface="Times New Roman"/>
                <a:cs typeface="Times New Roman"/>
              </a:rPr>
              <a:t>Умение</a:t>
            </a:r>
            <a:r>
              <a:rPr sz="2800" b="1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5" dirty="0">
                <a:solidFill>
                  <a:srgbClr val="2E5496"/>
                </a:solidFill>
                <a:latin typeface="Times New Roman"/>
                <a:cs typeface="Times New Roman"/>
              </a:rPr>
              <a:t>работать</a:t>
            </a:r>
            <a:r>
              <a:rPr sz="2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2800" spc="-35" dirty="0">
                <a:solidFill>
                  <a:srgbClr val="2E5496"/>
                </a:solidFill>
                <a:latin typeface="Times New Roman"/>
                <a:cs typeface="Times New Roman"/>
              </a:rPr>
              <a:t>команде</a:t>
            </a:r>
            <a:r>
              <a:rPr sz="2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учителей,</a:t>
            </a:r>
            <a:r>
              <a:rPr sz="2800" spc="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20" dirty="0">
                <a:solidFill>
                  <a:srgbClr val="2E5496"/>
                </a:solidFill>
                <a:latin typeface="Times New Roman"/>
                <a:cs typeface="Times New Roman"/>
              </a:rPr>
              <a:t>организуя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2E5496"/>
                </a:solidFill>
                <a:latin typeface="Times New Roman"/>
                <a:cs typeface="Times New Roman"/>
              </a:rPr>
              <a:t>межпредметное</a:t>
            </a:r>
            <a:r>
              <a:rPr sz="2800" spc="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2E5496"/>
                </a:solidFill>
                <a:latin typeface="Times New Roman"/>
                <a:cs typeface="Times New Roman"/>
              </a:rPr>
              <a:t>взаимодействие.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01960" cy="10287000"/>
          </a:xfrm>
          <a:custGeom>
            <a:avLst/>
            <a:gdLst/>
            <a:ahLst/>
            <a:cxnLst/>
            <a:rect l="l" t="t" r="r" b="b"/>
            <a:pathLst>
              <a:path w="10601960" h="10287000">
                <a:moveTo>
                  <a:pt x="10601833" y="0"/>
                </a:moveTo>
                <a:lnTo>
                  <a:pt x="0" y="0"/>
                </a:lnTo>
                <a:lnTo>
                  <a:pt x="0" y="10286993"/>
                </a:lnTo>
                <a:lnTo>
                  <a:pt x="7837678" y="10286993"/>
                </a:lnTo>
                <a:lnTo>
                  <a:pt x="106018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" name="object 4"/>
          <p:cNvGrpSpPr/>
          <p:nvPr/>
        </p:nvGrpSpPr>
        <p:grpSpPr>
          <a:xfrm>
            <a:off x="431291" y="1885187"/>
            <a:ext cx="11806555" cy="8402320"/>
            <a:chOff x="431291" y="1885187"/>
            <a:chExt cx="11806555" cy="840232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1291" y="1885187"/>
              <a:ext cx="11806428" cy="840180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576827" y="6490716"/>
              <a:ext cx="3078480" cy="733425"/>
            </a:xfrm>
            <a:custGeom>
              <a:avLst/>
              <a:gdLst/>
              <a:ahLst/>
              <a:cxnLst/>
              <a:rect l="l" t="t" r="r" b="b"/>
              <a:pathLst>
                <a:path w="3078479" h="733425">
                  <a:moveTo>
                    <a:pt x="1538986" y="0"/>
                  </a:moveTo>
                  <a:lnTo>
                    <a:pt x="1538986" y="499491"/>
                  </a:lnTo>
                  <a:lnTo>
                    <a:pt x="3078099" y="499491"/>
                  </a:lnTo>
                  <a:lnTo>
                    <a:pt x="3078099" y="732917"/>
                  </a:lnTo>
                </a:path>
                <a:path w="3078479" h="733425">
                  <a:moveTo>
                    <a:pt x="1538986" y="0"/>
                  </a:moveTo>
                  <a:lnTo>
                    <a:pt x="1538986" y="499491"/>
                  </a:lnTo>
                  <a:lnTo>
                    <a:pt x="0" y="499491"/>
                  </a:lnTo>
                  <a:lnTo>
                    <a:pt x="0" y="732917"/>
                  </a:lnTo>
                </a:path>
              </a:pathLst>
            </a:custGeom>
            <a:ln w="12192">
              <a:solidFill>
                <a:srgbClr val="4470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116068" y="4160520"/>
              <a:ext cx="0" cy="731520"/>
            </a:xfrm>
            <a:custGeom>
              <a:avLst/>
              <a:gdLst/>
              <a:ahLst/>
              <a:cxnLst/>
              <a:rect l="l" t="t" r="r" b="b"/>
              <a:pathLst>
                <a:path h="731520">
                  <a:moveTo>
                    <a:pt x="0" y="0"/>
                  </a:moveTo>
                  <a:lnTo>
                    <a:pt x="0" y="731392"/>
                  </a:lnTo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857244" y="2561844"/>
              <a:ext cx="2517140" cy="1598295"/>
            </a:xfrm>
            <a:custGeom>
              <a:avLst/>
              <a:gdLst/>
              <a:ahLst/>
              <a:cxnLst/>
              <a:rect l="l" t="t" r="r" b="b"/>
              <a:pathLst>
                <a:path w="2517140" h="1598295">
                  <a:moveTo>
                    <a:pt x="2357246" y="0"/>
                  </a:moveTo>
                  <a:lnTo>
                    <a:pt x="159765" y="0"/>
                  </a:lnTo>
                  <a:lnTo>
                    <a:pt x="97662" y="12573"/>
                  </a:lnTo>
                  <a:lnTo>
                    <a:pt x="46862" y="46862"/>
                  </a:lnTo>
                  <a:lnTo>
                    <a:pt x="12572" y="97662"/>
                  </a:lnTo>
                  <a:lnTo>
                    <a:pt x="0" y="159765"/>
                  </a:lnTo>
                  <a:lnTo>
                    <a:pt x="0" y="1438528"/>
                  </a:lnTo>
                  <a:lnTo>
                    <a:pt x="12572" y="1500631"/>
                  </a:lnTo>
                  <a:lnTo>
                    <a:pt x="46862" y="1551431"/>
                  </a:lnTo>
                  <a:lnTo>
                    <a:pt x="97662" y="1585721"/>
                  </a:lnTo>
                  <a:lnTo>
                    <a:pt x="159765" y="1598294"/>
                  </a:lnTo>
                  <a:lnTo>
                    <a:pt x="2357246" y="1598294"/>
                  </a:lnTo>
                  <a:lnTo>
                    <a:pt x="2419477" y="1585721"/>
                  </a:lnTo>
                  <a:lnTo>
                    <a:pt x="2470277" y="1551431"/>
                  </a:lnTo>
                  <a:lnTo>
                    <a:pt x="2504566" y="1500631"/>
                  </a:lnTo>
                  <a:lnTo>
                    <a:pt x="2517140" y="1438528"/>
                  </a:lnTo>
                  <a:lnTo>
                    <a:pt x="2517140" y="159765"/>
                  </a:lnTo>
                  <a:lnTo>
                    <a:pt x="2504566" y="97662"/>
                  </a:lnTo>
                  <a:lnTo>
                    <a:pt x="2470277" y="46862"/>
                  </a:lnTo>
                  <a:lnTo>
                    <a:pt x="2419477" y="12573"/>
                  </a:lnTo>
                  <a:lnTo>
                    <a:pt x="2357246" y="0"/>
                  </a:lnTo>
                  <a:close/>
                </a:path>
              </a:pathLst>
            </a:custGeom>
            <a:solidFill>
              <a:srgbClr val="EB7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857244" y="2561844"/>
              <a:ext cx="2517140" cy="1598295"/>
            </a:xfrm>
            <a:custGeom>
              <a:avLst/>
              <a:gdLst/>
              <a:ahLst/>
              <a:cxnLst/>
              <a:rect l="l" t="t" r="r" b="b"/>
              <a:pathLst>
                <a:path w="2517140" h="1598295">
                  <a:moveTo>
                    <a:pt x="0" y="159765"/>
                  </a:moveTo>
                  <a:lnTo>
                    <a:pt x="12572" y="97662"/>
                  </a:lnTo>
                  <a:lnTo>
                    <a:pt x="46862" y="46862"/>
                  </a:lnTo>
                  <a:lnTo>
                    <a:pt x="97662" y="12573"/>
                  </a:lnTo>
                  <a:lnTo>
                    <a:pt x="159765" y="0"/>
                  </a:lnTo>
                  <a:lnTo>
                    <a:pt x="2357246" y="0"/>
                  </a:lnTo>
                  <a:lnTo>
                    <a:pt x="2419477" y="12573"/>
                  </a:lnTo>
                  <a:lnTo>
                    <a:pt x="2470277" y="46862"/>
                  </a:lnTo>
                  <a:lnTo>
                    <a:pt x="2504566" y="97662"/>
                  </a:lnTo>
                  <a:lnTo>
                    <a:pt x="2517140" y="159765"/>
                  </a:lnTo>
                  <a:lnTo>
                    <a:pt x="2517140" y="1438528"/>
                  </a:lnTo>
                  <a:lnTo>
                    <a:pt x="2504566" y="1500631"/>
                  </a:lnTo>
                  <a:lnTo>
                    <a:pt x="2470277" y="1551431"/>
                  </a:lnTo>
                  <a:lnTo>
                    <a:pt x="2419477" y="1585721"/>
                  </a:lnTo>
                  <a:lnTo>
                    <a:pt x="2357246" y="1598294"/>
                  </a:lnTo>
                  <a:lnTo>
                    <a:pt x="159765" y="1598294"/>
                  </a:lnTo>
                  <a:lnTo>
                    <a:pt x="97662" y="1585721"/>
                  </a:lnTo>
                  <a:lnTo>
                    <a:pt x="46862" y="1551431"/>
                  </a:lnTo>
                  <a:lnTo>
                    <a:pt x="12572" y="1500631"/>
                  </a:lnTo>
                  <a:lnTo>
                    <a:pt x="0" y="1438528"/>
                  </a:lnTo>
                  <a:lnTo>
                    <a:pt x="0" y="159765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136136" y="2827020"/>
              <a:ext cx="2518410" cy="1598295"/>
            </a:xfrm>
            <a:custGeom>
              <a:avLst/>
              <a:gdLst/>
              <a:ahLst/>
              <a:cxnLst/>
              <a:rect l="l" t="t" r="r" b="b"/>
              <a:pathLst>
                <a:path w="2518409" h="1598295">
                  <a:moveTo>
                    <a:pt x="2358516" y="0"/>
                  </a:moveTo>
                  <a:lnTo>
                    <a:pt x="159892" y="0"/>
                  </a:lnTo>
                  <a:lnTo>
                    <a:pt x="97536" y="12573"/>
                  </a:lnTo>
                  <a:lnTo>
                    <a:pt x="46736" y="46862"/>
                  </a:lnTo>
                  <a:lnTo>
                    <a:pt x="12573" y="97662"/>
                  </a:lnTo>
                  <a:lnTo>
                    <a:pt x="0" y="160020"/>
                  </a:lnTo>
                  <a:lnTo>
                    <a:pt x="0" y="1438528"/>
                  </a:lnTo>
                  <a:lnTo>
                    <a:pt x="12573" y="1500631"/>
                  </a:lnTo>
                  <a:lnTo>
                    <a:pt x="46736" y="1551431"/>
                  </a:lnTo>
                  <a:lnTo>
                    <a:pt x="97536" y="1585721"/>
                  </a:lnTo>
                  <a:lnTo>
                    <a:pt x="159892" y="1598294"/>
                  </a:lnTo>
                  <a:lnTo>
                    <a:pt x="2358516" y="1598294"/>
                  </a:lnTo>
                  <a:lnTo>
                    <a:pt x="2420873" y="1585721"/>
                  </a:lnTo>
                  <a:lnTo>
                    <a:pt x="2471673" y="1551431"/>
                  </a:lnTo>
                  <a:lnTo>
                    <a:pt x="2505837" y="1500631"/>
                  </a:lnTo>
                  <a:lnTo>
                    <a:pt x="2518410" y="1438528"/>
                  </a:lnTo>
                  <a:lnTo>
                    <a:pt x="2518410" y="160020"/>
                  </a:lnTo>
                  <a:lnTo>
                    <a:pt x="2505837" y="97662"/>
                  </a:lnTo>
                  <a:lnTo>
                    <a:pt x="2471673" y="46862"/>
                  </a:lnTo>
                  <a:lnTo>
                    <a:pt x="2420873" y="12573"/>
                  </a:lnTo>
                  <a:lnTo>
                    <a:pt x="235851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136136" y="2827020"/>
              <a:ext cx="2518410" cy="1598295"/>
            </a:xfrm>
            <a:custGeom>
              <a:avLst/>
              <a:gdLst/>
              <a:ahLst/>
              <a:cxnLst/>
              <a:rect l="l" t="t" r="r" b="b"/>
              <a:pathLst>
                <a:path w="2518409" h="1598295">
                  <a:moveTo>
                    <a:pt x="0" y="160020"/>
                  </a:moveTo>
                  <a:lnTo>
                    <a:pt x="12573" y="97662"/>
                  </a:lnTo>
                  <a:lnTo>
                    <a:pt x="46736" y="46862"/>
                  </a:lnTo>
                  <a:lnTo>
                    <a:pt x="97536" y="12573"/>
                  </a:lnTo>
                  <a:lnTo>
                    <a:pt x="159892" y="0"/>
                  </a:lnTo>
                  <a:lnTo>
                    <a:pt x="2358516" y="0"/>
                  </a:lnTo>
                  <a:lnTo>
                    <a:pt x="2420873" y="12573"/>
                  </a:lnTo>
                  <a:lnTo>
                    <a:pt x="2471673" y="46862"/>
                  </a:lnTo>
                  <a:lnTo>
                    <a:pt x="2505837" y="97662"/>
                  </a:lnTo>
                  <a:lnTo>
                    <a:pt x="2518410" y="160020"/>
                  </a:lnTo>
                  <a:lnTo>
                    <a:pt x="2518410" y="1438528"/>
                  </a:lnTo>
                  <a:lnTo>
                    <a:pt x="2505837" y="1500631"/>
                  </a:lnTo>
                  <a:lnTo>
                    <a:pt x="2471673" y="1551431"/>
                  </a:lnTo>
                  <a:lnTo>
                    <a:pt x="2420873" y="1585721"/>
                  </a:lnTo>
                  <a:lnTo>
                    <a:pt x="2358516" y="1598294"/>
                  </a:lnTo>
                  <a:lnTo>
                    <a:pt x="159892" y="1598294"/>
                  </a:lnTo>
                  <a:lnTo>
                    <a:pt x="97536" y="1585721"/>
                  </a:lnTo>
                  <a:lnTo>
                    <a:pt x="46736" y="1551431"/>
                  </a:lnTo>
                  <a:lnTo>
                    <a:pt x="12573" y="1500631"/>
                  </a:lnTo>
                  <a:lnTo>
                    <a:pt x="0" y="1438528"/>
                  </a:lnTo>
                  <a:lnTo>
                    <a:pt x="0" y="160020"/>
                  </a:lnTo>
                  <a:close/>
                </a:path>
              </a:pathLst>
            </a:custGeom>
            <a:ln w="12192">
              <a:solidFill>
                <a:srgbClr val="EB7B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857244" y="4892039"/>
              <a:ext cx="2517140" cy="1600200"/>
            </a:xfrm>
            <a:custGeom>
              <a:avLst/>
              <a:gdLst/>
              <a:ahLst/>
              <a:cxnLst/>
              <a:rect l="l" t="t" r="r" b="b"/>
              <a:pathLst>
                <a:path w="2517140" h="1600200">
                  <a:moveTo>
                    <a:pt x="2357246" y="0"/>
                  </a:moveTo>
                  <a:lnTo>
                    <a:pt x="159765" y="0"/>
                  </a:lnTo>
                  <a:lnTo>
                    <a:pt x="97662" y="12573"/>
                  </a:lnTo>
                  <a:lnTo>
                    <a:pt x="46862" y="46736"/>
                  </a:lnTo>
                  <a:lnTo>
                    <a:pt x="12572" y="97662"/>
                  </a:lnTo>
                  <a:lnTo>
                    <a:pt x="0" y="159893"/>
                  </a:lnTo>
                  <a:lnTo>
                    <a:pt x="0" y="1439672"/>
                  </a:lnTo>
                  <a:lnTo>
                    <a:pt x="12572" y="1502029"/>
                  </a:lnTo>
                  <a:lnTo>
                    <a:pt x="46862" y="1552829"/>
                  </a:lnTo>
                  <a:lnTo>
                    <a:pt x="97662" y="1587119"/>
                  </a:lnTo>
                  <a:lnTo>
                    <a:pt x="159765" y="1599692"/>
                  </a:lnTo>
                  <a:lnTo>
                    <a:pt x="2357246" y="1599692"/>
                  </a:lnTo>
                  <a:lnTo>
                    <a:pt x="2419477" y="1587119"/>
                  </a:lnTo>
                  <a:lnTo>
                    <a:pt x="2470277" y="1552829"/>
                  </a:lnTo>
                  <a:lnTo>
                    <a:pt x="2504566" y="1502029"/>
                  </a:lnTo>
                  <a:lnTo>
                    <a:pt x="2517140" y="1439672"/>
                  </a:lnTo>
                  <a:lnTo>
                    <a:pt x="2517140" y="159893"/>
                  </a:lnTo>
                  <a:lnTo>
                    <a:pt x="2504566" y="97662"/>
                  </a:lnTo>
                  <a:lnTo>
                    <a:pt x="2470277" y="46736"/>
                  </a:lnTo>
                  <a:lnTo>
                    <a:pt x="2419477" y="12573"/>
                  </a:lnTo>
                  <a:lnTo>
                    <a:pt x="235724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857244" y="4892039"/>
              <a:ext cx="2517140" cy="1600200"/>
            </a:xfrm>
            <a:custGeom>
              <a:avLst/>
              <a:gdLst/>
              <a:ahLst/>
              <a:cxnLst/>
              <a:rect l="l" t="t" r="r" b="b"/>
              <a:pathLst>
                <a:path w="2517140" h="1600200">
                  <a:moveTo>
                    <a:pt x="0" y="159893"/>
                  </a:moveTo>
                  <a:lnTo>
                    <a:pt x="12572" y="97662"/>
                  </a:lnTo>
                  <a:lnTo>
                    <a:pt x="46862" y="46736"/>
                  </a:lnTo>
                  <a:lnTo>
                    <a:pt x="97662" y="12573"/>
                  </a:lnTo>
                  <a:lnTo>
                    <a:pt x="159765" y="0"/>
                  </a:lnTo>
                  <a:lnTo>
                    <a:pt x="2357246" y="0"/>
                  </a:lnTo>
                  <a:lnTo>
                    <a:pt x="2419477" y="12573"/>
                  </a:lnTo>
                  <a:lnTo>
                    <a:pt x="2470277" y="46736"/>
                  </a:lnTo>
                  <a:lnTo>
                    <a:pt x="2504566" y="97662"/>
                  </a:lnTo>
                  <a:lnTo>
                    <a:pt x="2517140" y="159893"/>
                  </a:lnTo>
                  <a:lnTo>
                    <a:pt x="2517140" y="1439672"/>
                  </a:lnTo>
                  <a:lnTo>
                    <a:pt x="2504566" y="1502029"/>
                  </a:lnTo>
                  <a:lnTo>
                    <a:pt x="2470277" y="1552829"/>
                  </a:lnTo>
                  <a:lnTo>
                    <a:pt x="2419477" y="1587119"/>
                  </a:lnTo>
                  <a:lnTo>
                    <a:pt x="2357246" y="1599692"/>
                  </a:lnTo>
                  <a:lnTo>
                    <a:pt x="159765" y="1599692"/>
                  </a:lnTo>
                  <a:lnTo>
                    <a:pt x="97662" y="1587119"/>
                  </a:lnTo>
                  <a:lnTo>
                    <a:pt x="46862" y="1552829"/>
                  </a:lnTo>
                  <a:lnTo>
                    <a:pt x="12572" y="1502029"/>
                  </a:lnTo>
                  <a:lnTo>
                    <a:pt x="0" y="1439672"/>
                  </a:lnTo>
                  <a:lnTo>
                    <a:pt x="0" y="159893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136136" y="5158740"/>
              <a:ext cx="2518410" cy="1598295"/>
            </a:xfrm>
            <a:custGeom>
              <a:avLst/>
              <a:gdLst/>
              <a:ahLst/>
              <a:cxnLst/>
              <a:rect l="l" t="t" r="r" b="b"/>
              <a:pathLst>
                <a:path w="2518409" h="1598295">
                  <a:moveTo>
                    <a:pt x="2358516" y="0"/>
                  </a:moveTo>
                  <a:lnTo>
                    <a:pt x="159892" y="0"/>
                  </a:lnTo>
                  <a:lnTo>
                    <a:pt x="97536" y="12573"/>
                  </a:lnTo>
                  <a:lnTo>
                    <a:pt x="46736" y="46862"/>
                  </a:lnTo>
                  <a:lnTo>
                    <a:pt x="12573" y="97662"/>
                  </a:lnTo>
                  <a:lnTo>
                    <a:pt x="0" y="159765"/>
                  </a:lnTo>
                  <a:lnTo>
                    <a:pt x="0" y="1438275"/>
                  </a:lnTo>
                  <a:lnTo>
                    <a:pt x="12573" y="1500632"/>
                  </a:lnTo>
                  <a:lnTo>
                    <a:pt x="46736" y="1551305"/>
                  </a:lnTo>
                  <a:lnTo>
                    <a:pt x="97536" y="1585595"/>
                  </a:lnTo>
                  <a:lnTo>
                    <a:pt x="159892" y="1598168"/>
                  </a:lnTo>
                  <a:lnTo>
                    <a:pt x="2358516" y="1598168"/>
                  </a:lnTo>
                  <a:lnTo>
                    <a:pt x="2420873" y="1585595"/>
                  </a:lnTo>
                  <a:lnTo>
                    <a:pt x="2471673" y="1551305"/>
                  </a:lnTo>
                  <a:lnTo>
                    <a:pt x="2505837" y="1500632"/>
                  </a:lnTo>
                  <a:lnTo>
                    <a:pt x="2518410" y="1438275"/>
                  </a:lnTo>
                  <a:lnTo>
                    <a:pt x="2518410" y="159765"/>
                  </a:lnTo>
                  <a:lnTo>
                    <a:pt x="2505837" y="97662"/>
                  </a:lnTo>
                  <a:lnTo>
                    <a:pt x="2471673" y="46862"/>
                  </a:lnTo>
                  <a:lnTo>
                    <a:pt x="2420873" y="12573"/>
                  </a:lnTo>
                  <a:lnTo>
                    <a:pt x="2358516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136136" y="5158740"/>
              <a:ext cx="2518410" cy="1598295"/>
            </a:xfrm>
            <a:custGeom>
              <a:avLst/>
              <a:gdLst/>
              <a:ahLst/>
              <a:cxnLst/>
              <a:rect l="l" t="t" r="r" b="b"/>
              <a:pathLst>
                <a:path w="2518409" h="1598295">
                  <a:moveTo>
                    <a:pt x="0" y="159765"/>
                  </a:moveTo>
                  <a:lnTo>
                    <a:pt x="12573" y="97662"/>
                  </a:lnTo>
                  <a:lnTo>
                    <a:pt x="46736" y="46862"/>
                  </a:lnTo>
                  <a:lnTo>
                    <a:pt x="97536" y="12573"/>
                  </a:lnTo>
                  <a:lnTo>
                    <a:pt x="159892" y="0"/>
                  </a:lnTo>
                  <a:lnTo>
                    <a:pt x="2358516" y="0"/>
                  </a:lnTo>
                  <a:lnTo>
                    <a:pt x="2420873" y="12573"/>
                  </a:lnTo>
                  <a:lnTo>
                    <a:pt x="2471673" y="46862"/>
                  </a:lnTo>
                  <a:lnTo>
                    <a:pt x="2505837" y="97662"/>
                  </a:lnTo>
                  <a:lnTo>
                    <a:pt x="2518410" y="159765"/>
                  </a:lnTo>
                  <a:lnTo>
                    <a:pt x="2518410" y="1438275"/>
                  </a:lnTo>
                  <a:lnTo>
                    <a:pt x="2505837" y="1500632"/>
                  </a:lnTo>
                  <a:lnTo>
                    <a:pt x="2471673" y="1551305"/>
                  </a:lnTo>
                  <a:lnTo>
                    <a:pt x="2420873" y="1585595"/>
                  </a:lnTo>
                  <a:lnTo>
                    <a:pt x="2358516" y="1598168"/>
                  </a:lnTo>
                  <a:lnTo>
                    <a:pt x="159892" y="1598168"/>
                  </a:lnTo>
                  <a:lnTo>
                    <a:pt x="97536" y="1585595"/>
                  </a:lnTo>
                  <a:lnTo>
                    <a:pt x="46736" y="1551305"/>
                  </a:lnTo>
                  <a:lnTo>
                    <a:pt x="12573" y="1500632"/>
                  </a:lnTo>
                  <a:lnTo>
                    <a:pt x="0" y="1438275"/>
                  </a:lnTo>
                  <a:lnTo>
                    <a:pt x="0" y="159765"/>
                  </a:lnTo>
                  <a:close/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302511" y="554863"/>
            <a:ext cx="15385289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6600" b="1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</a:t>
            </a:r>
            <a:r>
              <a:rPr sz="6600" b="1" spc="-1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6600" b="1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неуспешность</a:t>
            </a:r>
            <a:endParaRPr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38676" y="5498821"/>
            <a:ext cx="2514600" cy="774058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marR="5080" indent="411480">
              <a:lnSpc>
                <a:spcPct val="89800"/>
              </a:lnSpc>
              <a:spcBef>
                <a:spcPts val="420"/>
              </a:spcBef>
            </a:pPr>
            <a:r>
              <a:rPr sz="2600" b="1" spc="-35" dirty="0" err="1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</a:t>
            </a:r>
            <a:r>
              <a:rPr sz="2600" b="1" spc="-35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spc="-30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600" b="1" spc="-15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600" b="1" spc="-60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600" b="1" spc="-30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sz="2600" b="1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</a:t>
            </a:r>
            <a:r>
              <a:rPr sz="2600" b="1" spc="-25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600" b="1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sz="2600" b="1" spc="-60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sz="2600" b="1" spc="-25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sz="2600" b="1" spc="-20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600" b="1" spc="-10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600" b="1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endParaRPr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675130" y="7199362"/>
            <a:ext cx="2810510" cy="1877695"/>
            <a:chOff x="2311654" y="7217409"/>
            <a:chExt cx="2810510" cy="1877695"/>
          </a:xfrm>
        </p:grpSpPr>
        <p:sp>
          <p:nvSpPr>
            <p:cNvPr id="19" name="object 19"/>
            <p:cNvSpPr/>
            <p:nvPr/>
          </p:nvSpPr>
          <p:spPr>
            <a:xfrm>
              <a:off x="2318004" y="7223759"/>
              <a:ext cx="2519045" cy="1598295"/>
            </a:xfrm>
            <a:custGeom>
              <a:avLst/>
              <a:gdLst/>
              <a:ahLst/>
              <a:cxnLst/>
              <a:rect l="l" t="t" r="r" b="b"/>
              <a:pathLst>
                <a:path w="2519045" h="1598295">
                  <a:moveTo>
                    <a:pt x="2358771" y="0"/>
                  </a:moveTo>
                  <a:lnTo>
                    <a:pt x="159893" y="0"/>
                  </a:lnTo>
                  <a:lnTo>
                    <a:pt x="97662" y="12573"/>
                  </a:lnTo>
                  <a:lnTo>
                    <a:pt x="46862" y="46863"/>
                  </a:lnTo>
                  <a:lnTo>
                    <a:pt x="12572" y="97663"/>
                  </a:lnTo>
                  <a:lnTo>
                    <a:pt x="0" y="159766"/>
                  </a:lnTo>
                  <a:lnTo>
                    <a:pt x="0" y="1438402"/>
                  </a:lnTo>
                  <a:lnTo>
                    <a:pt x="12572" y="1500632"/>
                  </a:lnTo>
                  <a:lnTo>
                    <a:pt x="46862" y="1551432"/>
                  </a:lnTo>
                  <a:lnTo>
                    <a:pt x="97662" y="1585722"/>
                  </a:lnTo>
                  <a:lnTo>
                    <a:pt x="159893" y="1598295"/>
                  </a:lnTo>
                  <a:lnTo>
                    <a:pt x="2358771" y="1598295"/>
                  </a:lnTo>
                  <a:lnTo>
                    <a:pt x="2420873" y="1585722"/>
                  </a:lnTo>
                  <a:lnTo>
                    <a:pt x="2471800" y="1551432"/>
                  </a:lnTo>
                  <a:lnTo>
                    <a:pt x="2505963" y="1500632"/>
                  </a:lnTo>
                  <a:lnTo>
                    <a:pt x="2518536" y="1438402"/>
                  </a:lnTo>
                  <a:lnTo>
                    <a:pt x="2518536" y="159766"/>
                  </a:lnTo>
                  <a:lnTo>
                    <a:pt x="2505963" y="97663"/>
                  </a:lnTo>
                  <a:lnTo>
                    <a:pt x="2471800" y="46863"/>
                  </a:lnTo>
                  <a:lnTo>
                    <a:pt x="2420873" y="12573"/>
                  </a:lnTo>
                  <a:lnTo>
                    <a:pt x="2358771" y="0"/>
                  </a:lnTo>
                  <a:close/>
                </a:path>
              </a:pathLst>
            </a:custGeom>
            <a:solidFill>
              <a:srgbClr val="4470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318004" y="7223759"/>
              <a:ext cx="2519045" cy="1598295"/>
            </a:xfrm>
            <a:custGeom>
              <a:avLst/>
              <a:gdLst/>
              <a:ahLst/>
              <a:cxnLst/>
              <a:rect l="l" t="t" r="r" b="b"/>
              <a:pathLst>
                <a:path w="2519045" h="1598295">
                  <a:moveTo>
                    <a:pt x="0" y="159766"/>
                  </a:moveTo>
                  <a:lnTo>
                    <a:pt x="12572" y="97663"/>
                  </a:lnTo>
                  <a:lnTo>
                    <a:pt x="46862" y="46863"/>
                  </a:lnTo>
                  <a:lnTo>
                    <a:pt x="97662" y="12573"/>
                  </a:lnTo>
                  <a:lnTo>
                    <a:pt x="159893" y="0"/>
                  </a:lnTo>
                  <a:lnTo>
                    <a:pt x="2358771" y="0"/>
                  </a:lnTo>
                  <a:lnTo>
                    <a:pt x="2420873" y="12573"/>
                  </a:lnTo>
                  <a:lnTo>
                    <a:pt x="2471800" y="46863"/>
                  </a:lnTo>
                  <a:lnTo>
                    <a:pt x="2505963" y="97663"/>
                  </a:lnTo>
                  <a:lnTo>
                    <a:pt x="2518536" y="159766"/>
                  </a:lnTo>
                  <a:lnTo>
                    <a:pt x="2518536" y="1438402"/>
                  </a:lnTo>
                  <a:lnTo>
                    <a:pt x="2505963" y="1500632"/>
                  </a:lnTo>
                  <a:lnTo>
                    <a:pt x="2471800" y="1551432"/>
                  </a:lnTo>
                  <a:lnTo>
                    <a:pt x="2420873" y="1585722"/>
                  </a:lnTo>
                  <a:lnTo>
                    <a:pt x="2358771" y="1598295"/>
                  </a:lnTo>
                  <a:lnTo>
                    <a:pt x="159893" y="1598295"/>
                  </a:lnTo>
                  <a:lnTo>
                    <a:pt x="97662" y="1585722"/>
                  </a:lnTo>
                  <a:lnTo>
                    <a:pt x="46862" y="1551432"/>
                  </a:lnTo>
                  <a:lnTo>
                    <a:pt x="12572" y="1500632"/>
                  </a:lnTo>
                  <a:lnTo>
                    <a:pt x="0" y="1438402"/>
                  </a:lnTo>
                  <a:lnTo>
                    <a:pt x="0" y="15976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598420" y="7488935"/>
              <a:ext cx="2517140" cy="1600200"/>
            </a:xfrm>
            <a:custGeom>
              <a:avLst/>
              <a:gdLst/>
              <a:ahLst/>
              <a:cxnLst/>
              <a:rect l="l" t="t" r="r" b="b"/>
              <a:pathLst>
                <a:path w="2517140" h="1600200">
                  <a:moveTo>
                    <a:pt x="2357120" y="0"/>
                  </a:moveTo>
                  <a:lnTo>
                    <a:pt x="159766" y="0"/>
                  </a:lnTo>
                  <a:lnTo>
                    <a:pt x="97662" y="12572"/>
                  </a:lnTo>
                  <a:lnTo>
                    <a:pt x="46862" y="46862"/>
                  </a:lnTo>
                  <a:lnTo>
                    <a:pt x="12573" y="97789"/>
                  </a:lnTo>
                  <a:lnTo>
                    <a:pt x="0" y="160146"/>
                  </a:lnTo>
                  <a:lnTo>
                    <a:pt x="0" y="1439798"/>
                  </a:lnTo>
                  <a:lnTo>
                    <a:pt x="12573" y="1502155"/>
                  </a:lnTo>
                  <a:lnTo>
                    <a:pt x="46862" y="1552943"/>
                  </a:lnTo>
                  <a:lnTo>
                    <a:pt x="97662" y="1587233"/>
                  </a:lnTo>
                  <a:lnTo>
                    <a:pt x="159766" y="1599793"/>
                  </a:lnTo>
                  <a:lnTo>
                    <a:pt x="2357120" y="1599793"/>
                  </a:lnTo>
                  <a:lnTo>
                    <a:pt x="2419350" y="1587233"/>
                  </a:lnTo>
                  <a:lnTo>
                    <a:pt x="2470150" y="1552943"/>
                  </a:lnTo>
                  <a:lnTo>
                    <a:pt x="2504313" y="1502155"/>
                  </a:lnTo>
                  <a:lnTo>
                    <a:pt x="2516885" y="1439798"/>
                  </a:lnTo>
                  <a:lnTo>
                    <a:pt x="2516885" y="160146"/>
                  </a:lnTo>
                  <a:lnTo>
                    <a:pt x="2504313" y="97789"/>
                  </a:lnTo>
                  <a:lnTo>
                    <a:pt x="2470150" y="46862"/>
                  </a:lnTo>
                  <a:lnTo>
                    <a:pt x="2419350" y="12572"/>
                  </a:lnTo>
                  <a:lnTo>
                    <a:pt x="235712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598420" y="7488935"/>
              <a:ext cx="2517140" cy="1600200"/>
            </a:xfrm>
            <a:custGeom>
              <a:avLst/>
              <a:gdLst/>
              <a:ahLst/>
              <a:cxnLst/>
              <a:rect l="l" t="t" r="r" b="b"/>
              <a:pathLst>
                <a:path w="2517140" h="1600200">
                  <a:moveTo>
                    <a:pt x="0" y="160146"/>
                  </a:moveTo>
                  <a:lnTo>
                    <a:pt x="12573" y="97789"/>
                  </a:lnTo>
                  <a:lnTo>
                    <a:pt x="46862" y="46862"/>
                  </a:lnTo>
                  <a:lnTo>
                    <a:pt x="97662" y="12572"/>
                  </a:lnTo>
                  <a:lnTo>
                    <a:pt x="159766" y="0"/>
                  </a:lnTo>
                  <a:lnTo>
                    <a:pt x="2357120" y="0"/>
                  </a:lnTo>
                  <a:lnTo>
                    <a:pt x="2419350" y="12572"/>
                  </a:lnTo>
                  <a:lnTo>
                    <a:pt x="2470150" y="46862"/>
                  </a:lnTo>
                  <a:lnTo>
                    <a:pt x="2504313" y="97789"/>
                  </a:lnTo>
                  <a:lnTo>
                    <a:pt x="2516885" y="160146"/>
                  </a:lnTo>
                  <a:lnTo>
                    <a:pt x="2516885" y="1439798"/>
                  </a:lnTo>
                  <a:lnTo>
                    <a:pt x="2504313" y="1502155"/>
                  </a:lnTo>
                  <a:lnTo>
                    <a:pt x="2470150" y="1552943"/>
                  </a:lnTo>
                  <a:lnTo>
                    <a:pt x="2419350" y="1587233"/>
                  </a:lnTo>
                  <a:lnTo>
                    <a:pt x="2357120" y="1599793"/>
                  </a:lnTo>
                  <a:lnTo>
                    <a:pt x="159766" y="1599793"/>
                  </a:lnTo>
                  <a:lnTo>
                    <a:pt x="97662" y="1587233"/>
                  </a:lnTo>
                  <a:lnTo>
                    <a:pt x="46862" y="1552943"/>
                  </a:lnTo>
                  <a:lnTo>
                    <a:pt x="12573" y="1502155"/>
                  </a:lnTo>
                  <a:lnTo>
                    <a:pt x="0" y="1439798"/>
                  </a:lnTo>
                  <a:lnTo>
                    <a:pt x="0" y="160146"/>
                  </a:lnTo>
                  <a:close/>
                </a:path>
              </a:pathLst>
            </a:custGeom>
            <a:ln w="12192">
              <a:solidFill>
                <a:srgbClr val="4470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2308034" y="7786411"/>
            <a:ext cx="1824863" cy="774058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47625" marR="5080" indent="-35560">
              <a:lnSpc>
                <a:spcPct val="89900"/>
              </a:lnSpc>
              <a:spcBef>
                <a:spcPts val="420"/>
              </a:spcBef>
            </a:pPr>
            <a:r>
              <a:rPr sz="2600" b="1" spc="-35" dirty="0" err="1" smtClean="0">
                <a:solidFill>
                  <a:srgbClr val="6E2E9F"/>
                </a:solidFill>
                <a:latin typeface="Calibri"/>
                <a:cs typeface="Calibri"/>
              </a:rPr>
              <a:t>Школьны</a:t>
            </a:r>
            <a:r>
              <a:rPr sz="2600" b="1" dirty="0" err="1" smtClean="0">
                <a:solidFill>
                  <a:srgbClr val="6E2E9F"/>
                </a:solidFill>
                <a:latin typeface="Calibri"/>
                <a:cs typeface="Calibri"/>
              </a:rPr>
              <a:t>е</a:t>
            </a:r>
            <a:r>
              <a:rPr sz="2600" b="1" dirty="0" smtClean="0">
                <a:solidFill>
                  <a:srgbClr val="6E2E9F"/>
                </a:solidFill>
                <a:latin typeface="Calibri"/>
                <a:cs typeface="Calibri"/>
              </a:rPr>
              <a:t> </a:t>
            </a:r>
            <a:r>
              <a:rPr sz="2600" b="1" spc="5" dirty="0" smtClean="0">
                <a:solidFill>
                  <a:srgbClr val="6E2E9F"/>
                </a:solidFill>
                <a:latin typeface="Calibri"/>
                <a:cs typeface="Calibri"/>
              </a:rPr>
              <a:t> </a:t>
            </a:r>
            <a:r>
              <a:rPr sz="2600" b="1" spc="-25" dirty="0">
                <a:solidFill>
                  <a:srgbClr val="6E2E9F"/>
                </a:solidFill>
                <a:latin typeface="Calibri"/>
                <a:cs typeface="Calibri"/>
              </a:rPr>
              <a:t>т</a:t>
            </a:r>
            <a:r>
              <a:rPr sz="2600" b="1" spc="-50" dirty="0">
                <a:solidFill>
                  <a:srgbClr val="6E2E9F"/>
                </a:solidFill>
                <a:latin typeface="Calibri"/>
                <a:cs typeface="Calibri"/>
              </a:rPr>
              <a:t>р</a:t>
            </a:r>
            <a:r>
              <a:rPr sz="2600" b="1" spc="-125" dirty="0">
                <a:solidFill>
                  <a:srgbClr val="6E2E9F"/>
                </a:solidFill>
                <a:latin typeface="Calibri"/>
                <a:cs typeface="Calibri"/>
              </a:rPr>
              <a:t>у</a:t>
            </a:r>
            <a:r>
              <a:rPr sz="2600" b="1" spc="-30" dirty="0">
                <a:solidFill>
                  <a:srgbClr val="6E2E9F"/>
                </a:solidFill>
                <a:latin typeface="Calibri"/>
                <a:cs typeface="Calibri"/>
              </a:rPr>
              <a:t>дно</a:t>
            </a:r>
            <a:r>
              <a:rPr sz="2600" b="1" spc="-25" dirty="0">
                <a:solidFill>
                  <a:srgbClr val="6E2E9F"/>
                </a:solidFill>
                <a:latin typeface="Calibri"/>
                <a:cs typeface="Calibri"/>
              </a:rPr>
              <a:t>ст</a:t>
            </a:r>
            <a:r>
              <a:rPr sz="2600" b="1" dirty="0">
                <a:solidFill>
                  <a:srgbClr val="6E2E9F"/>
                </a:solidFill>
                <a:latin typeface="Calibri"/>
                <a:cs typeface="Calibri"/>
              </a:rPr>
              <a:t>и</a:t>
            </a:r>
            <a:endParaRPr sz="2600" b="1" dirty="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388609" y="7217409"/>
            <a:ext cx="2810510" cy="1877695"/>
            <a:chOff x="5388609" y="7217409"/>
            <a:chExt cx="2810510" cy="1877695"/>
          </a:xfrm>
        </p:grpSpPr>
        <p:sp>
          <p:nvSpPr>
            <p:cNvPr id="25" name="object 25"/>
            <p:cNvSpPr/>
            <p:nvPr/>
          </p:nvSpPr>
          <p:spPr>
            <a:xfrm>
              <a:off x="5394959" y="7223759"/>
              <a:ext cx="2519045" cy="1598295"/>
            </a:xfrm>
            <a:custGeom>
              <a:avLst/>
              <a:gdLst/>
              <a:ahLst/>
              <a:cxnLst/>
              <a:rect l="l" t="t" r="r" b="b"/>
              <a:pathLst>
                <a:path w="2519045" h="1598295">
                  <a:moveTo>
                    <a:pt x="2358770" y="0"/>
                  </a:moveTo>
                  <a:lnTo>
                    <a:pt x="159892" y="0"/>
                  </a:lnTo>
                  <a:lnTo>
                    <a:pt x="97662" y="12573"/>
                  </a:lnTo>
                  <a:lnTo>
                    <a:pt x="46862" y="46863"/>
                  </a:lnTo>
                  <a:lnTo>
                    <a:pt x="12573" y="97663"/>
                  </a:lnTo>
                  <a:lnTo>
                    <a:pt x="0" y="159766"/>
                  </a:lnTo>
                  <a:lnTo>
                    <a:pt x="0" y="1438402"/>
                  </a:lnTo>
                  <a:lnTo>
                    <a:pt x="12573" y="1500632"/>
                  </a:lnTo>
                  <a:lnTo>
                    <a:pt x="46862" y="1551432"/>
                  </a:lnTo>
                  <a:lnTo>
                    <a:pt x="97662" y="1585722"/>
                  </a:lnTo>
                  <a:lnTo>
                    <a:pt x="159892" y="1598295"/>
                  </a:lnTo>
                  <a:lnTo>
                    <a:pt x="2358770" y="1598295"/>
                  </a:lnTo>
                  <a:lnTo>
                    <a:pt x="2420873" y="1585722"/>
                  </a:lnTo>
                  <a:lnTo>
                    <a:pt x="2471800" y="1551432"/>
                  </a:lnTo>
                  <a:lnTo>
                    <a:pt x="2505964" y="1500632"/>
                  </a:lnTo>
                  <a:lnTo>
                    <a:pt x="2518537" y="1438402"/>
                  </a:lnTo>
                  <a:lnTo>
                    <a:pt x="2518537" y="159766"/>
                  </a:lnTo>
                  <a:lnTo>
                    <a:pt x="2505964" y="97663"/>
                  </a:lnTo>
                  <a:lnTo>
                    <a:pt x="2471800" y="46863"/>
                  </a:lnTo>
                  <a:lnTo>
                    <a:pt x="2420873" y="12573"/>
                  </a:lnTo>
                  <a:lnTo>
                    <a:pt x="2358770" y="0"/>
                  </a:lnTo>
                  <a:close/>
                </a:path>
              </a:pathLst>
            </a:custGeom>
            <a:solidFill>
              <a:srgbClr val="4470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94959" y="7223759"/>
              <a:ext cx="2519045" cy="1598295"/>
            </a:xfrm>
            <a:custGeom>
              <a:avLst/>
              <a:gdLst/>
              <a:ahLst/>
              <a:cxnLst/>
              <a:rect l="l" t="t" r="r" b="b"/>
              <a:pathLst>
                <a:path w="2519045" h="1598295">
                  <a:moveTo>
                    <a:pt x="0" y="159766"/>
                  </a:moveTo>
                  <a:lnTo>
                    <a:pt x="12573" y="97663"/>
                  </a:lnTo>
                  <a:lnTo>
                    <a:pt x="46862" y="46863"/>
                  </a:lnTo>
                  <a:lnTo>
                    <a:pt x="97662" y="12573"/>
                  </a:lnTo>
                  <a:lnTo>
                    <a:pt x="159892" y="0"/>
                  </a:lnTo>
                  <a:lnTo>
                    <a:pt x="2358770" y="0"/>
                  </a:lnTo>
                  <a:lnTo>
                    <a:pt x="2420873" y="12573"/>
                  </a:lnTo>
                  <a:lnTo>
                    <a:pt x="2471800" y="46863"/>
                  </a:lnTo>
                  <a:lnTo>
                    <a:pt x="2505964" y="97663"/>
                  </a:lnTo>
                  <a:lnTo>
                    <a:pt x="2518537" y="159766"/>
                  </a:lnTo>
                  <a:lnTo>
                    <a:pt x="2518537" y="1438402"/>
                  </a:lnTo>
                  <a:lnTo>
                    <a:pt x="2505964" y="1500632"/>
                  </a:lnTo>
                  <a:lnTo>
                    <a:pt x="2471800" y="1551432"/>
                  </a:lnTo>
                  <a:lnTo>
                    <a:pt x="2420873" y="1585722"/>
                  </a:lnTo>
                  <a:lnTo>
                    <a:pt x="2358770" y="1598295"/>
                  </a:lnTo>
                  <a:lnTo>
                    <a:pt x="159892" y="1598295"/>
                  </a:lnTo>
                  <a:lnTo>
                    <a:pt x="97662" y="1585722"/>
                  </a:lnTo>
                  <a:lnTo>
                    <a:pt x="46862" y="1551432"/>
                  </a:lnTo>
                  <a:lnTo>
                    <a:pt x="12573" y="1500632"/>
                  </a:lnTo>
                  <a:lnTo>
                    <a:pt x="0" y="1438402"/>
                  </a:lnTo>
                  <a:lnTo>
                    <a:pt x="0" y="159766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675375" y="7488935"/>
              <a:ext cx="2517140" cy="1600200"/>
            </a:xfrm>
            <a:custGeom>
              <a:avLst/>
              <a:gdLst/>
              <a:ahLst/>
              <a:cxnLst/>
              <a:rect l="l" t="t" r="r" b="b"/>
              <a:pathLst>
                <a:path w="2517140" h="1600200">
                  <a:moveTo>
                    <a:pt x="2357120" y="0"/>
                  </a:moveTo>
                  <a:lnTo>
                    <a:pt x="159765" y="0"/>
                  </a:lnTo>
                  <a:lnTo>
                    <a:pt x="97536" y="12572"/>
                  </a:lnTo>
                  <a:lnTo>
                    <a:pt x="46736" y="46862"/>
                  </a:lnTo>
                  <a:lnTo>
                    <a:pt x="12573" y="97789"/>
                  </a:lnTo>
                  <a:lnTo>
                    <a:pt x="0" y="160146"/>
                  </a:lnTo>
                  <a:lnTo>
                    <a:pt x="0" y="1439798"/>
                  </a:lnTo>
                  <a:lnTo>
                    <a:pt x="12573" y="1502155"/>
                  </a:lnTo>
                  <a:lnTo>
                    <a:pt x="46736" y="1552943"/>
                  </a:lnTo>
                  <a:lnTo>
                    <a:pt x="97536" y="1587233"/>
                  </a:lnTo>
                  <a:lnTo>
                    <a:pt x="159765" y="1599793"/>
                  </a:lnTo>
                  <a:lnTo>
                    <a:pt x="2357120" y="1599793"/>
                  </a:lnTo>
                  <a:lnTo>
                    <a:pt x="2419350" y="1587233"/>
                  </a:lnTo>
                  <a:lnTo>
                    <a:pt x="2470150" y="1552943"/>
                  </a:lnTo>
                  <a:lnTo>
                    <a:pt x="2504313" y="1502155"/>
                  </a:lnTo>
                  <a:lnTo>
                    <a:pt x="2516885" y="1439798"/>
                  </a:lnTo>
                  <a:lnTo>
                    <a:pt x="2516885" y="160146"/>
                  </a:lnTo>
                  <a:lnTo>
                    <a:pt x="2504313" y="97789"/>
                  </a:lnTo>
                  <a:lnTo>
                    <a:pt x="2470150" y="46862"/>
                  </a:lnTo>
                  <a:lnTo>
                    <a:pt x="2419350" y="12572"/>
                  </a:lnTo>
                  <a:lnTo>
                    <a:pt x="2357120" y="0"/>
                  </a:lnTo>
                  <a:close/>
                </a:path>
              </a:pathLst>
            </a:custGeom>
            <a:solidFill>
              <a:srgbClr val="FFFFFF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675375" y="7488935"/>
              <a:ext cx="2517140" cy="1600200"/>
            </a:xfrm>
            <a:custGeom>
              <a:avLst/>
              <a:gdLst/>
              <a:ahLst/>
              <a:cxnLst/>
              <a:rect l="l" t="t" r="r" b="b"/>
              <a:pathLst>
                <a:path w="2517140" h="1600200">
                  <a:moveTo>
                    <a:pt x="0" y="160146"/>
                  </a:moveTo>
                  <a:lnTo>
                    <a:pt x="12573" y="97789"/>
                  </a:lnTo>
                  <a:lnTo>
                    <a:pt x="46736" y="46862"/>
                  </a:lnTo>
                  <a:lnTo>
                    <a:pt x="97536" y="12572"/>
                  </a:lnTo>
                  <a:lnTo>
                    <a:pt x="159765" y="0"/>
                  </a:lnTo>
                  <a:lnTo>
                    <a:pt x="2357120" y="0"/>
                  </a:lnTo>
                  <a:lnTo>
                    <a:pt x="2419350" y="12572"/>
                  </a:lnTo>
                  <a:lnTo>
                    <a:pt x="2470150" y="46862"/>
                  </a:lnTo>
                  <a:lnTo>
                    <a:pt x="2504313" y="97789"/>
                  </a:lnTo>
                  <a:lnTo>
                    <a:pt x="2516885" y="160146"/>
                  </a:lnTo>
                  <a:lnTo>
                    <a:pt x="2516885" y="1439798"/>
                  </a:lnTo>
                  <a:lnTo>
                    <a:pt x="2504313" y="1502155"/>
                  </a:lnTo>
                  <a:lnTo>
                    <a:pt x="2470150" y="1552943"/>
                  </a:lnTo>
                  <a:lnTo>
                    <a:pt x="2419350" y="1587233"/>
                  </a:lnTo>
                  <a:lnTo>
                    <a:pt x="2357120" y="1599793"/>
                  </a:lnTo>
                  <a:lnTo>
                    <a:pt x="159765" y="1599793"/>
                  </a:lnTo>
                  <a:lnTo>
                    <a:pt x="97536" y="1587233"/>
                  </a:lnTo>
                  <a:lnTo>
                    <a:pt x="46736" y="1552943"/>
                  </a:lnTo>
                  <a:lnTo>
                    <a:pt x="12573" y="1502155"/>
                  </a:lnTo>
                  <a:lnTo>
                    <a:pt x="0" y="1439798"/>
                  </a:lnTo>
                  <a:lnTo>
                    <a:pt x="0" y="160146"/>
                  </a:lnTo>
                  <a:close/>
                </a:path>
              </a:pathLst>
            </a:custGeom>
            <a:ln w="12192">
              <a:solidFill>
                <a:srgbClr val="4470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6192138" y="7848345"/>
            <a:ext cx="1885061" cy="774058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47625" marR="5080" indent="-35560">
              <a:lnSpc>
                <a:spcPct val="89900"/>
              </a:lnSpc>
              <a:spcBef>
                <a:spcPts val="420"/>
              </a:spcBef>
            </a:pPr>
            <a:r>
              <a:rPr sz="2600" b="1" spc="-35" dirty="0" err="1" smtClean="0">
                <a:solidFill>
                  <a:srgbClr val="6E2E9F"/>
                </a:solidFill>
                <a:latin typeface="Calibri"/>
                <a:cs typeface="Calibri"/>
              </a:rPr>
              <a:t>Школьны</a:t>
            </a:r>
            <a:r>
              <a:rPr sz="2600" b="1" dirty="0" err="1" smtClean="0">
                <a:solidFill>
                  <a:srgbClr val="6E2E9F"/>
                </a:solidFill>
                <a:latin typeface="Calibri"/>
                <a:cs typeface="Calibri"/>
              </a:rPr>
              <a:t>е</a:t>
            </a:r>
            <a:r>
              <a:rPr sz="2600" b="1" dirty="0" smtClean="0">
                <a:solidFill>
                  <a:srgbClr val="6E2E9F"/>
                </a:solidFill>
                <a:latin typeface="Calibri"/>
                <a:cs typeface="Calibri"/>
              </a:rPr>
              <a:t> </a:t>
            </a:r>
            <a:r>
              <a:rPr sz="2600" b="1" spc="5" dirty="0" smtClean="0">
                <a:solidFill>
                  <a:srgbClr val="6E2E9F"/>
                </a:solidFill>
                <a:latin typeface="Calibri"/>
                <a:cs typeface="Calibri"/>
              </a:rPr>
              <a:t> </a:t>
            </a:r>
            <a:r>
              <a:rPr sz="2600" b="1" spc="-25" dirty="0">
                <a:solidFill>
                  <a:srgbClr val="6E2E9F"/>
                </a:solidFill>
                <a:latin typeface="Calibri"/>
                <a:cs typeface="Calibri"/>
              </a:rPr>
              <a:t>т</a:t>
            </a:r>
            <a:r>
              <a:rPr sz="2600" b="1" spc="-50" dirty="0">
                <a:solidFill>
                  <a:srgbClr val="6E2E9F"/>
                </a:solidFill>
                <a:latin typeface="Calibri"/>
                <a:cs typeface="Calibri"/>
              </a:rPr>
              <a:t>р</a:t>
            </a:r>
            <a:r>
              <a:rPr sz="2600" b="1" spc="-125" dirty="0">
                <a:solidFill>
                  <a:srgbClr val="6E2E9F"/>
                </a:solidFill>
                <a:latin typeface="Calibri"/>
                <a:cs typeface="Calibri"/>
              </a:rPr>
              <a:t>у</a:t>
            </a:r>
            <a:r>
              <a:rPr sz="2600" b="1" spc="-30" dirty="0">
                <a:solidFill>
                  <a:srgbClr val="6E2E9F"/>
                </a:solidFill>
                <a:latin typeface="Calibri"/>
                <a:cs typeface="Calibri"/>
              </a:rPr>
              <a:t>дно</a:t>
            </a:r>
            <a:r>
              <a:rPr sz="2600" b="1" spc="-25" dirty="0">
                <a:solidFill>
                  <a:srgbClr val="6E2E9F"/>
                </a:solidFill>
                <a:latin typeface="Calibri"/>
                <a:cs typeface="Calibri"/>
              </a:rPr>
              <a:t>ст</a:t>
            </a:r>
            <a:r>
              <a:rPr sz="2600" b="1" dirty="0">
                <a:solidFill>
                  <a:srgbClr val="6E2E9F"/>
                </a:solidFill>
                <a:latin typeface="Calibri"/>
                <a:cs typeface="Calibri"/>
              </a:rPr>
              <a:t>и</a:t>
            </a:r>
            <a:endParaRPr sz="2600" b="1" dirty="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340543" y="2985894"/>
            <a:ext cx="12499657" cy="80791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981565" indent="292100">
              <a:lnSpc>
                <a:spcPts val="3100"/>
              </a:lnSpc>
              <a:spcBef>
                <a:spcPts val="3165"/>
              </a:spcBef>
            </a:pPr>
            <a:r>
              <a:rPr sz="2700" b="1" spc="-35" dirty="0" err="1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</a:t>
            </a:r>
            <a:r>
              <a:rPr sz="2700" b="1" spc="-35" dirty="0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700" b="1" spc="-30" dirty="0" smtClean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2700" b="1" spc="-20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700" b="1" spc="-25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еу</a:t>
            </a:r>
            <a:r>
              <a:rPr sz="2700" b="1" spc="-15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спеш</a:t>
            </a:r>
            <a:r>
              <a:rPr sz="2700" b="1" spc="-20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sz="2700" b="1" spc="-5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sz="2700" b="1" spc="-25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2700" b="1" spc="-15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sz="2700" b="1" dirty="0">
                <a:solidFill>
                  <a:srgbClr val="6E2E9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endParaRPr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object 3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93023" y="2839211"/>
            <a:ext cx="10094975" cy="64952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69339" y="556006"/>
            <a:ext cx="15923261" cy="9371796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241300" marR="546100" indent="-228600" algn="just">
              <a:lnSpc>
                <a:spcPct val="80000"/>
              </a:lnSpc>
              <a:spcBef>
                <a:spcPts val="960"/>
              </a:spcBef>
              <a:buFont typeface="Wingdings"/>
              <a:buChar char=""/>
              <a:tabLst>
                <a:tab pos="491490" algn="l"/>
              </a:tabLst>
            </a:pPr>
            <a:r>
              <a:rPr sz="4800" spc="-35" dirty="0">
                <a:solidFill>
                  <a:srgbClr val="2E5496"/>
                </a:solidFill>
                <a:latin typeface="Times New Roman"/>
                <a:cs typeface="Times New Roman"/>
              </a:rPr>
              <a:t>Хорошая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успеваемость 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не является </a:t>
            </a:r>
            <a:r>
              <a:rPr sz="4800" spc="-8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30" dirty="0">
                <a:solidFill>
                  <a:srgbClr val="2E5496"/>
                </a:solidFill>
                <a:latin typeface="Times New Roman"/>
                <a:cs typeface="Times New Roman"/>
              </a:rPr>
              <a:t>главной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 причиной</a:t>
            </a:r>
            <a:r>
              <a:rPr sz="48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20" dirty="0">
                <a:solidFill>
                  <a:srgbClr val="2E5496"/>
                </a:solidFill>
                <a:latin typeface="Times New Roman"/>
                <a:cs typeface="Times New Roman"/>
              </a:rPr>
              <a:t>успеха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20" dirty="0">
                <a:solidFill>
                  <a:srgbClr val="2E5496"/>
                </a:solidFill>
                <a:latin typeface="Times New Roman"/>
                <a:cs typeface="Times New Roman"/>
              </a:rPr>
              <a:t>ребенка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4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45" dirty="0" err="1">
                <a:solidFill>
                  <a:srgbClr val="2E5496"/>
                </a:solidFill>
                <a:latin typeface="Times New Roman"/>
                <a:cs typeface="Times New Roman"/>
              </a:rPr>
              <a:t>школе</a:t>
            </a:r>
            <a:r>
              <a:rPr sz="4800" spc="-45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lang="ru-RU" sz="4800" spc="-45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12700" marR="546100" algn="just">
              <a:lnSpc>
                <a:spcPct val="80000"/>
              </a:lnSpc>
              <a:spcBef>
                <a:spcPts val="960"/>
              </a:spcBef>
              <a:tabLst>
                <a:tab pos="491490" algn="l"/>
              </a:tabLst>
            </a:pPr>
            <a:endParaRPr sz="4800" dirty="0">
              <a:latin typeface="Times New Roman"/>
              <a:cs typeface="Times New Roman"/>
            </a:endParaRPr>
          </a:p>
          <a:p>
            <a:pPr marL="241300" marR="915035" indent="-228600" algn="just">
              <a:lnSpc>
                <a:spcPct val="80000"/>
              </a:lnSpc>
              <a:spcBef>
                <a:spcPts val="1000"/>
              </a:spcBef>
              <a:buFont typeface="Wingdings"/>
              <a:buChar char=""/>
              <a:tabLst>
                <a:tab pos="491490" algn="l"/>
              </a:tabLst>
            </a:pP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Если </a:t>
            </a:r>
            <a:r>
              <a:rPr sz="4800" spc="5" dirty="0">
                <a:solidFill>
                  <a:srgbClr val="2E5496"/>
                </a:solidFill>
                <a:latin typeface="Times New Roman"/>
                <a:cs typeface="Times New Roman"/>
              </a:rPr>
              <a:t>мы </a:t>
            </a:r>
            <a:r>
              <a:rPr sz="4800" spc="-15" dirty="0">
                <a:solidFill>
                  <a:srgbClr val="2E5496"/>
                </a:solidFill>
                <a:latin typeface="Times New Roman"/>
                <a:cs typeface="Times New Roman"/>
              </a:rPr>
              <a:t>говорим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о </a:t>
            </a:r>
            <a:r>
              <a:rPr sz="4800" spc="-25" dirty="0">
                <a:solidFill>
                  <a:srgbClr val="2E5496"/>
                </a:solidFill>
                <a:latin typeface="Times New Roman"/>
                <a:cs typeface="Times New Roman"/>
              </a:rPr>
              <a:t>«школьных </a:t>
            </a:r>
            <a:r>
              <a:rPr sz="4800" spc="-20" dirty="0">
                <a:solidFill>
                  <a:srgbClr val="2E5496"/>
                </a:solidFill>
                <a:latin typeface="Times New Roman"/>
                <a:cs typeface="Times New Roman"/>
              </a:rPr>
              <a:t> трудностях»,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30" dirty="0">
                <a:solidFill>
                  <a:srgbClr val="2E5496"/>
                </a:solidFill>
                <a:latin typeface="Times New Roman"/>
                <a:cs typeface="Times New Roman"/>
              </a:rPr>
              <a:t>то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 имеем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4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виду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 временное</a:t>
            </a:r>
            <a:r>
              <a:rPr sz="4800" spc="-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48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15" dirty="0" err="1">
                <a:solidFill>
                  <a:srgbClr val="2E5496"/>
                </a:solidFill>
                <a:latin typeface="Times New Roman"/>
                <a:cs typeface="Times New Roman"/>
              </a:rPr>
              <a:t>преодолимое</a:t>
            </a:r>
            <a:r>
              <a:rPr sz="4800" spc="-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явление</a:t>
            </a:r>
            <a:r>
              <a:rPr lang="ru-RU" sz="4800" dirty="0">
                <a:latin typeface="Times New Roman"/>
                <a:cs typeface="Times New Roman"/>
              </a:rPr>
              <a:t> </a:t>
            </a:r>
            <a:r>
              <a:rPr sz="4800" spc="-35" dirty="0" smtClean="0">
                <a:solidFill>
                  <a:srgbClr val="2E5496"/>
                </a:solidFill>
                <a:latin typeface="Times New Roman"/>
                <a:cs typeface="Times New Roman"/>
              </a:rPr>
              <a:t>(</a:t>
            </a:r>
            <a:r>
              <a:rPr sz="4800" spc="-3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трудно</a:t>
            </a:r>
            <a:r>
              <a:rPr sz="4800" spc="-3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5" dirty="0">
                <a:solidFill>
                  <a:srgbClr val="2E5496"/>
                </a:solidFill>
                <a:latin typeface="Times New Roman"/>
                <a:cs typeface="Times New Roman"/>
              </a:rPr>
              <a:t>дается </a:t>
            </a:r>
            <a:r>
              <a:rPr sz="4800" spc="10" dirty="0">
                <a:solidFill>
                  <a:srgbClr val="2E5496"/>
                </a:solidFill>
                <a:latin typeface="Times New Roman"/>
                <a:cs typeface="Times New Roman"/>
              </a:rPr>
              <a:t>освоение </a:t>
            </a:r>
            <a:r>
              <a:rPr sz="4800" spc="-35" dirty="0">
                <a:solidFill>
                  <a:srgbClr val="2E5496"/>
                </a:solidFill>
                <a:latin typeface="Times New Roman"/>
                <a:cs typeface="Times New Roman"/>
              </a:rPr>
              <a:t>какой-то 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темы </a:t>
            </a:r>
            <a:r>
              <a:rPr sz="4800" spc="-8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или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возникли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сложности</a:t>
            </a:r>
            <a:r>
              <a:rPr sz="4800" spc="89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4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10" dirty="0">
                <a:solidFill>
                  <a:srgbClr val="2E5496"/>
                </a:solidFill>
                <a:latin typeface="Times New Roman"/>
                <a:cs typeface="Times New Roman"/>
              </a:rPr>
              <a:t>отношениях</a:t>
            </a: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48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10" dirty="0" err="1">
                <a:solidFill>
                  <a:srgbClr val="2E5496"/>
                </a:solidFill>
                <a:latin typeface="Times New Roman"/>
                <a:cs typeface="Times New Roman"/>
              </a:rPr>
              <a:t>классом</a:t>
            </a:r>
            <a:r>
              <a:rPr sz="4800" spc="-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).</a:t>
            </a:r>
            <a:endParaRPr lang="ru-RU" sz="4800" spc="-10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241300" marR="5080" algn="just">
              <a:lnSpc>
                <a:spcPct val="80000"/>
              </a:lnSpc>
            </a:pPr>
            <a:endParaRPr sz="4800" dirty="0">
              <a:latin typeface="Times New Roman"/>
              <a:cs typeface="Times New Roman"/>
            </a:endParaRPr>
          </a:p>
          <a:p>
            <a:pPr marL="241300" marR="720725" indent="-228600" algn="just">
              <a:lnSpc>
                <a:spcPct val="80000"/>
              </a:lnSpc>
              <a:spcBef>
                <a:spcPts val="994"/>
              </a:spcBef>
              <a:buFont typeface="Wingdings"/>
              <a:buChar char=""/>
              <a:tabLst>
                <a:tab pos="491490" algn="l"/>
              </a:tabLst>
            </a:pP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Если</a:t>
            </a:r>
            <a:r>
              <a:rPr sz="48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25" dirty="0">
                <a:solidFill>
                  <a:srgbClr val="2E5496"/>
                </a:solidFill>
                <a:latin typeface="Times New Roman"/>
                <a:cs typeface="Times New Roman"/>
              </a:rPr>
              <a:t>же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школьные</a:t>
            </a:r>
            <a:r>
              <a:rPr sz="48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30" dirty="0">
                <a:solidFill>
                  <a:srgbClr val="2E5496"/>
                </a:solidFill>
                <a:latin typeface="Times New Roman"/>
                <a:cs typeface="Times New Roman"/>
              </a:rPr>
              <a:t>трудности</a:t>
            </a:r>
            <a:r>
              <a:rPr sz="48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не </a:t>
            </a:r>
            <a:r>
              <a:rPr sz="4800" b="1" spc="-8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dirty="0">
                <a:solidFill>
                  <a:srgbClr val="2E5496"/>
                </a:solidFill>
                <a:latin typeface="Times New Roman"/>
                <a:cs typeface="Times New Roman"/>
              </a:rPr>
              <a:t>были</a:t>
            </a:r>
            <a:r>
              <a:rPr sz="4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 во</a:t>
            </a:r>
            <a:r>
              <a:rPr sz="4800" b="1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время</a:t>
            </a:r>
            <a:r>
              <a:rPr sz="4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10" dirty="0" err="1">
                <a:solidFill>
                  <a:srgbClr val="2E5496"/>
                </a:solidFill>
                <a:latin typeface="Times New Roman"/>
                <a:cs typeface="Times New Roman"/>
              </a:rPr>
              <a:t>замечены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dirty="0" smtClean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lang="ru-RU" sz="4800" dirty="0">
                <a:latin typeface="Times New Roman"/>
                <a:cs typeface="Times New Roman"/>
              </a:rPr>
              <a:t> </a:t>
            </a:r>
            <a:r>
              <a:rPr sz="4800" b="1" spc="-2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преодолены</a:t>
            </a:r>
            <a:r>
              <a:rPr sz="48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,</a:t>
            </a:r>
            <a:r>
              <a:rPr sz="48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приобрели</a:t>
            </a:r>
            <a:r>
              <a:rPr sz="4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25" dirty="0">
                <a:solidFill>
                  <a:srgbClr val="2E5496"/>
                </a:solidFill>
                <a:latin typeface="Times New Roman"/>
                <a:cs typeface="Times New Roman"/>
              </a:rPr>
              <a:t>затяжной </a:t>
            </a:r>
            <a:r>
              <a:rPr sz="48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характер, </a:t>
            </a:r>
            <a:r>
              <a:rPr sz="4800" b="1" spc="-35" dirty="0">
                <a:solidFill>
                  <a:srgbClr val="2E5496"/>
                </a:solidFill>
                <a:latin typeface="Times New Roman"/>
                <a:cs typeface="Times New Roman"/>
              </a:rPr>
              <a:t>то</a:t>
            </a:r>
            <a:r>
              <a:rPr sz="48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 это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40" dirty="0">
                <a:solidFill>
                  <a:srgbClr val="2E5496"/>
                </a:solidFill>
                <a:latin typeface="Times New Roman"/>
                <a:cs typeface="Times New Roman"/>
              </a:rPr>
              <a:t>может</a:t>
            </a:r>
            <a:r>
              <a:rPr sz="4800" b="1" spc="-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dirty="0">
                <a:solidFill>
                  <a:srgbClr val="2E5496"/>
                </a:solidFill>
                <a:latin typeface="Times New Roman"/>
                <a:cs typeface="Times New Roman"/>
              </a:rPr>
              <a:t>привести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dirty="0">
                <a:solidFill>
                  <a:srgbClr val="2E5496"/>
                </a:solidFill>
                <a:latin typeface="Times New Roman"/>
                <a:cs typeface="Times New Roman"/>
              </a:rPr>
              <a:t>к </a:t>
            </a:r>
            <a:r>
              <a:rPr sz="48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45" dirty="0">
                <a:solidFill>
                  <a:srgbClr val="2E5496"/>
                </a:solidFill>
                <a:latin typeface="Times New Roman"/>
                <a:cs typeface="Times New Roman"/>
              </a:rPr>
              <a:t>ухудшению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здоровья </a:t>
            </a:r>
            <a:r>
              <a:rPr sz="48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ребенка, </a:t>
            </a:r>
            <a:r>
              <a:rPr sz="4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 нарушению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30" dirty="0">
                <a:solidFill>
                  <a:srgbClr val="2E5496"/>
                </a:solidFill>
                <a:latin typeface="Times New Roman"/>
                <a:cs typeface="Times New Roman"/>
              </a:rPr>
              <a:t>его</a:t>
            </a:r>
            <a:r>
              <a:rPr sz="4800" b="1" dirty="0">
                <a:solidFill>
                  <a:srgbClr val="2E5496"/>
                </a:solidFill>
                <a:latin typeface="Times New Roman"/>
                <a:cs typeface="Times New Roman"/>
              </a:rPr>
              <a:t> социально- </a:t>
            </a:r>
            <a:r>
              <a:rPr sz="48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психологической</a:t>
            </a:r>
            <a:r>
              <a:rPr sz="4800" b="1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адаптации,</a:t>
            </a:r>
            <a:r>
              <a:rPr sz="4800" b="1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2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затем</a:t>
            </a:r>
            <a:r>
              <a:rPr sz="4800" b="1" spc="-2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dirty="0" smtClean="0">
                <a:solidFill>
                  <a:srgbClr val="2E5496"/>
                </a:solidFill>
                <a:latin typeface="Times New Roman"/>
                <a:cs typeface="Times New Roman"/>
              </a:rPr>
              <a:t>к</a:t>
            </a:r>
            <a:r>
              <a:rPr sz="4800" b="1" spc="-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5" dirty="0" err="1">
                <a:solidFill>
                  <a:srgbClr val="2E5496"/>
                </a:solidFill>
                <a:latin typeface="Times New Roman"/>
                <a:cs typeface="Times New Roman"/>
              </a:rPr>
              <a:t>снижению</a:t>
            </a:r>
            <a:r>
              <a:rPr sz="4800" b="1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b="1" spc="-2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школьной</a:t>
            </a:r>
            <a:r>
              <a:rPr lang="ru-RU" sz="4800" dirty="0">
                <a:latin typeface="Times New Roman"/>
                <a:cs typeface="Times New Roman"/>
              </a:rPr>
              <a:t> </a:t>
            </a:r>
            <a:r>
              <a:rPr sz="4800" b="1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успешности</a:t>
            </a:r>
            <a:r>
              <a:rPr lang="ru-RU" sz="48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lang="ru-RU" sz="4800" b="1" spc="-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и как итог – школьная неуспеваемость.</a:t>
            </a:r>
            <a:endParaRPr sz="4800" dirty="0">
              <a:latin typeface="Times New Roman"/>
              <a:cs typeface="Times New Roman"/>
            </a:endParaRPr>
          </a:p>
        </p:txBody>
      </p:sp>
      <p:pic>
        <p:nvPicPr>
          <p:cNvPr id="1026" name="Picture 2" descr="Двоечники и отличники: а есть ли разница? | PSYCHOLOGIE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4" r="10605" b="8107"/>
          <a:stretch/>
        </p:blipFill>
        <p:spPr bwMode="auto">
          <a:xfrm>
            <a:off x="16611600" y="266700"/>
            <a:ext cx="1828800" cy="1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950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1" y="647700"/>
            <a:ext cx="17906999" cy="8558112"/>
          </a:xfrm>
          <a:prstGeom prst="rect">
            <a:avLst/>
          </a:prstGeom>
          <a:gradFill>
            <a:gsLst>
              <a:gs pos="0">
                <a:srgbClr val="FFC0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wrap="square" lIns="0" tIns="12065" rIns="0" bIns="0" rtlCol="0">
            <a:spAutoFit/>
          </a:bodyPr>
          <a:lstStyle/>
          <a:p>
            <a:pPr marL="382905" indent="-370840">
              <a:spcBef>
                <a:spcPts val="95"/>
              </a:spcBef>
              <a:buFont typeface="Wingdings"/>
              <a:buChar char=""/>
              <a:tabLst>
                <a:tab pos="383540" algn="l"/>
              </a:tabLst>
            </a:pPr>
            <a:r>
              <a:rPr sz="3200" spc="-30" dirty="0" err="1">
                <a:solidFill>
                  <a:srgbClr val="2E5496"/>
                </a:solidFill>
                <a:latin typeface="Times New Roman"/>
                <a:cs typeface="Times New Roman"/>
              </a:rPr>
              <a:t>Школьная</a:t>
            </a:r>
            <a:r>
              <a:rPr sz="3200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неуспешность</a:t>
            </a:r>
            <a:r>
              <a:rPr lang="ru-RU" sz="3200" spc="-5" dirty="0" smtClean="0">
                <a:solidFill>
                  <a:srgbClr val="2E5496"/>
                </a:solidFill>
                <a:latin typeface="Times New Roman"/>
                <a:cs typeface="Times New Roman"/>
              </a:rPr>
              <a:t>-</a:t>
            </a:r>
            <a:r>
              <a:rPr sz="3200" spc="-2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многофакторное</a:t>
            </a:r>
            <a:r>
              <a:rPr lang="ru-RU" sz="3200" dirty="0">
                <a:latin typeface="Times New Roman"/>
                <a:cs typeface="Times New Roman"/>
              </a:rPr>
              <a:t> </a:t>
            </a:r>
            <a:r>
              <a:rPr sz="3200" spc="-1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явление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,</a:t>
            </a:r>
            <a:r>
              <a:rPr sz="32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20" dirty="0">
                <a:solidFill>
                  <a:srgbClr val="2E5496"/>
                </a:solidFill>
                <a:latin typeface="Times New Roman"/>
                <a:cs typeface="Times New Roman"/>
              </a:rPr>
              <a:t>можно</a:t>
            </a:r>
            <a:r>
              <a:rPr sz="32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25" dirty="0">
                <a:solidFill>
                  <a:srgbClr val="2E5496"/>
                </a:solidFill>
                <a:latin typeface="Times New Roman"/>
                <a:cs typeface="Times New Roman"/>
              </a:rPr>
              <a:t>сказать,</a:t>
            </a:r>
            <a:r>
              <a:rPr sz="32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синдром,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 err="1">
                <a:solidFill>
                  <a:srgbClr val="2E5496"/>
                </a:solidFill>
                <a:latin typeface="Times New Roman"/>
                <a:cs typeface="Times New Roman"/>
              </a:rPr>
              <a:t>касается</a:t>
            </a:r>
            <a:r>
              <a:rPr sz="32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endParaRPr lang="ru-RU" sz="3200" spc="20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241300" marR="5080">
              <a:spcBef>
                <a:spcPts val="340"/>
              </a:spcBef>
            </a:pPr>
            <a:r>
              <a:rPr lang="ru-RU"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3200" spc="-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но</a:t>
            </a:r>
            <a:r>
              <a:rPr sz="3200" spc="-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68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не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45" dirty="0">
                <a:solidFill>
                  <a:srgbClr val="2E5496"/>
                </a:solidFill>
                <a:latin typeface="Times New Roman"/>
                <a:cs typeface="Times New Roman"/>
              </a:rPr>
              <a:t>только</a:t>
            </a:r>
            <a:r>
              <a:rPr sz="3200" spc="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20" dirty="0">
                <a:solidFill>
                  <a:srgbClr val="2E5496"/>
                </a:solidFill>
                <a:latin typeface="Times New Roman"/>
                <a:cs typeface="Times New Roman"/>
              </a:rPr>
              <a:t>результативности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ученика,</a:t>
            </a:r>
            <a:r>
              <a:rPr sz="3200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но</a:t>
            </a:r>
            <a:r>
              <a:rPr sz="32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и 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затрагивает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30" dirty="0">
                <a:solidFill>
                  <a:srgbClr val="2E5496"/>
                </a:solidFill>
                <a:latin typeface="Times New Roman"/>
                <a:cs typeface="Times New Roman"/>
              </a:rPr>
              <a:t>его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dirty="0" err="1">
                <a:solidFill>
                  <a:srgbClr val="2E5496"/>
                </a:solidFill>
                <a:latin typeface="Times New Roman"/>
                <a:cs typeface="Times New Roman"/>
              </a:rPr>
              <a:t>личность</a:t>
            </a:r>
            <a:r>
              <a:rPr sz="3200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lang="ru-RU" sz="3200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241300" marR="5080">
              <a:spcBef>
                <a:spcPts val="340"/>
              </a:spcBef>
            </a:pPr>
            <a:endParaRPr sz="3200" dirty="0">
              <a:latin typeface="Times New Roman"/>
              <a:cs typeface="Times New Roman"/>
            </a:endParaRPr>
          </a:p>
          <a:p>
            <a:pPr marL="241300" marR="1033144" indent="-228600">
              <a:spcBef>
                <a:spcPts val="985"/>
              </a:spcBef>
              <a:buFont typeface="Wingdings"/>
              <a:buChar char=""/>
              <a:tabLst>
                <a:tab pos="383540" algn="l"/>
              </a:tabLst>
            </a:pPr>
            <a:r>
              <a:rPr sz="3200" spc="-20" dirty="0">
                <a:solidFill>
                  <a:srgbClr val="2E5496"/>
                </a:solidFill>
                <a:latin typeface="Times New Roman"/>
                <a:cs typeface="Times New Roman"/>
              </a:rPr>
              <a:t>Это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 очень</a:t>
            </a:r>
            <a:r>
              <a:rPr sz="32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опасно!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 Если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представление</a:t>
            </a:r>
            <a:r>
              <a:rPr sz="32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о </a:t>
            </a:r>
            <a:r>
              <a:rPr sz="3200" spc="-6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собственной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неуспешности 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«встроится»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endParaRPr sz="3200" dirty="0">
              <a:latin typeface="Times New Roman"/>
              <a:cs typeface="Times New Roman"/>
            </a:endParaRPr>
          </a:p>
          <a:p>
            <a:pPr marL="241300" marR="594360">
              <a:spcBef>
                <a:spcPts val="20"/>
              </a:spcBef>
            </a:pP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личность</a:t>
            </a:r>
            <a:r>
              <a:rPr sz="3200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ребенка,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20" dirty="0">
                <a:solidFill>
                  <a:srgbClr val="2E5496"/>
                </a:solidFill>
                <a:latin typeface="Times New Roman"/>
                <a:cs typeface="Times New Roman"/>
              </a:rPr>
              <a:t>то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 оно</a:t>
            </a:r>
            <a:r>
              <a:rPr sz="3200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60" dirty="0">
                <a:solidFill>
                  <a:srgbClr val="2E5496"/>
                </a:solidFill>
                <a:latin typeface="Times New Roman"/>
                <a:cs typeface="Times New Roman"/>
              </a:rPr>
              <a:t>будет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преследовать </a:t>
            </a:r>
            <a:r>
              <a:rPr sz="3200" spc="-6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человека</a:t>
            </a:r>
            <a:r>
              <a:rPr sz="3200" spc="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долгие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35" dirty="0">
                <a:solidFill>
                  <a:srgbClr val="2E5496"/>
                </a:solidFill>
                <a:latin typeface="Times New Roman"/>
                <a:cs typeface="Times New Roman"/>
              </a:rPr>
              <a:t>годы,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20" dirty="0">
                <a:solidFill>
                  <a:srgbClr val="2E5496"/>
                </a:solidFill>
                <a:latin typeface="Times New Roman"/>
                <a:cs typeface="Times New Roman"/>
              </a:rPr>
              <a:t>возможно,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всю</a:t>
            </a:r>
            <a:r>
              <a:rPr sz="32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 err="1">
                <a:solidFill>
                  <a:srgbClr val="2E5496"/>
                </a:solidFill>
                <a:latin typeface="Times New Roman"/>
                <a:cs typeface="Times New Roman"/>
              </a:rPr>
              <a:t>жизнь</a:t>
            </a:r>
            <a:r>
              <a:rPr sz="3200" spc="-5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lang="ru-RU" sz="3200" spc="-5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241300" marR="594360">
              <a:spcBef>
                <a:spcPts val="20"/>
              </a:spcBef>
            </a:pPr>
            <a:endParaRPr sz="3200" dirty="0">
              <a:latin typeface="Times New Roman"/>
              <a:cs typeface="Times New Roman"/>
            </a:endParaRPr>
          </a:p>
          <a:p>
            <a:pPr marL="241300" marR="1418590" indent="-228600">
              <a:spcBef>
                <a:spcPts val="994"/>
              </a:spcBef>
              <a:buFont typeface="Wingdings"/>
              <a:buChar char=""/>
              <a:tabLst>
                <a:tab pos="383540" algn="l"/>
              </a:tabLst>
            </a:pP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чем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20" dirty="0">
                <a:solidFill>
                  <a:srgbClr val="2E5496"/>
                </a:solidFill>
                <a:latin typeface="Times New Roman"/>
                <a:cs typeface="Times New Roman"/>
              </a:rPr>
              <a:t>конкретно</a:t>
            </a:r>
            <a:r>
              <a:rPr sz="32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проявляется</a:t>
            </a:r>
            <a:r>
              <a:rPr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синдром </a:t>
            </a:r>
            <a:r>
              <a:rPr sz="3200" spc="-6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30" dirty="0">
                <a:solidFill>
                  <a:srgbClr val="2E5496"/>
                </a:solidFill>
                <a:latin typeface="Times New Roman"/>
                <a:cs typeface="Times New Roman"/>
              </a:rPr>
              <a:t>школьной</a:t>
            </a:r>
            <a:r>
              <a:rPr sz="3200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2E5496"/>
                </a:solidFill>
                <a:latin typeface="Times New Roman"/>
                <a:cs typeface="Times New Roman"/>
              </a:rPr>
              <a:t>неуспешности, </a:t>
            </a:r>
            <a:r>
              <a:rPr sz="3200" spc="-1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кроме</a:t>
            </a:r>
            <a:r>
              <a:rPr lang="ru-RU" sz="32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неуспеваемости</a:t>
            </a:r>
            <a:r>
              <a:rPr sz="3200" spc="-10" dirty="0">
                <a:solidFill>
                  <a:srgbClr val="2E5496"/>
                </a:solidFill>
                <a:latin typeface="Times New Roman"/>
                <a:cs typeface="Times New Roman"/>
              </a:rPr>
              <a:t>?</a:t>
            </a:r>
            <a:endParaRPr sz="3200" dirty="0">
              <a:latin typeface="Times New Roman"/>
              <a:cs typeface="Times New Roman"/>
            </a:endParaRPr>
          </a:p>
          <a:p>
            <a:pPr marL="190500" marR="1402080">
              <a:spcBef>
                <a:spcPts val="170"/>
              </a:spcBef>
            </a:pP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Постоянно </a:t>
            </a: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высокий </a:t>
            </a: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уровень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тревоги. </a:t>
            </a:r>
            <a:r>
              <a:rPr sz="3200" b="1" spc="-6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endParaRPr lang="ru-RU" sz="3200" b="1" spc="-685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190500" marR="1402080">
              <a:spcBef>
                <a:spcPts val="170"/>
              </a:spcBef>
            </a:pPr>
            <a:r>
              <a:rPr sz="3200" b="1" spc="-1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Низкая</a:t>
            </a:r>
            <a:r>
              <a:rPr sz="3200" b="1" spc="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мотивация</a:t>
            </a:r>
            <a:r>
              <a:rPr sz="32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учиться.</a:t>
            </a:r>
            <a:endParaRPr sz="3200" dirty="0">
              <a:latin typeface="Times New Roman"/>
              <a:cs typeface="Times New Roman"/>
            </a:endParaRPr>
          </a:p>
          <a:p>
            <a:pPr marL="190500">
              <a:spcBef>
                <a:spcPts val="140"/>
              </a:spcBef>
            </a:pP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Нарушения</a:t>
            </a: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внимания,</a:t>
            </a:r>
            <a:r>
              <a:rPr sz="3200" b="1" spc="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памяти.</a:t>
            </a:r>
            <a:endParaRPr sz="3200" dirty="0">
              <a:latin typeface="Times New Roman"/>
              <a:cs typeface="Times New Roman"/>
            </a:endParaRPr>
          </a:p>
          <a:p>
            <a:pPr marL="190500">
              <a:spcBef>
                <a:spcPts val="320"/>
              </a:spcBef>
            </a:pPr>
            <a:r>
              <a:rPr sz="32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Неусидчивость</a:t>
            </a:r>
            <a:r>
              <a:rPr sz="3200" b="1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или</a:t>
            </a: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0" dirty="0">
                <a:solidFill>
                  <a:srgbClr val="2E5496"/>
                </a:solidFill>
                <a:latin typeface="Times New Roman"/>
                <a:cs typeface="Times New Roman"/>
              </a:rPr>
              <a:t>уход</a:t>
            </a:r>
            <a:r>
              <a:rPr sz="32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3200" b="1" spc="-15" dirty="0" err="1">
                <a:solidFill>
                  <a:srgbClr val="2E5496"/>
                </a:solidFill>
                <a:latin typeface="Times New Roman"/>
                <a:cs typeface="Times New Roman"/>
              </a:rPr>
              <a:t>себя</a:t>
            </a:r>
            <a:r>
              <a:rPr sz="3200" b="1" spc="-15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lang="ru-RU" sz="3200" b="1" spc="-15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190500">
              <a:spcBef>
                <a:spcPts val="320"/>
              </a:spcBef>
            </a:pPr>
            <a:r>
              <a:rPr lang="ru-RU"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Заниженная</a:t>
            </a:r>
            <a:r>
              <a:rPr lang="ru-RU" sz="32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(или</a:t>
            </a:r>
            <a:r>
              <a:rPr lang="ru-RU" sz="3200" b="1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неадекватная)</a:t>
            </a:r>
            <a:r>
              <a:rPr lang="ru-RU" sz="32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lang="ru-RU"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самооценка, </a:t>
            </a:r>
            <a:endParaRPr sz="3200" dirty="0">
              <a:latin typeface="Times New Roman"/>
              <a:cs typeface="Times New Roman"/>
            </a:endParaRPr>
          </a:p>
          <a:p>
            <a:pPr marL="12700" marR="229235" indent="177800">
              <a:spcBef>
                <a:spcPts val="1015"/>
              </a:spcBef>
            </a:pPr>
            <a:r>
              <a:rPr sz="3200" b="1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представление</a:t>
            </a:r>
            <a:r>
              <a:rPr sz="3200" b="1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о себе</a:t>
            </a: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25" dirty="0" err="1">
                <a:solidFill>
                  <a:srgbClr val="2E5496"/>
                </a:solidFill>
                <a:latin typeface="Times New Roman"/>
                <a:cs typeface="Times New Roman"/>
              </a:rPr>
              <a:t>как</a:t>
            </a:r>
            <a:r>
              <a:rPr sz="3200" b="1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 smtClean="0">
                <a:solidFill>
                  <a:srgbClr val="2E5496"/>
                </a:solidFill>
                <a:latin typeface="Times New Roman"/>
                <a:cs typeface="Times New Roman"/>
              </a:rPr>
              <a:t>о</a:t>
            </a:r>
            <a:r>
              <a:rPr sz="3200" b="1" spc="-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«</a:t>
            </a:r>
            <a:r>
              <a:rPr sz="3200" b="1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безнадежном</a:t>
            </a:r>
            <a:r>
              <a:rPr sz="3200" b="1" spc="-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»,</a:t>
            </a:r>
            <a:r>
              <a:rPr lang="ru-RU" sz="3200" dirty="0">
                <a:latin typeface="Times New Roman"/>
                <a:cs typeface="Times New Roman"/>
              </a:rPr>
              <a:t> </a:t>
            </a:r>
            <a:r>
              <a:rPr sz="3200" b="1" spc="-35" dirty="0" smtClean="0">
                <a:solidFill>
                  <a:srgbClr val="2E5496"/>
                </a:solidFill>
                <a:latin typeface="Times New Roman"/>
                <a:cs typeface="Times New Roman"/>
              </a:rPr>
              <a:t>«</a:t>
            </a:r>
            <a:r>
              <a:rPr sz="3200" b="1" spc="-35" dirty="0">
                <a:solidFill>
                  <a:srgbClr val="2E5496"/>
                </a:solidFill>
                <a:latin typeface="Times New Roman"/>
                <a:cs typeface="Times New Roman"/>
              </a:rPr>
              <a:t>плохом</a:t>
            </a:r>
            <a:r>
              <a:rPr sz="3200" b="1" spc="-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ученике».</a:t>
            </a:r>
            <a:endParaRPr sz="3200" dirty="0">
              <a:latin typeface="Times New Roman"/>
              <a:cs typeface="Times New Roman"/>
            </a:endParaRPr>
          </a:p>
          <a:p>
            <a:pPr marL="190500">
              <a:spcBef>
                <a:spcPts val="320"/>
              </a:spcBef>
            </a:pP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Неуверенность</a:t>
            </a: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3200" b="1" spc="-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себе.</a:t>
            </a:r>
            <a:endParaRPr sz="3200" dirty="0">
              <a:latin typeface="Times New Roman"/>
              <a:cs typeface="Times New Roman"/>
            </a:endParaRPr>
          </a:p>
          <a:p>
            <a:pPr marL="190500" marR="2594610">
              <a:spcBef>
                <a:spcPts val="85"/>
              </a:spcBef>
            </a:pP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Неверие</a:t>
            </a:r>
            <a:r>
              <a:rPr sz="32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32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возможность</a:t>
            </a: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5" dirty="0">
                <a:solidFill>
                  <a:srgbClr val="2E5496"/>
                </a:solidFill>
                <a:latin typeface="Times New Roman"/>
                <a:cs typeface="Times New Roman"/>
              </a:rPr>
              <a:t>удачи. </a:t>
            </a:r>
            <a:endParaRPr lang="ru-RU" sz="3200" b="1" spc="-55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190500" marR="2594610">
              <a:spcBef>
                <a:spcPts val="85"/>
              </a:spcBef>
            </a:pPr>
            <a:r>
              <a:rPr sz="3200" b="1" spc="-68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2E5496"/>
                </a:solidFill>
                <a:latin typeface="Times New Roman"/>
                <a:cs typeface="Times New Roman"/>
              </a:rPr>
              <a:t>Ожидание</a:t>
            </a:r>
            <a:r>
              <a:rPr sz="3200" b="1" spc="-20" dirty="0">
                <a:solidFill>
                  <a:srgbClr val="2E5496"/>
                </a:solidFill>
                <a:latin typeface="Times New Roman"/>
                <a:cs typeface="Times New Roman"/>
              </a:rPr>
              <a:t> помощи </a:t>
            </a:r>
            <a:r>
              <a:rPr sz="3200" b="1" spc="-15" dirty="0">
                <a:solidFill>
                  <a:srgbClr val="2E5496"/>
                </a:solidFill>
                <a:latin typeface="Times New Roman"/>
                <a:cs typeface="Times New Roman"/>
              </a:rPr>
              <a:t>от </a:t>
            </a:r>
            <a:r>
              <a:rPr sz="3200" b="1" spc="-10" dirty="0">
                <a:solidFill>
                  <a:srgbClr val="2E5496"/>
                </a:solidFill>
                <a:latin typeface="Times New Roman"/>
                <a:cs typeface="Times New Roman"/>
              </a:rPr>
              <a:t>других.</a:t>
            </a:r>
            <a:endParaRPr sz="3200" dirty="0">
              <a:latin typeface="Times New Roman"/>
              <a:cs typeface="Times New Roman"/>
            </a:endParaRPr>
          </a:p>
        </p:txBody>
      </p:sp>
      <p:pic>
        <p:nvPicPr>
          <p:cNvPr id="1026" name="Picture 2" descr="Двоечники и отличники: а есть ли разница? | PSYCHOLOGIE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4" r="10605" b="8107"/>
          <a:stretch/>
        </p:blipFill>
        <p:spPr bwMode="auto">
          <a:xfrm>
            <a:off x="16611600" y="266700"/>
            <a:ext cx="1828800" cy="121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чему двоечники устраиваются в жизни лучше отличников? | Профориенти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7800" y="5753100"/>
            <a:ext cx="5181599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764540" y="536575"/>
            <a:ext cx="16685260" cy="67775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12700" marR="5080" algn="ctr">
              <a:lnSpc>
                <a:spcPts val="4640"/>
              </a:lnSpc>
              <a:spcBef>
                <a:spcPts val="685"/>
              </a:spcBef>
            </a:pPr>
            <a:r>
              <a:rPr sz="4300" b="1" spc="-5" dirty="0">
                <a:latin typeface="Verdana"/>
                <a:cs typeface="Verdana"/>
              </a:rPr>
              <a:t>КАК</a:t>
            </a:r>
            <a:r>
              <a:rPr sz="4300" b="1" spc="-40" dirty="0">
                <a:latin typeface="Verdana"/>
                <a:cs typeface="Verdana"/>
              </a:rPr>
              <a:t> </a:t>
            </a:r>
            <a:r>
              <a:rPr sz="4300" b="1" spc="-5" dirty="0">
                <a:latin typeface="Verdana"/>
                <a:cs typeface="Verdana"/>
              </a:rPr>
              <a:t>ПРОЯВЛЯЕТСЯ</a:t>
            </a:r>
            <a:r>
              <a:rPr sz="4300" b="1" spc="-30" dirty="0">
                <a:latin typeface="Verdana"/>
                <a:cs typeface="Verdana"/>
              </a:rPr>
              <a:t> </a:t>
            </a:r>
            <a:r>
              <a:rPr sz="4300" b="1" spc="-5" dirty="0">
                <a:latin typeface="Verdana"/>
                <a:cs typeface="Verdana"/>
              </a:rPr>
              <a:t>ШКОЛЬНАЯ </a:t>
            </a:r>
            <a:r>
              <a:rPr sz="4300" b="1" spc="-1455" dirty="0">
                <a:latin typeface="Verdana"/>
                <a:cs typeface="Verdana"/>
              </a:rPr>
              <a:t> </a:t>
            </a:r>
            <a:r>
              <a:rPr sz="4300" b="1" spc="-10" dirty="0">
                <a:latin typeface="Verdana"/>
                <a:cs typeface="Verdana"/>
              </a:rPr>
              <a:t>НЕУСПЕШНОСТЬ</a:t>
            </a:r>
            <a:endParaRPr sz="4300" dirty="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600200" y="1836488"/>
            <a:ext cx="15621000" cy="694792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480820">
              <a:lnSpc>
                <a:spcPct val="105200"/>
              </a:lnSpc>
              <a:spcBef>
                <a:spcPts val="95"/>
              </a:spcBef>
              <a:buFont typeface="Wingdings"/>
              <a:buChar char=""/>
              <a:tabLst>
                <a:tab pos="554990" algn="l"/>
                <a:tab pos="555625" algn="l"/>
              </a:tabLst>
            </a:pP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Отставание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на </a:t>
            </a:r>
            <a:r>
              <a:rPr sz="3300" spc="-25" dirty="0">
                <a:solidFill>
                  <a:srgbClr val="2E5496"/>
                </a:solidFill>
                <a:latin typeface="Times New Roman"/>
                <a:cs typeface="Times New Roman"/>
              </a:rPr>
              <a:t>один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или </a:t>
            </a:r>
            <a:r>
              <a:rPr sz="3300" spc="-40" dirty="0">
                <a:solidFill>
                  <a:srgbClr val="2E5496"/>
                </a:solidFill>
                <a:latin typeface="Times New Roman"/>
                <a:cs typeface="Times New Roman"/>
              </a:rPr>
              <a:t>несколько</a:t>
            </a:r>
            <a:r>
              <a:rPr sz="3300" spc="-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классов </a:t>
            </a:r>
            <a:r>
              <a:rPr sz="3300" spc="-25" dirty="0">
                <a:solidFill>
                  <a:srgbClr val="2E5496"/>
                </a:solidFill>
                <a:latin typeface="Times New Roman"/>
                <a:cs typeface="Times New Roman"/>
              </a:rPr>
              <a:t>от</a:t>
            </a:r>
            <a:r>
              <a:rPr sz="33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20" dirty="0">
                <a:solidFill>
                  <a:srgbClr val="2E5496"/>
                </a:solidFill>
                <a:latin typeface="Times New Roman"/>
                <a:cs typeface="Times New Roman"/>
              </a:rPr>
              <a:t>сверстников,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пропуск </a:t>
            </a:r>
            <a:r>
              <a:rPr sz="3300" spc="-8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20" dirty="0">
                <a:solidFill>
                  <a:srgbClr val="2E5496"/>
                </a:solidFill>
                <a:latin typeface="Times New Roman"/>
                <a:cs typeface="Times New Roman"/>
              </a:rPr>
              <a:t>нескольких</a:t>
            </a:r>
            <a:r>
              <a:rPr sz="3300" spc="-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предметов,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курсов.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04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Второгодничество.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15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Низкая</a:t>
            </a:r>
            <a:r>
              <a:rPr sz="3300" spc="-5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успеваемость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04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10" dirty="0">
                <a:solidFill>
                  <a:srgbClr val="2E5496"/>
                </a:solidFill>
                <a:latin typeface="Times New Roman"/>
                <a:cs typeface="Times New Roman"/>
              </a:rPr>
              <a:t>Дефицит</a:t>
            </a:r>
            <a:r>
              <a:rPr sz="33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базовых</a:t>
            </a:r>
            <a:r>
              <a:rPr sz="3300" spc="-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умений.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04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5" dirty="0">
                <a:solidFill>
                  <a:srgbClr val="2E5496"/>
                </a:solidFill>
                <a:latin typeface="Times New Roman"/>
                <a:cs typeface="Times New Roman"/>
              </a:rPr>
              <a:t>Дефицит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умения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 учиться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 организационных</a:t>
            </a:r>
            <a:r>
              <a:rPr sz="33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умений.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19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Отставание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20" dirty="0">
                <a:solidFill>
                  <a:srgbClr val="2E5496"/>
                </a:solidFill>
                <a:latin typeface="Times New Roman"/>
                <a:cs typeface="Times New Roman"/>
              </a:rPr>
              <a:t>от сверстников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учёбе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развитии.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00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Отставание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на </a:t>
            </a:r>
            <a:r>
              <a:rPr sz="3300" spc="-60" dirty="0">
                <a:solidFill>
                  <a:srgbClr val="2E5496"/>
                </a:solidFill>
                <a:latin typeface="Times New Roman"/>
                <a:cs typeface="Times New Roman"/>
              </a:rPr>
              <a:t>год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 и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больше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по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учебным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предметам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5" dirty="0">
                <a:solidFill>
                  <a:srgbClr val="2E5496"/>
                </a:solidFill>
                <a:latin typeface="Times New Roman"/>
                <a:cs typeface="Times New Roman"/>
              </a:rPr>
              <a:t>(основным).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04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Недостаточное</a:t>
            </a:r>
            <a:r>
              <a:rPr sz="33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владение </a:t>
            </a:r>
            <a:r>
              <a:rPr sz="3300" spc="-40" dirty="0">
                <a:solidFill>
                  <a:srgbClr val="2E5496"/>
                </a:solidFill>
                <a:latin typeface="Times New Roman"/>
                <a:cs typeface="Times New Roman"/>
              </a:rPr>
              <a:t>языком</a:t>
            </a:r>
            <a:r>
              <a:rPr sz="3300" spc="-4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обучения.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20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Невключённость</a:t>
            </a:r>
            <a:r>
              <a:rPr sz="33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3300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жизнь</a:t>
            </a:r>
            <a:r>
              <a:rPr sz="3300" spc="-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5" dirty="0">
                <a:solidFill>
                  <a:srgbClr val="2E5496"/>
                </a:solidFill>
                <a:latin typeface="Times New Roman"/>
                <a:cs typeface="Times New Roman"/>
              </a:rPr>
              <a:t>класса</a:t>
            </a:r>
            <a:r>
              <a:rPr sz="3300" spc="-2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и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40" dirty="0">
                <a:solidFill>
                  <a:srgbClr val="2E5496"/>
                </a:solidFill>
                <a:latin typeface="Times New Roman"/>
                <a:cs typeface="Times New Roman"/>
              </a:rPr>
              <a:t>школы.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04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-5" dirty="0" err="1">
                <a:solidFill>
                  <a:srgbClr val="2E5496"/>
                </a:solidFill>
                <a:latin typeface="Times New Roman"/>
                <a:cs typeface="Times New Roman"/>
              </a:rPr>
              <a:t>Низкие</a:t>
            </a:r>
            <a:r>
              <a:rPr sz="33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бал</a:t>
            </a:r>
            <a:r>
              <a:rPr lang="ru-RU" sz="3300" dirty="0" smtClean="0">
                <a:solidFill>
                  <a:srgbClr val="2E5496"/>
                </a:solidFill>
                <a:latin typeface="Times New Roman"/>
                <a:cs typeface="Times New Roman"/>
              </a:rPr>
              <a:t>л</a:t>
            </a:r>
            <a:r>
              <a:rPr sz="3300" dirty="0" smtClean="0">
                <a:solidFill>
                  <a:srgbClr val="2E5496"/>
                </a:solidFill>
                <a:latin typeface="Times New Roman"/>
                <a:cs typeface="Times New Roman"/>
              </a:rPr>
              <a:t>ы</a:t>
            </a:r>
            <a:r>
              <a:rPr sz="3300" spc="-2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 smtClean="0">
                <a:solidFill>
                  <a:srgbClr val="2E5496"/>
                </a:solidFill>
                <a:latin typeface="Times New Roman"/>
                <a:cs typeface="Times New Roman"/>
              </a:rPr>
              <a:t>ГИА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sz="3300" dirty="0">
              <a:latin typeface="Times New Roman"/>
              <a:cs typeface="Times New Roman"/>
            </a:endParaRPr>
          </a:p>
          <a:p>
            <a:pPr marL="927100" indent="-914400">
              <a:lnSpc>
                <a:spcPct val="100000"/>
              </a:lnSpc>
              <a:spcBef>
                <a:spcPts val="204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Многочисленные</a:t>
            </a:r>
            <a:r>
              <a:rPr sz="33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пропуски</a:t>
            </a:r>
            <a:r>
              <a:rPr sz="33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spc="-40" dirty="0">
                <a:solidFill>
                  <a:srgbClr val="2E5496"/>
                </a:solidFill>
                <a:latin typeface="Times New Roman"/>
                <a:cs typeface="Times New Roman"/>
              </a:rPr>
              <a:t>школы.</a:t>
            </a:r>
            <a:endParaRPr sz="3300" dirty="0">
              <a:latin typeface="Times New Roman"/>
              <a:cs typeface="Times New Roman"/>
            </a:endParaRPr>
          </a:p>
          <a:p>
            <a:pPr marL="241300" marR="5080" indent="-228600">
              <a:lnSpc>
                <a:spcPct val="80000"/>
              </a:lnSpc>
              <a:spcBef>
                <a:spcPts val="1010"/>
              </a:spcBef>
              <a:buFont typeface="Wingdings"/>
              <a:buChar char=""/>
              <a:tabLst>
                <a:tab pos="926465" algn="l"/>
                <a:tab pos="927100" algn="l"/>
              </a:tabLst>
            </a:pP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Дисциплинарные </a:t>
            </a:r>
            <a:r>
              <a:rPr sz="3300" spc="-15" dirty="0">
                <a:solidFill>
                  <a:srgbClr val="2E5496"/>
                </a:solidFill>
                <a:latin typeface="Times New Roman"/>
                <a:cs typeface="Times New Roman"/>
              </a:rPr>
              <a:t>проблемы,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приведшие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к </a:t>
            </a:r>
            <a:r>
              <a:rPr sz="3300" spc="-5" dirty="0">
                <a:solidFill>
                  <a:srgbClr val="2E5496"/>
                </a:solidFill>
                <a:latin typeface="Times New Roman"/>
                <a:cs typeface="Times New Roman"/>
              </a:rPr>
              <a:t>отставанию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в 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учёбе, изменении </a:t>
            </a:r>
            <a:r>
              <a:rPr sz="3300" spc="-8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3300" spc="-1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3300" dirty="0">
                <a:solidFill>
                  <a:srgbClr val="2E5496"/>
                </a:solidFill>
                <a:latin typeface="Times New Roman"/>
                <a:cs typeface="Times New Roman"/>
              </a:rPr>
              <a:t>общении.</a:t>
            </a:r>
            <a:endParaRPr sz="3300" dirty="0">
              <a:latin typeface="Times New Roman"/>
              <a:cs typeface="Times New Roman"/>
            </a:endParaRPr>
          </a:p>
        </p:txBody>
      </p:sp>
      <p:sp>
        <p:nvSpPr>
          <p:cNvPr id="11" name="AutoShape 2" descr="Из двоечников вырастают гении! - tochka.net"/>
          <p:cNvSpPr>
            <a:spLocks noChangeAspect="1" noChangeArrowheads="1"/>
          </p:cNvSpPr>
          <p:nvPr/>
        </p:nvSpPr>
        <p:spPr bwMode="auto">
          <a:xfrm>
            <a:off x="161018" y="-111805"/>
            <a:ext cx="243095" cy="24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2" name="Picture 4" descr="двоечник - Фрилансер Елена Павлова lisa10 - Портфолио - Работа #15284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4200" y="2781300"/>
            <a:ext cx="3267982" cy="487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FC0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204649" y="0"/>
            <a:ext cx="10601960" cy="10287000"/>
          </a:xfrm>
          <a:custGeom>
            <a:avLst/>
            <a:gdLst/>
            <a:ahLst/>
            <a:cxnLst/>
            <a:rect l="l" t="t" r="r" b="b"/>
            <a:pathLst>
              <a:path w="10601960" h="10287000">
                <a:moveTo>
                  <a:pt x="10601833" y="0"/>
                </a:moveTo>
                <a:lnTo>
                  <a:pt x="0" y="0"/>
                </a:lnTo>
                <a:lnTo>
                  <a:pt x="0" y="10286993"/>
                </a:lnTo>
                <a:lnTo>
                  <a:pt x="7837678" y="10286993"/>
                </a:lnTo>
                <a:lnTo>
                  <a:pt x="1060183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7200" y="271762"/>
            <a:ext cx="16535400" cy="9979655"/>
          </a:xfrm>
          <a:prstGeom prst="rect">
            <a:avLst/>
          </a:prstGeom>
        </p:spPr>
        <p:txBody>
          <a:bodyPr vert="horz" wrap="square" lIns="0" tIns="132080" rIns="0" bIns="0" rtlCol="0">
            <a:spAutoFit/>
          </a:bodyPr>
          <a:lstStyle/>
          <a:p>
            <a:pPr marL="1101725">
              <a:lnSpc>
                <a:spcPct val="100000"/>
              </a:lnSpc>
              <a:spcBef>
                <a:spcPts val="1040"/>
              </a:spcBef>
            </a:pPr>
            <a:endParaRPr lang="ru-RU" sz="4800" b="1" spc="-30" dirty="0" smtClean="0">
              <a:solidFill>
                <a:srgbClr val="C00000"/>
              </a:solidFill>
              <a:latin typeface="Verdana"/>
              <a:cs typeface="Verdana"/>
            </a:endParaRPr>
          </a:p>
          <a:p>
            <a:pPr marL="1101725" algn="ctr">
              <a:lnSpc>
                <a:spcPct val="100000"/>
              </a:lnSpc>
              <a:spcBef>
                <a:spcPts val="1040"/>
              </a:spcBef>
            </a:pPr>
            <a:r>
              <a:rPr sz="4800" b="1" spc="-3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r>
              <a:rPr sz="4800" b="1" spc="-275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800" b="1" spc="-45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«школьной</a:t>
            </a:r>
            <a:r>
              <a:rPr sz="4800" b="1" spc="-229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800" b="1" spc="-5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неуспешности</a:t>
            </a:r>
            <a:r>
              <a:rPr sz="4800" b="1" spc="-5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98500" indent="-685800">
              <a:lnSpc>
                <a:spcPct val="100000"/>
              </a:lnSpc>
              <a:spcBef>
                <a:spcPts val="940"/>
              </a:spcBef>
              <a:buFont typeface="Wingdings"/>
              <a:buChar char=""/>
              <a:tabLst>
                <a:tab pos="698500" algn="l"/>
              </a:tabLst>
            </a:pPr>
            <a:r>
              <a:rPr sz="4800" spc="-80" dirty="0">
                <a:solidFill>
                  <a:srgbClr val="2E5496"/>
                </a:solidFill>
                <a:latin typeface="Times New Roman"/>
                <a:cs typeface="Times New Roman"/>
              </a:rPr>
              <a:t>Возраст,</a:t>
            </a:r>
            <a:r>
              <a:rPr sz="4800" spc="-9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 err="1">
                <a:solidFill>
                  <a:srgbClr val="2E5496"/>
                </a:solidFill>
                <a:latin typeface="Times New Roman"/>
                <a:cs typeface="Times New Roman"/>
              </a:rPr>
              <a:t>жизненный</a:t>
            </a:r>
            <a:r>
              <a:rPr sz="48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3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период</a:t>
            </a:r>
            <a:r>
              <a:rPr lang="ru-RU" sz="4800" spc="-35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sz="4800" dirty="0">
              <a:latin typeface="Times New Roman"/>
              <a:cs typeface="Times New Roman"/>
            </a:endParaRPr>
          </a:p>
          <a:p>
            <a:pPr marL="698500" marR="4796790" indent="-685800">
              <a:lnSpc>
                <a:spcPct val="100000"/>
              </a:lnSpc>
              <a:spcBef>
                <a:spcPts val="5"/>
              </a:spcBef>
              <a:buFont typeface="Wingdings"/>
              <a:buChar char=""/>
              <a:tabLst>
                <a:tab pos="698500" algn="l"/>
                <a:tab pos="3231515" algn="l"/>
              </a:tabLst>
            </a:pP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Отношения</a:t>
            </a:r>
            <a:r>
              <a:rPr sz="4800" spc="9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4800" spc="6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85" dirty="0">
                <a:solidFill>
                  <a:srgbClr val="2E5496"/>
                </a:solidFill>
                <a:latin typeface="Times New Roman"/>
                <a:cs typeface="Times New Roman"/>
              </a:rPr>
              <a:t>школе:</a:t>
            </a:r>
            <a:r>
              <a:rPr sz="4800" spc="9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с</a:t>
            </a:r>
            <a:r>
              <a:rPr sz="4800" spc="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70" dirty="0">
                <a:solidFill>
                  <a:srgbClr val="2E5496"/>
                </a:solidFill>
                <a:latin typeface="Times New Roman"/>
                <a:cs typeface="Times New Roman"/>
              </a:rPr>
              <a:t>педагогом, </a:t>
            </a:r>
            <a:r>
              <a:rPr sz="4800" spc="-118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2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классом</a:t>
            </a:r>
            <a:r>
              <a:rPr sz="4800" spc="-25" dirty="0" smtClean="0">
                <a:solidFill>
                  <a:srgbClr val="2E5496"/>
                </a:solidFill>
                <a:latin typeface="Times New Roman"/>
                <a:cs typeface="Times New Roman"/>
              </a:rPr>
              <a:t>,</a:t>
            </a:r>
            <a:r>
              <a:rPr lang="ru-RU" sz="4800" spc="-2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атмосфера</a:t>
            </a:r>
            <a:r>
              <a:rPr sz="4800" spc="3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4800" spc="-2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9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школе</a:t>
            </a:r>
            <a:r>
              <a:rPr lang="ru-RU" sz="4800" spc="-95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sz="4800" dirty="0">
              <a:latin typeface="Times New Roman"/>
              <a:cs typeface="Times New Roman"/>
            </a:endParaRPr>
          </a:p>
          <a:p>
            <a:pPr marL="698500" indent="-685800">
              <a:lnSpc>
                <a:spcPct val="100000"/>
              </a:lnSpc>
              <a:buFont typeface="Wingdings"/>
              <a:buChar char=""/>
              <a:tabLst>
                <a:tab pos="698500" algn="l"/>
              </a:tabLst>
            </a:pP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Отношения</a:t>
            </a:r>
            <a:r>
              <a:rPr sz="4800" spc="-3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в</a:t>
            </a:r>
            <a:r>
              <a:rPr sz="4800" spc="-6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семье</a:t>
            </a:r>
            <a:r>
              <a:rPr lang="ru-RU" sz="4800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sz="4800" dirty="0">
              <a:latin typeface="Times New Roman"/>
              <a:cs typeface="Times New Roman"/>
            </a:endParaRPr>
          </a:p>
          <a:p>
            <a:pPr marL="698500" indent="-685800">
              <a:lnSpc>
                <a:spcPct val="100000"/>
              </a:lnSpc>
              <a:buFont typeface="Wingdings"/>
              <a:buChar char=""/>
              <a:tabLst>
                <a:tab pos="698500" algn="l"/>
              </a:tabLst>
            </a:pPr>
            <a:r>
              <a:rPr sz="4800" spc="15" dirty="0">
                <a:solidFill>
                  <a:srgbClr val="2E5496"/>
                </a:solidFill>
                <a:latin typeface="Times New Roman"/>
                <a:cs typeface="Times New Roman"/>
              </a:rPr>
              <a:t>Личностные</a:t>
            </a:r>
            <a:r>
              <a:rPr sz="4800" spc="-5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50" dirty="0" err="1">
                <a:solidFill>
                  <a:srgbClr val="2E5496"/>
                </a:solidFill>
                <a:latin typeface="Times New Roman"/>
                <a:cs typeface="Times New Roman"/>
              </a:rPr>
              <a:t>качества</a:t>
            </a:r>
            <a:r>
              <a:rPr sz="4800" spc="-7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3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ребенка</a:t>
            </a:r>
            <a:r>
              <a:rPr lang="ru-RU" sz="4800" spc="-35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sz="4800" dirty="0">
              <a:latin typeface="Times New Roman"/>
              <a:cs typeface="Times New Roman"/>
            </a:endParaRPr>
          </a:p>
          <a:p>
            <a:pPr marL="698500" indent="-685800">
              <a:lnSpc>
                <a:spcPct val="100000"/>
              </a:lnSpc>
              <a:buFont typeface="Wingdings"/>
              <a:buChar char=""/>
              <a:tabLst>
                <a:tab pos="698500" algn="l"/>
              </a:tabLst>
            </a:pPr>
            <a:r>
              <a:rPr sz="4800" spc="-5" dirty="0">
                <a:solidFill>
                  <a:srgbClr val="2E5496"/>
                </a:solidFill>
                <a:latin typeface="Times New Roman"/>
                <a:cs typeface="Times New Roman"/>
              </a:rPr>
              <a:t>Эмоциональные</a:t>
            </a:r>
            <a:r>
              <a:rPr sz="4800" spc="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20" dirty="0" err="1">
                <a:solidFill>
                  <a:srgbClr val="2E5496"/>
                </a:solidFill>
                <a:latin typeface="Times New Roman"/>
                <a:cs typeface="Times New Roman"/>
              </a:rPr>
              <a:t>особенности</a:t>
            </a:r>
            <a:r>
              <a:rPr sz="48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3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ребенка</a:t>
            </a:r>
            <a:r>
              <a:rPr lang="ru-RU" sz="4800" spc="-30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sz="4800" dirty="0">
              <a:latin typeface="Times New Roman"/>
              <a:cs typeface="Times New Roman"/>
            </a:endParaRPr>
          </a:p>
          <a:p>
            <a:pPr marL="698500" marR="6478270" indent="-685800">
              <a:lnSpc>
                <a:spcPct val="100000"/>
              </a:lnSpc>
              <a:spcBef>
                <a:spcPts val="5"/>
              </a:spcBef>
              <a:buFont typeface="Wingdings"/>
              <a:buChar char=""/>
              <a:tabLst>
                <a:tab pos="698500" algn="l"/>
              </a:tabLst>
            </a:pPr>
            <a:r>
              <a:rPr sz="4800" spc="-20" dirty="0">
                <a:solidFill>
                  <a:srgbClr val="2E5496"/>
                </a:solidFill>
                <a:latin typeface="Times New Roman"/>
                <a:cs typeface="Times New Roman"/>
              </a:rPr>
              <a:t>Интеллект</a:t>
            </a:r>
            <a:r>
              <a:rPr sz="4800" spc="-1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dirty="0">
                <a:solidFill>
                  <a:srgbClr val="2E5496"/>
                </a:solidFill>
                <a:latin typeface="Times New Roman"/>
                <a:cs typeface="Times New Roman"/>
              </a:rPr>
              <a:t>и </a:t>
            </a:r>
            <a:r>
              <a:rPr sz="4800" spc="15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особенности</a:t>
            </a:r>
            <a:endParaRPr lang="ru-RU" sz="4800" spc="15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12700" marR="6478270">
              <a:lnSpc>
                <a:spcPct val="100000"/>
              </a:lnSpc>
              <a:spcBef>
                <a:spcPts val="5"/>
              </a:spcBef>
              <a:tabLst>
                <a:tab pos="698500" algn="l"/>
              </a:tabLst>
            </a:pPr>
            <a:r>
              <a:rPr sz="4800" spc="2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lang="ru-RU" sz="4800" spc="20" dirty="0" smtClean="0">
                <a:solidFill>
                  <a:srgbClr val="2E5496"/>
                </a:solidFill>
                <a:latin typeface="Times New Roman"/>
                <a:cs typeface="Times New Roman"/>
              </a:rPr>
              <a:t>    </a:t>
            </a:r>
            <a:r>
              <a:rPr sz="4800" spc="-3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познавательных</a:t>
            </a:r>
            <a:r>
              <a:rPr sz="4800" spc="385" dirty="0" smtClean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процессов</a:t>
            </a:r>
            <a:r>
              <a:rPr lang="ru-RU" sz="4800" spc="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</a:p>
          <a:p>
            <a:pPr marL="12700" marR="6478270">
              <a:lnSpc>
                <a:spcPct val="100000"/>
              </a:lnSpc>
              <a:spcBef>
                <a:spcPts val="5"/>
              </a:spcBef>
              <a:tabLst>
                <a:tab pos="698500" algn="l"/>
              </a:tabLst>
            </a:pPr>
            <a:endParaRPr lang="ru-RU" sz="4800" spc="10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12700" marR="6478270">
              <a:lnSpc>
                <a:spcPct val="100000"/>
              </a:lnSpc>
              <a:spcBef>
                <a:spcPts val="5"/>
              </a:spcBef>
              <a:tabLst>
                <a:tab pos="698500" algn="l"/>
              </a:tabLst>
            </a:pPr>
            <a:endParaRPr lang="ru-RU" sz="4800" spc="10" dirty="0" smtClean="0">
              <a:solidFill>
                <a:srgbClr val="2E5496"/>
              </a:solidFill>
              <a:latin typeface="Times New Roman"/>
              <a:cs typeface="Times New Roman"/>
            </a:endParaRPr>
          </a:p>
          <a:p>
            <a:pPr marL="12700" marR="6478270">
              <a:lnSpc>
                <a:spcPct val="100000"/>
              </a:lnSpc>
              <a:spcBef>
                <a:spcPts val="5"/>
              </a:spcBef>
              <a:tabLst>
                <a:tab pos="698500" algn="l"/>
              </a:tabLst>
            </a:pPr>
            <a:endParaRPr sz="48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7200" y="8060064"/>
            <a:ext cx="883539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8500" indent="-685800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698500" algn="l"/>
              </a:tabLst>
            </a:pPr>
            <a:r>
              <a:rPr sz="4800" spc="-20" dirty="0">
                <a:solidFill>
                  <a:srgbClr val="2E5496"/>
                </a:solidFill>
                <a:latin typeface="Times New Roman"/>
                <a:cs typeface="Times New Roman"/>
              </a:rPr>
              <a:t>Нарушения</a:t>
            </a:r>
            <a:r>
              <a:rPr sz="4800" spc="-60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20" dirty="0">
                <a:solidFill>
                  <a:srgbClr val="2E5496"/>
                </a:solidFill>
                <a:latin typeface="Times New Roman"/>
                <a:cs typeface="Times New Roman"/>
              </a:rPr>
              <a:t>функционирования</a:t>
            </a:r>
            <a:endParaRPr sz="4800" dirty="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221984" y="8718399"/>
            <a:ext cx="677583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800" spc="-15" dirty="0" err="1">
                <a:solidFill>
                  <a:srgbClr val="2E5496"/>
                </a:solidFill>
                <a:latin typeface="Times New Roman"/>
                <a:cs typeface="Times New Roman"/>
              </a:rPr>
              <a:t>нервной</a:t>
            </a:r>
            <a:r>
              <a:rPr sz="4800" spc="-35" dirty="0">
                <a:solidFill>
                  <a:srgbClr val="2E5496"/>
                </a:solidFill>
                <a:latin typeface="Times New Roman"/>
                <a:cs typeface="Times New Roman"/>
              </a:rPr>
              <a:t> </a:t>
            </a:r>
            <a:r>
              <a:rPr sz="4800" spc="-10" dirty="0" err="1" smtClean="0">
                <a:solidFill>
                  <a:srgbClr val="2E5496"/>
                </a:solidFill>
                <a:latin typeface="Times New Roman"/>
                <a:cs typeface="Times New Roman"/>
              </a:rPr>
              <a:t>системы</a:t>
            </a:r>
            <a:r>
              <a:rPr lang="ru-RU" sz="4800" spc="-10" dirty="0" smtClean="0">
                <a:solidFill>
                  <a:srgbClr val="2E5496"/>
                </a:solidFill>
                <a:latin typeface="Times New Roman"/>
                <a:cs typeface="Times New Roman"/>
              </a:rPr>
              <a:t>.</a:t>
            </a:r>
            <a:endParaRPr sz="4800" dirty="0">
              <a:latin typeface="Times New Roman"/>
              <a:cs typeface="Times New Roman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11486" y="4081013"/>
            <a:ext cx="6103517" cy="458910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381250" y="763981"/>
            <a:ext cx="13754100" cy="1031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</a:t>
            </a:r>
            <a:r>
              <a:rPr sz="6600" spc="-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6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</a:t>
            </a:r>
            <a:r>
              <a:rPr sz="6600" spc="-3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sz="6600" spc="-4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6600" spc="-5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  <a:r>
              <a:rPr sz="6600" spc="-25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6600" spc="-15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сценарий</a:t>
            </a:r>
            <a:endParaRPr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32508" y="2460453"/>
            <a:ext cx="16134156" cy="1163780"/>
          </a:xfrm>
          <a:prstGeom prst="rect">
            <a:avLst/>
          </a:prstGeom>
        </p:spPr>
        <p:txBody>
          <a:bodyPr vert="horz" wrap="square" lIns="0" tIns="136525" rIns="0" bIns="0" rtlCol="0">
            <a:spAutoFit/>
          </a:bodyPr>
          <a:lstStyle/>
          <a:p>
            <a:pPr marL="1800225" marR="5080" indent="-1788160">
              <a:lnSpc>
                <a:spcPts val="4029"/>
              </a:lnSpc>
              <a:spcBef>
                <a:spcPts val="1075"/>
              </a:spcBef>
            </a:pPr>
            <a:r>
              <a:rPr sz="4400" spc="-1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Независимо</a:t>
            </a:r>
            <a:r>
              <a:rPr sz="4400" spc="1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2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sz="4400" spc="-4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6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исходной</a:t>
            </a:r>
            <a:r>
              <a:rPr sz="440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r>
              <a:rPr sz="4400" spc="4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r>
              <a:rPr sz="440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1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неуспешности </a:t>
            </a:r>
            <a:r>
              <a:rPr sz="4400" spc="-93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4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протекает</a:t>
            </a:r>
            <a:r>
              <a:rPr sz="4400" spc="-5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</a:t>
            </a:r>
            <a:r>
              <a:rPr sz="4400" spc="-4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sz="4400" spc="-1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5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одному</a:t>
            </a:r>
            <a:r>
              <a:rPr sz="4400" spc="-30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4400" spc="-15" dirty="0">
                <a:solidFill>
                  <a:srgbClr val="2E549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сценарию:</a:t>
            </a:r>
            <a:endParaRPr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45855" y="4290630"/>
            <a:ext cx="3123565" cy="2346325"/>
            <a:chOff x="1529841" y="4404105"/>
            <a:chExt cx="3123565" cy="2346325"/>
          </a:xfrm>
        </p:grpSpPr>
        <p:sp>
          <p:nvSpPr>
            <p:cNvPr id="7" name="object 7"/>
            <p:cNvSpPr/>
            <p:nvPr/>
          </p:nvSpPr>
          <p:spPr>
            <a:xfrm>
              <a:off x="1536191" y="4410455"/>
              <a:ext cx="3110865" cy="2333625"/>
            </a:xfrm>
            <a:custGeom>
              <a:avLst/>
              <a:gdLst/>
              <a:ahLst/>
              <a:cxnLst/>
              <a:rect l="l" t="t" r="r" b="b"/>
              <a:pathLst>
                <a:path w="3110865" h="2333625">
                  <a:moveTo>
                    <a:pt x="2882138" y="0"/>
                  </a:moveTo>
                  <a:lnTo>
                    <a:pt x="228727" y="0"/>
                  </a:lnTo>
                  <a:lnTo>
                    <a:pt x="139700" y="18288"/>
                  </a:lnTo>
                  <a:lnTo>
                    <a:pt x="66929" y="68326"/>
                  </a:lnTo>
                  <a:lnTo>
                    <a:pt x="17907" y="142494"/>
                  </a:lnTo>
                  <a:lnTo>
                    <a:pt x="0" y="233299"/>
                  </a:lnTo>
                  <a:lnTo>
                    <a:pt x="0" y="2100326"/>
                  </a:lnTo>
                  <a:lnTo>
                    <a:pt x="17907" y="2191131"/>
                  </a:lnTo>
                  <a:lnTo>
                    <a:pt x="66929" y="2265299"/>
                  </a:lnTo>
                  <a:lnTo>
                    <a:pt x="139700" y="2315337"/>
                  </a:lnTo>
                  <a:lnTo>
                    <a:pt x="228727" y="2333625"/>
                  </a:lnTo>
                  <a:lnTo>
                    <a:pt x="2882138" y="2333625"/>
                  </a:lnTo>
                  <a:lnTo>
                    <a:pt x="2971165" y="2315337"/>
                  </a:lnTo>
                  <a:lnTo>
                    <a:pt x="3043936" y="2265299"/>
                  </a:lnTo>
                  <a:lnTo>
                    <a:pt x="3092958" y="2191131"/>
                  </a:lnTo>
                  <a:lnTo>
                    <a:pt x="3110865" y="2100326"/>
                  </a:lnTo>
                  <a:lnTo>
                    <a:pt x="3110865" y="233299"/>
                  </a:lnTo>
                  <a:lnTo>
                    <a:pt x="3092958" y="142494"/>
                  </a:lnTo>
                  <a:lnTo>
                    <a:pt x="3043936" y="68326"/>
                  </a:lnTo>
                  <a:lnTo>
                    <a:pt x="2971165" y="18288"/>
                  </a:lnTo>
                  <a:lnTo>
                    <a:pt x="2882138" y="0"/>
                  </a:lnTo>
                  <a:close/>
                </a:path>
              </a:pathLst>
            </a:custGeom>
            <a:solidFill>
              <a:srgbClr val="EB7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536191" y="4410455"/>
              <a:ext cx="3110865" cy="2333625"/>
            </a:xfrm>
            <a:custGeom>
              <a:avLst/>
              <a:gdLst/>
              <a:ahLst/>
              <a:cxnLst/>
              <a:rect l="l" t="t" r="r" b="b"/>
              <a:pathLst>
                <a:path w="3110865" h="2333625">
                  <a:moveTo>
                    <a:pt x="0" y="233299"/>
                  </a:moveTo>
                  <a:lnTo>
                    <a:pt x="17907" y="142494"/>
                  </a:lnTo>
                  <a:lnTo>
                    <a:pt x="66929" y="68326"/>
                  </a:lnTo>
                  <a:lnTo>
                    <a:pt x="139700" y="18288"/>
                  </a:lnTo>
                  <a:lnTo>
                    <a:pt x="228727" y="0"/>
                  </a:lnTo>
                  <a:lnTo>
                    <a:pt x="2882138" y="0"/>
                  </a:lnTo>
                  <a:lnTo>
                    <a:pt x="2971165" y="18288"/>
                  </a:lnTo>
                  <a:lnTo>
                    <a:pt x="3043936" y="68326"/>
                  </a:lnTo>
                  <a:lnTo>
                    <a:pt x="3092958" y="142494"/>
                  </a:lnTo>
                  <a:lnTo>
                    <a:pt x="3110865" y="233299"/>
                  </a:lnTo>
                  <a:lnTo>
                    <a:pt x="3110865" y="2100326"/>
                  </a:lnTo>
                  <a:lnTo>
                    <a:pt x="3092958" y="2191131"/>
                  </a:lnTo>
                  <a:lnTo>
                    <a:pt x="3043936" y="2265299"/>
                  </a:lnTo>
                  <a:lnTo>
                    <a:pt x="2971165" y="2315337"/>
                  </a:lnTo>
                  <a:lnTo>
                    <a:pt x="2882138" y="2333625"/>
                  </a:lnTo>
                  <a:lnTo>
                    <a:pt x="228727" y="2333625"/>
                  </a:lnTo>
                  <a:lnTo>
                    <a:pt x="139700" y="2315337"/>
                  </a:lnTo>
                  <a:lnTo>
                    <a:pt x="66929" y="2265299"/>
                  </a:lnTo>
                  <a:lnTo>
                    <a:pt x="17907" y="2191131"/>
                  </a:lnTo>
                  <a:lnTo>
                    <a:pt x="0" y="2100326"/>
                  </a:lnTo>
                  <a:lnTo>
                    <a:pt x="0" y="23329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458415" y="4917196"/>
            <a:ext cx="2563495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600" b="1" spc="-185" dirty="0" smtClean="0">
                <a:solidFill>
                  <a:srgbClr val="FFFFFF"/>
                </a:solidFill>
                <a:latin typeface="Arial"/>
                <a:cs typeface="Arial"/>
              </a:rPr>
              <a:t>Низкие </a:t>
            </a:r>
            <a:r>
              <a:rPr sz="3600" b="1" spc="-185" dirty="0" err="1" smtClean="0">
                <a:solidFill>
                  <a:srgbClr val="FFFFFF"/>
                </a:solidFill>
                <a:latin typeface="Arial"/>
                <a:cs typeface="Arial"/>
              </a:rPr>
              <a:t>до</a:t>
            </a:r>
            <a:r>
              <a:rPr sz="3600" b="1" spc="-195" dirty="0" err="1" smtClean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3600" b="1" spc="-135" dirty="0" err="1" smtClean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3600" b="1" spc="-229" dirty="0" err="1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3600" b="1" spc="-25" dirty="0" err="1" smtClean="0">
                <a:solidFill>
                  <a:srgbClr val="FFFFFF"/>
                </a:solidFill>
                <a:latin typeface="Arial"/>
                <a:cs typeface="Arial"/>
              </a:rPr>
              <a:t>же</a:t>
            </a:r>
            <a:r>
              <a:rPr sz="3600" b="1" spc="-210" dirty="0" err="1" smtClean="0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sz="3600" b="1" spc="-229" dirty="0" err="1" smtClean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3600" b="1" spc="-150" dirty="0" err="1" smtClean="0">
                <a:solidFill>
                  <a:srgbClr val="FFFFFF"/>
                </a:solidFill>
                <a:latin typeface="Arial"/>
                <a:cs typeface="Arial"/>
              </a:rPr>
              <a:t>я</a:t>
            </a:r>
            <a:endParaRPr sz="3600" dirty="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000345" y="4275209"/>
            <a:ext cx="3820635" cy="2517522"/>
            <a:chOff x="4535423" y="4196078"/>
            <a:chExt cx="3191891" cy="2517522"/>
          </a:xfrm>
        </p:grpSpPr>
        <p:sp>
          <p:nvSpPr>
            <p:cNvPr id="12" name="object 12"/>
            <p:cNvSpPr/>
            <p:nvPr/>
          </p:nvSpPr>
          <p:spPr>
            <a:xfrm>
              <a:off x="4535423" y="5707379"/>
              <a:ext cx="661035" cy="539750"/>
            </a:xfrm>
            <a:custGeom>
              <a:avLst/>
              <a:gdLst/>
              <a:ahLst/>
              <a:cxnLst/>
              <a:rect l="l" t="t" r="r" b="b"/>
              <a:pathLst>
                <a:path w="661035" h="539750">
                  <a:moveTo>
                    <a:pt x="330453" y="0"/>
                  </a:moveTo>
                  <a:lnTo>
                    <a:pt x="330453" y="107950"/>
                  </a:lnTo>
                  <a:lnTo>
                    <a:pt x="0" y="107950"/>
                  </a:lnTo>
                  <a:lnTo>
                    <a:pt x="0" y="431419"/>
                  </a:lnTo>
                  <a:lnTo>
                    <a:pt x="330453" y="431419"/>
                  </a:lnTo>
                  <a:lnTo>
                    <a:pt x="330453" y="539242"/>
                  </a:lnTo>
                  <a:lnTo>
                    <a:pt x="660908" y="269748"/>
                  </a:lnTo>
                  <a:lnTo>
                    <a:pt x="330453" y="0"/>
                  </a:lnTo>
                  <a:close/>
                </a:path>
              </a:pathLst>
            </a:custGeom>
            <a:solidFill>
              <a:srgbClr val="EB7B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08690" y="4196078"/>
              <a:ext cx="2530475" cy="2303145"/>
            </a:xfrm>
            <a:custGeom>
              <a:avLst/>
              <a:gdLst/>
              <a:ahLst/>
              <a:cxnLst/>
              <a:rect l="l" t="t" r="r" b="b"/>
              <a:pathLst>
                <a:path w="2530475" h="2303145">
                  <a:moveTo>
                    <a:pt x="2344166" y="0"/>
                  </a:moveTo>
                  <a:lnTo>
                    <a:pt x="186055" y="0"/>
                  </a:lnTo>
                  <a:lnTo>
                    <a:pt x="113664" y="18034"/>
                  </a:lnTo>
                  <a:lnTo>
                    <a:pt x="54483" y="67437"/>
                  </a:lnTo>
                  <a:lnTo>
                    <a:pt x="14605" y="140589"/>
                  </a:lnTo>
                  <a:lnTo>
                    <a:pt x="0" y="230251"/>
                  </a:lnTo>
                  <a:lnTo>
                    <a:pt x="0" y="2072894"/>
                  </a:lnTo>
                  <a:lnTo>
                    <a:pt x="14605" y="2162556"/>
                  </a:lnTo>
                  <a:lnTo>
                    <a:pt x="54483" y="2235708"/>
                  </a:lnTo>
                  <a:lnTo>
                    <a:pt x="113664" y="2285111"/>
                  </a:lnTo>
                  <a:lnTo>
                    <a:pt x="186055" y="2303145"/>
                  </a:lnTo>
                  <a:lnTo>
                    <a:pt x="2344166" y="2303145"/>
                  </a:lnTo>
                  <a:lnTo>
                    <a:pt x="2416683" y="2285111"/>
                  </a:lnTo>
                  <a:lnTo>
                    <a:pt x="2475865" y="2235708"/>
                  </a:lnTo>
                  <a:lnTo>
                    <a:pt x="2515742" y="2162556"/>
                  </a:lnTo>
                  <a:lnTo>
                    <a:pt x="2530475" y="2072894"/>
                  </a:lnTo>
                  <a:lnTo>
                    <a:pt x="2530475" y="230251"/>
                  </a:lnTo>
                  <a:lnTo>
                    <a:pt x="2515742" y="140589"/>
                  </a:lnTo>
                  <a:lnTo>
                    <a:pt x="2475865" y="67437"/>
                  </a:lnTo>
                  <a:lnTo>
                    <a:pt x="2416683" y="18034"/>
                  </a:lnTo>
                  <a:lnTo>
                    <a:pt x="2344166" y="0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196839" y="4410455"/>
              <a:ext cx="2530475" cy="2303145"/>
            </a:xfrm>
            <a:custGeom>
              <a:avLst/>
              <a:gdLst/>
              <a:ahLst/>
              <a:cxnLst/>
              <a:rect l="l" t="t" r="r" b="b"/>
              <a:pathLst>
                <a:path w="2530475" h="2303145">
                  <a:moveTo>
                    <a:pt x="0" y="230251"/>
                  </a:moveTo>
                  <a:lnTo>
                    <a:pt x="14605" y="140589"/>
                  </a:lnTo>
                  <a:lnTo>
                    <a:pt x="54483" y="67437"/>
                  </a:lnTo>
                  <a:lnTo>
                    <a:pt x="113664" y="18034"/>
                  </a:lnTo>
                  <a:lnTo>
                    <a:pt x="186055" y="0"/>
                  </a:lnTo>
                  <a:lnTo>
                    <a:pt x="2344166" y="0"/>
                  </a:lnTo>
                  <a:lnTo>
                    <a:pt x="2416683" y="18034"/>
                  </a:lnTo>
                  <a:lnTo>
                    <a:pt x="2475865" y="67437"/>
                  </a:lnTo>
                  <a:lnTo>
                    <a:pt x="2515742" y="140589"/>
                  </a:lnTo>
                  <a:lnTo>
                    <a:pt x="2530475" y="230251"/>
                  </a:lnTo>
                  <a:lnTo>
                    <a:pt x="2530475" y="2072894"/>
                  </a:lnTo>
                  <a:lnTo>
                    <a:pt x="2515742" y="2162556"/>
                  </a:lnTo>
                  <a:lnTo>
                    <a:pt x="2475865" y="2235708"/>
                  </a:lnTo>
                  <a:lnTo>
                    <a:pt x="2416683" y="2285111"/>
                  </a:lnTo>
                  <a:lnTo>
                    <a:pt x="2344166" y="2303145"/>
                  </a:lnTo>
                  <a:lnTo>
                    <a:pt x="186055" y="2303145"/>
                  </a:lnTo>
                  <a:lnTo>
                    <a:pt x="113664" y="2285111"/>
                  </a:lnTo>
                  <a:lnTo>
                    <a:pt x="54483" y="2235708"/>
                  </a:lnTo>
                  <a:lnTo>
                    <a:pt x="14605" y="2162556"/>
                  </a:lnTo>
                  <a:lnTo>
                    <a:pt x="0" y="2072894"/>
                  </a:lnTo>
                  <a:lnTo>
                    <a:pt x="0" y="230251"/>
                  </a:lnTo>
                  <a:close/>
                </a:path>
              </a:pathLst>
            </a:custGeom>
            <a:ln w="1219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3979449" y="4837017"/>
            <a:ext cx="2783998" cy="909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ts val="3454"/>
              </a:lnSpc>
              <a:spcBef>
                <a:spcPts val="100"/>
              </a:spcBef>
            </a:pPr>
            <a:r>
              <a:rPr sz="3600" b="1" spc="-20" dirty="0">
                <a:solidFill>
                  <a:srgbClr val="FFFFFF"/>
                </a:solidFill>
                <a:latin typeface="Calibri"/>
                <a:cs typeface="Calibri"/>
              </a:rPr>
              <a:t>Высокая</a:t>
            </a:r>
            <a:endParaRPr sz="3600" dirty="0">
              <a:latin typeface="Calibri"/>
              <a:cs typeface="Calibri"/>
            </a:endParaRPr>
          </a:p>
          <a:p>
            <a:pPr marL="12065" marR="5080" algn="ctr">
              <a:lnSpc>
                <a:spcPct val="60300"/>
              </a:lnSpc>
              <a:spcBef>
                <a:spcPts val="850"/>
              </a:spcBef>
            </a:pPr>
            <a:r>
              <a:rPr sz="3600" b="1" spc="-10" dirty="0" err="1" smtClean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600" b="1" spc="-15" dirty="0" err="1" smtClean="0">
                <a:solidFill>
                  <a:srgbClr val="FFFFFF"/>
                </a:solidFill>
                <a:latin typeface="Calibri"/>
                <a:cs typeface="Calibri"/>
              </a:rPr>
              <a:t>ре</a:t>
            </a:r>
            <a:r>
              <a:rPr sz="3600" b="1" spc="-20" dirty="0" err="1" smtClean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3600" b="1" spc="-65" dirty="0" err="1" smtClean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3600" b="1" spc="-15" dirty="0" err="1" smtClean="0">
                <a:solidFill>
                  <a:srgbClr val="FFFFFF"/>
                </a:solidFill>
                <a:latin typeface="Calibri"/>
                <a:cs typeface="Calibri"/>
              </a:rPr>
              <a:t>ж</a:t>
            </a:r>
            <a:r>
              <a:rPr sz="3600" b="1" spc="-5" dirty="0" err="1" smtClean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3600" b="1" spc="-25" dirty="0" err="1" smtClean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3600" b="1" spc="-5" dirty="0" err="1" smtClean="0">
                <a:solidFill>
                  <a:srgbClr val="FFFFFF"/>
                </a:solidFill>
                <a:latin typeface="Calibri"/>
                <a:cs typeface="Calibri"/>
              </a:rPr>
              <a:t>ст</a:t>
            </a:r>
            <a:r>
              <a:rPr sz="3600" b="1" dirty="0" err="1" smtClean="0">
                <a:solidFill>
                  <a:srgbClr val="FFFFFF"/>
                </a:solidFill>
                <a:latin typeface="Calibri"/>
                <a:cs typeface="Calibri"/>
              </a:rPr>
              <a:t>ь</a:t>
            </a:r>
            <a:endParaRPr sz="3600" dirty="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309114" y="4293612"/>
            <a:ext cx="3252208" cy="2340357"/>
            <a:chOff x="8038845" y="4161790"/>
            <a:chExt cx="2965450" cy="2586990"/>
          </a:xfrm>
        </p:grpSpPr>
        <p:sp>
          <p:nvSpPr>
            <p:cNvPr id="17" name="object 17"/>
            <p:cNvSpPr/>
            <p:nvPr/>
          </p:nvSpPr>
          <p:spPr>
            <a:xfrm>
              <a:off x="8083295" y="5707380"/>
              <a:ext cx="449580" cy="525780"/>
            </a:xfrm>
            <a:custGeom>
              <a:avLst/>
              <a:gdLst/>
              <a:ahLst/>
              <a:cxnLst/>
              <a:rect l="l" t="t" r="r" b="b"/>
              <a:pathLst>
                <a:path w="449579" h="525779">
                  <a:moveTo>
                    <a:pt x="224789" y="0"/>
                  </a:moveTo>
                  <a:lnTo>
                    <a:pt x="224789" y="105156"/>
                  </a:lnTo>
                  <a:lnTo>
                    <a:pt x="0" y="105156"/>
                  </a:lnTo>
                  <a:lnTo>
                    <a:pt x="0" y="420370"/>
                  </a:lnTo>
                  <a:lnTo>
                    <a:pt x="224789" y="420370"/>
                  </a:lnTo>
                  <a:lnTo>
                    <a:pt x="224789" y="525526"/>
                  </a:lnTo>
                  <a:lnTo>
                    <a:pt x="449325" y="262890"/>
                  </a:lnTo>
                  <a:lnTo>
                    <a:pt x="224789" y="0"/>
                  </a:lnTo>
                  <a:close/>
                </a:path>
              </a:pathLst>
            </a:custGeom>
            <a:solidFill>
              <a:srgbClr val="A3A3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045195" y="4168140"/>
              <a:ext cx="2952750" cy="2574290"/>
            </a:xfrm>
            <a:custGeom>
              <a:avLst/>
              <a:gdLst/>
              <a:ahLst/>
              <a:cxnLst/>
              <a:rect l="l" t="t" r="r" b="b"/>
              <a:pathLst>
                <a:path w="2952750" h="2574290">
                  <a:moveTo>
                    <a:pt x="2735326" y="0"/>
                  </a:moveTo>
                  <a:lnTo>
                    <a:pt x="217043" y="0"/>
                  </a:lnTo>
                  <a:lnTo>
                    <a:pt x="132587" y="20193"/>
                  </a:lnTo>
                  <a:lnTo>
                    <a:pt x="63500" y="75311"/>
                  </a:lnTo>
                  <a:lnTo>
                    <a:pt x="17018" y="157225"/>
                  </a:lnTo>
                  <a:lnTo>
                    <a:pt x="0" y="257429"/>
                  </a:lnTo>
                  <a:lnTo>
                    <a:pt x="0" y="2316861"/>
                  </a:lnTo>
                  <a:lnTo>
                    <a:pt x="17018" y="2417064"/>
                  </a:lnTo>
                  <a:lnTo>
                    <a:pt x="63500" y="2498979"/>
                  </a:lnTo>
                  <a:lnTo>
                    <a:pt x="132587" y="2554097"/>
                  </a:lnTo>
                  <a:lnTo>
                    <a:pt x="217043" y="2574290"/>
                  </a:lnTo>
                  <a:lnTo>
                    <a:pt x="2735326" y="2574290"/>
                  </a:lnTo>
                  <a:lnTo>
                    <a:pt x="2819907" y="2554097"/>
                  </a:lnTo>
                  <a:lnTo>
                    <a:pt x="2888869" y="2498979"/>
                  </a:lnTo>
                  <a:lnTo>
                    <a:pt x="2935351" y="2417064"/>
                  </a:lnTo>
                  <a:lnTo>
                    <a:pt x="2952496" y="2316861"/>
                  </a:lnTo>
                  <a:lnTo>
                    <a:pt x="2952496" y="257429"/>
                  </a:lnTo>
                  <a:lnTo>
                    <a:pt x="2935351" y="157225"/>
                  </a:lnTo>
                  <a:lnTo>
                    <a:pt x="2888869" y="75311"/>
                  </a:lnTo>
                  <a:lnTo>
                    <a:pt x="2819907" y="20193"/>
                  </a:lnTo>
                  <a:lnTo>
                    <a:pt x="273532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045195" y="4168140"/>
              <a:ext cx="2952750" cy="2574290"/>
            </a:xfrm>
            <a:custGeom>
              <a:avLst/>
              <a:gdLst/>
              <a:ahLst/>
              <a:cxnLst/>
              <a:rect l="l" t="t" r="r" b="b"/>
              <a:pathLst>
                <a:path w="2952750" h="2574290">
                  <a:moveTo>
                    <a:pt x="0" y="257429"/>
                  </a:moveTo>
                  <a:lnTo>
                    <a:pt x="17018" y="157225"/>
                  </a:lnTo>
                  <a:lnTo>
                    <a:pt x="63500" y="75311"/>
                  </a:lnTo>
                  <a:lnTo>
                    <a:pt x="132587" y="20193"/>
                  </a:lnTo>
                  <a:lnTo>
                    <a:pt x="217043" y="0"/>
                  </a:lnTo>
                  <a:lnTo>
                    <a:pt x="2735326" y="0"/>
                  </a:lnTo>
                  <a:lnTo>
                    <a:pt x="2819907" y="20193"/>
                  </a:lnTo>
                  <a:lnTo>
                    <a:pt x="2888869" y="75311"/>
                  </a:lnTo>
                  <a:lnTo>
                    <a:pt x="2935351" y="157225"/>
                  </a:lnTo>
                  <a:lnTo>
                    <a:pt x="2952496" y="257429"/>
                  </a:lnTo>
                  <a:lnTo>
                    <a:pt x="2952496" y="2316861"/>
                  </a:lnTo>
                  <a:lnTo>
                    <a:pt x="2935351" y="2417064"/>
                  </a:lnTo>
                  <a:lnTo>
                    <a:pt x="2888869" y="2498979"/>
                  </a:lnTo>
                  <a:lnTo>
                    <a:pt x="2819907" y="2554097"/>
                  </a:lnTo>
                  <a:lnTo>
                    <a:pt x="2735326" y="2574290"/>
                  </a:lnTo>
                  <a:lnTo>
                    <a:pt x="217043" y="2574290"/>
                  </a:lnTo>
                  <a:lnTo>
                    <a:pt x="132587" y="2554097"/>
                  </a:lnTo>
                  <a:lnTo>
                    <a:pt x="63500" y="2498979"/>
                  </a:lnTo>
                  <a:lnTo>
                    <a:pt x="17018" y="2417064"/>
                  </a:lnTo>
                  <a:lnTo>
                    <a:pt x="0" y="2316861"/>
                  </a:lnTo>
                  <a:lnTo>
                    <a:pt x="0" y="257429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443840" y="4826309"/>
            <a:ext cx="3106687" cy="9201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ts val="3454"/>
              </a:lnSpc>
              <a:spcBef>
                <a:spcPts val="100"/>
              </a:spcBef>
            </a:pPr>
            <a:r>
              <a:rPr sz="3600" b="1" spc="-20" dirty="0" err="1" smtClean="0">
                <a:solidFill>
                  <a:srgbClr val="FFFFFF"/>
                </a:solidFill>
                <a:latin typeface="Calibri"/>
                <a:cs typeface="Calibri"/>
              </a:rPr>
              <a:t>Неуверенн</a:t>
            </a:r>
            <a:r>
              <a:rPr sz="3600" b="1" spc="-15" dirty="0" err="1" smtClean="0">
                <a:solidFill>
                  <a:srgbClr val="FFFFFF"/>
                </a:solidFill>
                <a:latin typeface="Calibri"/>
                <a:cs typeface="Calibri"/>
              </a:rPr>
              <a:t>ость</a:t>
            </a:r>
            <a:r>
              <a:rPr sz="3600" b="1" spc="-1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3600" b="1" spc="-1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себе</a:t>
            </a:r>
            <a:endParaRPr sz="3600" dirty="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0597895" y="4178553"/>
            <a:ext cx="3376929" cy="2570480"/>
            <a:chOff x="10597895" y="4178553"/>
            <a:chExt cx="3376929" cy="2570480"/>
          </a:xfrm>
        </p:grpSpPr>
        <p:sp>
          <p:nvSpPr>
            <p:cNvPr id="22" name="object 22"/>
            <p:cNvSpPr/>
            <p:nvPr/>
          </p:nvSpPr>
          <p:spPr>
            <a:xfrm>
              <a:off x="10597895" y="5678423"/>
              <a:ext cx="449580" cy="525780"/>
            </a:xfrm>
            <a:custGeom>
              <a:avLst/>
              <a:gdLst/>
              <a:ahLst/>
              <a:cxnLst/>
              <a:rect l="l" t="t" r="r" b="b"/>
              <a:pathLst>
                <a:path w="449579" h="525779">
                  <a:moveTo>
                    <a:pt x="224535" y="0"/>
                  </a:moveTo>
                  <a:lnTo>
                    <a:pt x="224535" y="105155"/>
                  </a:lnTo>
                  <a:lnTo>
                    <a:pt x="0" y="105155"/>
                  </a:lnTo>
                  <a:lnTo>
                    <a:pt x="0" y="420370"/>
                  </a:lnTo>
                  <a:lnTo>
                    <a:pt x="224535" y="420370"/>
                  </a:lnTo>
                  <a:lnTo>
                    <a:pt x="224535" y="525526"/>
                  </a:lnTo>
                  <a:lnTo>
                    <a:pt x="449199" y="262889"/>
                  </a:lnTo>
                  <a:lnTo>
                    <a:pt x="224535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1012423" y="4184903"/>
              <a:ext cx="2955925" cy="2557780"/>
            </a:xfrm>
            <a:custGeom>
              <a:avLst/>
              <a:gdLst/>
              <a:ahLst/>
              <a:cxnLst/>
              <a:rect l="l" t="t" r="r" b="b"/>
              <a:pathLst>
                <a:path w="2955925" h="2557779">
                  <a:moveTo>
                    <a:pt x="2737993" y="0"/>
                  </a:moveTo>
                  <a:lnTo>
                    <a:pt x="217297" y="0"/>
                  </a:lnTo>
                  <a:lnTo>
                    <a:pt x="132715" y="20066"/>
                  </a:lnTo>
                  <a:lnTo>
                    <a:pt x="63626" y="74930"/>
                  </a:lnTo>
                  <a:lnTo>
                    <a:pt x="17018" y="156210"/>
                  </a:lnTo>
                  <a:lnTo>
                    <a:pt x="0" y="255778"/>
                  </a:lnTo>
                  <a:lnTo>
                    <a:pt x="0" y="2301875"/>
                  </a:lnTo>
                  <a:lnTo>
                    <a:pt x="17018" y="2401443"/>
                  </a:lnTo>
                  <a:lnTo>
                    <a:pt x="63626" y="2482723"/>
                  </a:lnTo>
                  <a:lnTo>
                    <a:pt x="132715" y="2537460"/>
                  </a:lnTo>
                  <a:lnTo>
                    <a:pt x="217297" y="2557526"/>
                  </a:lnTo>
                  <a:lnTo>
                    <a:pt x="2737993" y="2557526"/>
                  </a:lnTo>
                  <a:lnTo>
                    <a:pt x="2822574" y="2537460"/>
                  </a:lnTo>
                  <a:lnTo>
                    <a:pt x="2891789" y="2482723"/>
                  </a:lnTo>
                  <a:lnTo>
                    <a:pt x="2938399" y="2401443"/>
                  </a:lnTo>
                  <a:lnTo>
                    <a:pt x="2955543" y="2301875"/>
                  </a:lnTo>
                  <a:lnTo>
                    <a:pt x="2955543" y="255778"/>
                  </a:lnTo>
                  <a:lnTo>
                    <a:pt x="2938399" y="156210"/>
                  </a:lnTo>
                  <a:lnTo>
                    <a:pt x="2891789" y="74930"/>
                  </a:lnTo>
                  <a:lnTo>
                    <a:pt x="2822574" y="20066"/>
                  </a:lnTo>
                  <a:lnTo>
                    <a:pt x="2737993" y="0"/>
                  </a:lnTo>
                  <a:close/>
                </a:path>
              </a:pathLst>
            </a:custGeom>
            <a:solidFill>
              <a:srgbClr val="4470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1012423" y="4184903"/>
              <a:ext cx="2955925" cy="2557780"/>
            </a:xfrm>
            <a:custGeom>
              <a:avLst/>
              <a:gdLst/>
              <a:ahLst/>
              <a:cxnLst/>
              <a:rect l="l" t="t" r="r" b="b"/>
              <a:pathLst>
                <a:path w="2955925" h="2557779">
                  <a:moveTo>
                    <a:pt x="0" y="255778"/>
                  </a:moveTo>
                  <a:lnTo>
                    <a:pt x="17018" y="156210"/>
                  </a:lnTo>
                  <a:lnTo>
                    <a:pt x="63626" y="74930"/>
                  </a:lnTo>
                  <a:lnTo>
                    <a:pt x="132715" y="20066"/>
                  </a:lnTo>
                  <a:lnTo>
                    <a:pt x="217297" y="0"/>
                  </a:lnTo>
                  <a:lnTo>
                    <a:pt x="2737993" y="0"/>
                  </a:lnTo>
                  <a:lnTo>
                    <a:pt x="2822574" y="20066"/>
                  </a:lnTo>
                  <a:lnTo>
                    <a:pt x="2891789" y="74930"/>
                  </a:lnTo>
                  <a:lnTo>
                    <a:pt x="2938399" y="156210"/>
                  </a:lnTo>
                  <a:lnTo>
                    <a:pt x="2955543" y="255778"/>
                  </a:lnTo>
                  <a:lnTo>
                    <a:pt x="2955543" y="2301875"/>
                  </a:lnTo>
                  <a:lnTo>
                    <a:pt x="2938399" y="2401443"/>
                  </a:lnTo>
                  <a:lnTo>
                    <a:pt x="2891789" y="2482723"/>
                  </a:lnTo>
                  <a:lnTo>
                    <a:pt x="2822574" y="2537460"/>
                  </a:lnTo>
                  <a:lnTo>
                    <a:pt x="2737993" y="2557526"/>
                  </a:lnTo>
                  <a:lnTo>
                    <a:pt x="217297" y="2557526"/>
                  </a:lnTo>
                  <a:lnTo>
                    <a:pt x="132715" y="2537460"/>
                  </a:lnTo>
                  <a:lnTo>
                    <a:pt x="63626" y="2482723"/>
                  </a:lnTo>
                  <a:lnTo>
                    <a:pt x="17018" y="2401443"/>
                  </a:lnTo>
                  <a:lnTo>
                    <a:pt x="0" y="2301875"/>
                  </a:lnTo>
                  <a:lnTo>
                    <a:pt x="0" y="255778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1350625" y="4710765"/>
            <a:ext cx="2425065" cy="903605"/>
          </a:xfrm>
          <a:prstGeom prst="rect">
            <a:avLst/>
          </a:prstGeom>
        </p:spPr>
        <p:txBody>
          <a:bodyPr vert="horz" wrap="square" lIns="0" tIns="231775" rIns="0" bIns="0" rtlCol="0">
            <a:spAutoFit/>
          </a:bodyPr>
          <a:lstStyle/>
          <a:p>
            <a:pPr marL="12700" marR="5080" indent="497840">
              <a:lnSpc>
                <a:spcPct val="60000"/>
              </a:lnSpc>
              <a:spcBef>
                <a:spcPts val="1825"/>
              </a:spcBef>
            </a:pPr>
            <a:r>
              <a:rPr sz="3600" b="1" spc="-25" dirty="0">
                <a:solidFill>
                  <a:srgbClr val="FFFFFF"/>
                </a:solidFill>
                <a:latin typeface="Calibri"/>
                <a:cs typeface="Calibri"/>
              </a:rPr>
              <a:t>Низкая </a:t>
            </a:r>
            <a:r>
              <a:rPr sz="3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3600" b="1" spc="-20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3600" b="1" spc="-15" dirty="0">
                <a:solidFill>
                  <a:srgbClr val="FFFFFF"/>
                </a:solidFill>
                <a:latin typeface="Calibri"/>
                <a:cs typeface="Calibri"/>
              </a:rPr>
              <a:t>м</a:t>
            </a:r>
            <a:r>
              <a:rPr sz="3600" b="1" spc="-20" dirty="0">
                <a:solidFill>
                  <a:srgbClr val="FFFFFF"/>
                </a:solidFill>
                <a:latin typeface="Calibri"/>
                <a:cs typeface="Calibri"/>
              </a:rPr>
              <a:t>оо</a:t>
            </a:r>
            <a:r>
              <a:rPr sz="3600" b="1" spc="-35" dirty="0">
                <a:solidFill>
                  <a:srgbClr val="FFFFFF"/>
                </a:solidFill>
                <a:latin typeface="Calibri"/>
                <a:cs typeface="Calibri"/>
              </a:rPr>
              <a:t>ц</a:t>
            </a:r>
            <a:r>
              <a:rPr sz="3600" b="1" spc="-15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36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к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endParaRPr sz="3600" dirty="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3968348" y="4178808"/>
            <a:ext cx="3698620" cy="2563875"/>
            <a:chOff x="13304519" y="4178808"/>
            <a:chExt cx="4362450" cy="2569845"/>
          </a:xfrm>
        </p:grpSpPr>
        <p:sp>
          <p:nvSpPr>
            <p:cNvPr id="27" name="object 27"/>
            <p:cNvSpPr/>
            <p:nvPr/>
          </p:nvSpPr>
          <p:spPr>
            <a:xfrm>
              <a:off x="13304519" y="5599176"/>
              <a:ext cx="673735" cy="641350"/>
            </a:xfrm>
            <a:custGeom>
              <a:avLst/>
              <a:gdLst/>
              <a:ahLst/>
              <a:cxnLst/>
              <a:rect l="l" t="t" r="r" b="b"/>
              <a:pathLst>
                <a:path w="673734" h="641350">
                  <a:moveTo>
                    <a:pt x="336803" y="0"/>
                  </a:moveTo>
                  <a:lnTo>
                    <a:pt x="336803" y="128270"/>
                  </a:lnTo>
                  <a:lnTo>
                    <a:pt x="0" y="128270"/>
                  </a:lnTo>
                  <a:lnTo>
                    <a:pt x="0" y="513079"/>
                  </a:lnTo>
                  <a:lnTo>
                    <a:pt x="336803" y="513079"/>
                  </a:lnTo>
                  <a:lnTo>
                    <a:pt x="336803" y="641350"/>
                  </a:lnTo>
                  <a:lnTo>
                    <a:pt x="673353" y="320801"/>
                  </a:lnTo>
                  <a:lnTo>
                    <a:pt x="336803" y="0"/>
                  </a:lnTo>
                  <a:close/>
                </a:path>
              </a:pathLst>
            </a:custGeom>
            <a:solidFill>
              <a:srgbClr val="4470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982699" y="4184904"/>
              <a:ext cx="3677920" cy="2557780"/>
            </a:xfrm>
            <a:custGeom>
              <a:avLst/>
              <a:gdLst/>
              <a:ahLst/>
              <a:cxnLst/>
              <a:rect l="l" t="t" r="r" b="b"/>
              <a:pathLst>
                <a:path w="3677919" h="2557779">
                  <a:moveTo>
                    <a:pt x="3407282" y="0"/>
                  </a:moveTo>
                  <a:lnTo>
                    <a:pt x="270382" y="0"/>
                  </a:lnTo>
                  <a:lnTo>
                    <a:pt x="165100" y="20066"/>
                  </a:lnTo>
                  <a:lnTo>
                    <a:pt x="79121" y="74930"/>
                  </a:lnTo>
                  <a:lnTo>
                    <a:pt x="21209" y="156210"/>
                  </a:lnTo>
                  <a:lnTo>
                    <a:pt x="0" y="255778"/>
                  </a:lnTo>
                  <a:lnTo>
                    <a:pt x="0" y="2301875"/>
                  </a:lnTo>
                  <a:lnTo>
                    <a:pt x="21209" y="2401443"/>
                  </a:lnTo>
                  <a:lnTo>
                    <a:pt x="79121" y="2482723"/>
                  </a:lnTo>
                  <a:lnTo>
                    <a:pt x="165100" y="2537460"/>
                  </a:lnTo>
                  <a:lnTo>
                    <a:pt x="270382" y="2557526"/>
                  </a:lnTo>
                  <a:lnTo>
                    <a:pt x="3407282" y="2557526"/>
                  </a:lnTo>
                  <a:lnTo>
                    <a:pt x="3512565" y="2537460"/>
                  </a:lnTo>
                  <a:lnTo>
                    <a:pt x="3598417" y="2482723"/>
                  </a:lnTo>
                  <a:lnTo>
                    <a:pt x="3656330" y="2401443"/>
                  </a:lnTo>
                  <a:lnTo>
                    <a:pt x="3677665" y="2301875"/>
                  </a:lnTo>
                  <a:lnTo>
                    <a:pt x="3677665" y="255778"/>
                  </a:lnTo>
                  <a:lnTo>
                    <a:pt x="3656330" y="156210"/>
                  </a:lnTo>
                  <a:lnTo>
                    <a:pt x="3598417" y="74930"/>
                  </a:lnTo>
                  <a:lnTo>
                    <a:pt x="3512565" y="20066"/>
                  </a:lnTo>
                  <a:lnTo>
                    <a:pt x="3407282" y="0"/>
                  </a:lnTo>
                  <a:close/>
                </a:path>
              </a:pathLst>
            </a:custGeom>
            <a:solidFill>
              <a:srgbClr val="6E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3982699" y="4184904"/>
              <a:ext cx="3677920" cy="2557780"/>
            </a:xfrm>
            <a:custGeom>
              <a:avLst/>
              <a:gdLst/>
              <a:ahLst/>
              <a:cxnLst/>
              <a:rect l="l" t="t" r="r" b="b"/>
              <a:pathLst>
                <a:path w="3677919" h="2557779">
                  <a:moveTo>
                    <a:pt x="0" y="255778"/>
                  </a:moveTo>
                  <a:lnTo>
                    <a:pt x="21209" y="156210"/>
                  </a:lnTo>
                  <a:lnTo>
                    <a:pt x="79121" y="74930"/>
                  </a:lnTo>
                  <a:lnTo>
                    <a:pt x="165100" y="20066"/>
                  </a:lnTo>
                  <a:lnTo>
                    <a:pt x="270382" y="0"/>
                  </a:lnTo>
                  <a:lnTo>
                    <a:pt x="3407282" y="0"/>
                  </a:lnTo>
                  <a:lnTo>
                    <a:pt x="3512565" y="20066"/>
                  </a:lnTo>
                  <a:lnTo>
                    <a:pt x="3598417" y="74930"/>
                  </a:lnTo>
                  <a:lnTo>
                    <a:pt x="3656330" y="156210"/>
                  </a:lnTo>
                  <a:lnTo>
                    <a:pt x="3677665" y="255778"/>
                  </a:lnTo>
                  <a:lnTo>
                    <a:pt x="3677665" y="2301875"/>
                  </a:lnTo>
                  <a:lnTo>
                    <a:pt x="3656330" y="2401443"/>
                  </a:lnTo>
                  <a:lnTo>
                    <a:pt x="3598417" y="2482723"/>
                  </a:lnTo>
                  <a:lnTo>
                    <a:pt x="3512565" y="2537460"/>
                  </a:lnTo>
                  <a:lnTo>
                    <a:pt x="3407282" y="2557526"/>
                  </a:lnTo>
                  <a:lnTo>
                    <a:pt x="270382" y="2557526"/>
                  </a:lnTo>
                  <a:lnTo>
                    <a:pt x="165100" y="2537460"/>
                  </a:lnTo>
                  <a:lnTo>
                    <a:pt x="79121" y="2482723"/>
                  </a:lnTo>
                  <a:lnTo>
                    <a:pt x="21209" y="2401443"/>
                  </a:lnTo>
                  <a:lnTo>
                    <a:pt x="0" y="2301875"/>
                  </a:lnTo>
                  <a:lnTo>
                    <a:pt x="0" y="255778"/>
                  </a:lnTo>
                  <a:close/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14798484" y="4397446"/>
            <a:ext cx="2863100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b="1" spc="-5" dirty="0" err="1" smtClean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3600" b="1" spc="-15" dirty="0" err="1" smtClean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3600" b="1" spc="-20" dirty="0" err="1" smtClean="0">
                <a:solidFill>
                  <a:srgbClr val="FFFFFF"/>
                </a:solidFill>
                <a:latin typeface="Calibri"/>
                <a:cs typeface="Calibri"/>
              </a:rPr>
              <a:t>г</a:t>
            </a:r>
            <a:r>
              <a:rPr sz="3600" b="1" spc="-15" dirty="0" err="1" smtClean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3600" b="1" dirty="0" err="1" smtClean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3600" b="1" spc="10" dirty="0" err="1" smtClean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3600" b="1" dirty="0" err="1" smtClean="0">
                <a:solidFill>
                  <a:srgbClr val="FFFFFF"/>
                </a:solidFill>
                <a:latin typeface="Calibri"/>
                <a:cs typeface="Calibri"/>
              </a:rPr>
              <a:t>вная</a:t>
            </a:r>
            <a:r>
              <a:rPr lang="ru-RU" sz="3600" b="1" dirty="0" smtClean="0">
                <a:solidFill>
                  <a:srgbClr val="FFFFFF"/>
                </a:solidFill>
                <a:latin typeface="Calibri"/>
                <a:cs typeface="Calibri"/>
              </a:rPr>
              <a:t> оценка учителей и родителей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6820980" y="5941313"/>
            <a:ext cx="495098" cy="402831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Клипарт ученик двоечник (48 фото) » Шаблоны для вырезания и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136" y="7330979"/>
            <a:ext cx="2628726" cy="262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икатура на школьную тем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026" y="7330979"/>
            <a:ext cx="3127376" cy="268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12340" y="1681860"/>
            <a:ext cx="13863319" cy="2215991"/>
          </a:xfrm>
        </p:spPr>
        <p:txBody>
          <a:bodyPr/>
          <a:lstStyle/>
          <a:p>
            <a:pPr algn="ctr"/>
            <a:r>
              <a:rPr lang="ru-RU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Работа в группах</a:t>
            </a:r>
          </a:p>
          <a:p>
            <a:pPr algn="ctr"/>
            <a:endParaRPr lang="ru-RU" sz="4800" dirty="0"/>
          </a:p>
          <a:p>
            <a:pPr algn="ctr"/>
            <a:r>
              <a:rPr lang="ru-RU" sz="4800" dirty="0" smtClean="0"/>
              <a:t>«Мозговой штурм»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47800" y="4762500"/>
            <a:ext cx="158496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в группе:</a:t>
            </a:r>
          </a:p>
          <a:p>
            <a:r>
              <a:rPr lang="ru-RU" sz="32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«Здесь </a:t>
            </a:r>
            <a:r>
              <a:rPr 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сейчас»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Стараться думать о том, что происходит в группе, активно участвовать в занятии.</a:t>
            </a:r>
          </a:p>
          <a:p>
            <a:r>
              <a:rPr 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«Индивидуальность»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Никого не судить, не перебивать говорящего, не критиковать точку зрения другого, а предлагать свою.</a:t>
            </a:r>
          </a:p>
          <a:p>
            <a:r>
              <a:rPr 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«Летучее облако»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Сохранять в группе атмосферу доверия и внимания друг к другу.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6800" y="952500"/>
            <a:ext cx="5369119" cy="334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16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2558B15D-38DC-414C-B1AA-CE28A8AA3491}"/>
              </a:ext>
            </a:extLst>
          </p:cNvPr>
          <p:cNvSpPr/>
          <p:nvPr/>
        </p:nvSpPr>
        <p:spPr>
          <a:xfrm>
            <a:off x="2438400" y="419100"/>
            <a:ext cx="14885486" cy="2782549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ШКОЛЬНОЙ НЕУСПЕШНОСТИ </a:t>
            </a:r>
          </a:p>
          <a:p>
            <a:pPr algn="ctr"/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(УЧЕБНОЙ НЕУСПЕВАЕМОСТИ) ОБУЧАЮЩИХСЯ</a:t>
            </a:r>
            <a:endParaRPr lang="ru-RU" sz="4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="" xmlns:a16="http://schemas.microsoft.com/office/drawing/2014/main" id="{EC40E3C5-62D0-403F-B0EC-DA3FC7862F46}"/>
              </a:ext>
            </a:extLst>
          </p:cNvPr>
          <p:cNvSpPr/>
          <p:nvPr/>
        </p:nvSpPr>
        <p:spPr>
          <a:xfrm>
            <a:off x="6581123" y="5879969"/>
            <a:ext cx="5708897" cy="17216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СОЦИАЛЬНЫЕ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="" xmlns:a16="http://schemas.microsoft.com/office/drawing/2014/main" id="{D42C1FCC-0822-4357-B0DB-F44380935AD0}"/>
              </a:ext>
            </a:extLst>
          </p:cNvPr>
          <p:cNvSpPr/>
          <p:nvPr/>
        </p:nvSpPr>
        <p:spPr>
          <a:xfrm>
            <a:off x="961257" y="7358003"/>
            <a:ext cx="6365585" cy="1928349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BEB7C278-D944-403B-9042-20D4E5BB92DD}"/>
              </a:ext>
            </a:extLst>
          </p:cNvPr>
          <p:cNvSpPr/>
          <p:nvPr/>
        </p:nvSpPr>
        <p:spPr>
          <a:xfrm>
            <a:off x="11544300" y="7744024"/>
            <a:ext cx="6288202" cy="16664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БЫТОВЫЕ</a:t>
            </a:r>
          </a:p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(СЕМЕЙНЫЕ)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1631B267-A3F3-4949-9769-C267A4642F92}"/>
              </a:ext>
            </a:extLst>
          </p:cNvPr>
          <p:cNvSpPr/>
          <p:nvPr/>
        </p:nvSpPr>
        <p:spPr>
          <a:xfrm>
            <a:off x="372149" y="3822934"/>
            <a:ext cx="7543800" cy="181881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ПСИХОЛОГИЧЕСКИЕ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2762268-D02A-4318-B504-D4568CCEA965}"/>
              </a:ext>
            </a:extLst>
          </p:cNvPr>
          <p:cNvSpPr/>
          <p:nvPr/>
        </p:nvSpPr>
        <p:spPr>
          <a:xfrm>
            <a:off x="10668001" y="3925368"/>
            <a:ext cx="7355002" cy="190393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ФИЗИОЛОГИЧЕСКИЕ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 rot="5400000">
            <a:off x="4415798" y="3506449"/>
            <a:ext cx="994401" cy="384801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13502592" y="3506449"/>
            <a:ext cx="994401" cy="38480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7719190" y="4551843"/>
            <a:ext cx="3030675" cy="438639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7285731">
            <a:off x="4996792" y="5360414"/>
            <a:ext cx="5498720" cy="504390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 rot="2959033">
            <a:off x="8131126" y="5420075"/>
            <a:ext cx="6288807" cy="471825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36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620</Words>
  <Application>Microsoft Office PowerPoint</Application>
  <PresentationFormat>Произвольный</PresentationFormat>
  <Paragraphs>99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Школьная неуспешность обучающихся как фактор снижения качества образования  в массовой школе</vt:lpstr>
      <vt:lpstr>Школьная неуспешность</vt:lpstr>
      <vt:lpstr>Презентация PowerPoint</vt:lpstr>
      <vt:lpstr>Презентация PowerPoint</vt:lpstr>
      <vt:lpstr>КАК ПРОЯВЛЯЕТСЯ ШКОЛЬНАЯ  НЕУСПЕШНОСТЬ</vt:lpstr>
      <vt:lpstr>Презентация PowerPoint</vt:lpstr>
      <vt:lpstr>Много причин – один сценарий</vt:lpstr>
      <vt:lpstr>Презентация PowerPoint</vt:lpstr>
      <vt:lpstr>Презентация PowerPoint</vt:lpstr>
      <vt:lpstr>Презентация PowerPoint</vt:lpstr>
      <vt:lpstr>Легко сказать, но трудно сделать</vt:lpstr>
      <vt:lpstr>Маркеры готовности учителя к ликвидации школьной неуспешности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 Борисова</dc:creator>
  <cp:lastModifiedBy>школа</cp:lastModifiedBy>
  <cp:revision>14</cp:revision>
  <dcterms:created xsi:type="dcterms:W3CDTF">2023-10-22T08:18:52Z</dcterms:created>
  <dcterms:modified xsi:type="dcterms:W3CDTF">2024-06-07T06:03:10Z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2023-02-06T00:00:00Z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2023-10-22T00:00:00Z</vt:filetime>
  </property>
</Properties>
</file>