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00" r:id="rId2"/>
    <p:sldId id="295" r:id="rId3"/>
    <p:sldId id="268" r:id="rId4"/>
    <p:sldId id="282" r:id="rId5"/>
    <p:sldId id="291" r:id="rId6"/>
    <p:sldId id="258" r:id="rId7"/>
    <p:sldId id="260" r:id="rId8"/>
    <p:sldId id="276" r:id="rId9"/>
    <p:sldId id="274" r:id="rId10"/>
    <p:sldId id="273" r:id="rId11"/>
    <p:sldId id="278" r:id="rId12"/>
    <p:sldId id="279" r:id="rId13"/>
    <p:sldId id="290" r:id="rId14"/>
    <p:sldId id="272" r:id="rId15"/>
    <p:sldId id="289" r:id="rId16"/>
    <p:sldId id="281" r:id="rId17"/>
    <p:sldId id="270" r:id="rId18"/>
    <p:sldId id="259" r:id="rId19"/>
    <p:sldId id="271" r:id="rId20"/>
    <p:sldId id="298" r:id="rId21"/>
    <p:sldId id="297" r:id="rId22"/>
    <p:sldId id="285" r:id="rId23"/>
    <p:sldId id="284" r:id="rId24"/>
    <p:sldId id="286" r:id="rId25"/>
    <p:sldId id="264" r:id="rId26"/>
    <p:sldId id="294" r:id="rId27"/>
    <p:sldId id="292" r:id="rId28"/>
    <p:sldId id="299" r:id="rId29"/>
    <p:sldId id="29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66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42636C-70D5-4A25-A0B3-5D0C6191B0B8}" type="doc">
      <dgm:prSet loTypeId="urn:microsoft.com/office/officeart/2005/8/layout/hierarchy4" loCatId="hierarchy" qsTypeId="urn:microsoft.com/office/officeart/2005/8/quickstyle/3d3" qsCatId="3D" csTypeId="urn:microsoft.com/office/officeart/2005/8/colors/colorful3" csCatId="colorful" phldr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gm:spPr>
      <dgm:t>
        <a:bodyPr/>
        <a:lstStyle/>
        <a:p>
          <a:endParaRPr lang="ru-RU"/>
        </a:p>
      </dgm:t>
    </dgm:pt>
    <dgm:pt modelId="{B18AEFE3-F4A1-451C-8096-0E5B434C1449}">
      <dgm:prSet phldrT="[Текст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dirty="0" smtClean="0"/>
            <a:t>Миграции</a:t>
          </a:r>
          <a:endParaRPr lang="ru-RU" dirty="0"/>
        </a:p>
      </dgm:t>
    </dgm:pt>
    <dgm:pt modelId="{55FF51DA-FBED-4A2B-9DE5-84C5CFD915E7}" type="parTrans" cxnId="{A99901CA-8EC7-4143-BB12-9A24278AE774}">
      <dgm:prSet/>
      <dgm:spPr/>
      <dgm:t>
        <a:bodyPr/>
        <a:lstStyle/>
        <a:p>
          <a:endParaRPr lang="ru-RU"/>
        </a:p>
      </dgm:t>
    </dgm:pt>
    <dgm:pt modelId="{2010B800-7C3D-4A0C-BCF6-3EB7BAFAEE8F}" type="sibTrans" cxnId="{A99901CA-8EC7-4143-BB12-9A24278AE774}">
      <dgm:prSet/>
      <dgm:spPr/>
      <dgm:t>
        <a:bodyPr/>
        <a:lstStyle/>
        <a:p>
          <a:endParaRPr lang="ru-RU"/>
        </a:p>
      </dgm:t>
    </dgm:pt>
    <dgm:pt modelId="{4B97F3FB-AD84-4EBD-9415-E25FDAF8613E}">
      <dgm:prSet phldrT="[Текст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" action="ppaction://noaction"/>
            </a:rPr>
            <a:t>Осёдлые птицы</a:t>
          </a:r>
          <a:endParaRPr lang="ru-RU" dirty="0"/>
        </a:p>
      </dgm:t>
    </dgm:pt>
    <dgm:pt modelId="{3164C9E4-E3DB-4257-84A0-90994EF68995}" type="parTrans" cxnId="{AED02C64-F815-465E-861C-C01D854DF863}">
      <dgm:prSet/>
      <dgm:spPr/>
      <dgm:t>
        <a:bodyPr/>
        <a:lstStyle/>
        <a:p>
          <a:endParaRPr lang="ru-RU"/>
        </a:p>
      </dgm:t>
    </dgm:pt>
    <dgm:pt modelId="{9FBBF584-289A-46B6-BB5E-6E6C1FA134A4}" type="sibTrans" cxnId="{AED02C64-F815-465E-861C-C01D854DF863}">
      <dgm:prSet/>
      <dgm:spPr/>
      <dgm:t>
        <a:bodyPr/>
        <a:lstStyle/>
        <a:p>
          <a:endParaRPr lang="ru-RU"/>
        </a:p>
      </dgm:t>
    </dgm:pt>
    <dgm:pt modelId="{6FDBB1A2-4EE3-4397-8EC9-BDAC97D5D3FA}">
      <dgm:prSet phldrT="[Текст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" action="ppaction://noaction"/>
            </a:rPr>
            <a:t>Кочующие птицы</a:t>
          </a:r>
          <a:endParaRPr lang="ru-RU" dirty="0"/>
        </a:p>
      </dgm:t>
    </dgm:pt>
    <dgm:pt modelId="{B70D2516-CEA1-417F-B72A-A36540CBE18B}" type="parTrans" cxnId="{133CCCC6-0EE9-4352-B52F-2C2D3BE84961}">
      <dgm:prSet/>
      <dgm:spPr/>
      <dgm:t>
        <a:bodyPr/>
        <a:lstStyle/>
        <a:p>
          <a:endParaRPr lang="ru-RU"/>
        </a:p>
      </dgm:t>
    </dgm:pt>
    <dgm:pt modelId="{DC5C9E61-09D2-4A11-B736-492D0F550C21}" type="sibTrans" cxnId="{133CCCC6-0EE9-4352-B52F-2C2D3BE84961}">
      <dgm:prSet/>
      <dgm:spPr/>
      <dgm:t>
        <a:bodyPr/>
        <a:lstStyle/>
        <a:p>
          <a:endParaRPr lang="ru-RU"/>
        </a:p>
      </dgm:t>
    </dgm:pt>
    <dgm:pt modelId="{CCF09700-1D72-4168-9D02-7FA113DF9FB9}">
      <dgm:prSet phldrT="[Текст]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dirty="0" smtClean="0">
              <a:hlinkClick xmlns:r="http://schemas.openxmlformats.org/officeDocument/2006/relationships" r:id="" action="ppaction://noaction"/>
            </a:rPr>
            <a:t>Перелетные птицы</a:t>
          </a:r>
          <a:endParaRPr lang="ru-RU" dirty="0"/>
        </a:p>
      </dgm:t>
    </dgm:pt>
    <dgm:pt modelId="{7B1698A9-E114-4C2C-9D29-44A50A529FDA}" type="parTrans" cxnId="{119734A5-C93C-43CB-8461-F07AAD006E62}">
      <dgm:prSet/>
      <dgm:spPr/>
      <dgm:t>
        <a:bodyPr/>
        <a:lstStyle/>
        <a:p>
          <a:endParaRPr lang="ru-RU"/>
        </a:p>
      </dgm:t>
    </dgm:pt>
    <dgm:pt modelId="{C19AEF5A-29AC-4AA8-8776-66C32E199B0C}" type="sibTrans" cxnId="{119734A5-C93C-43CB-8461-F07AAD006E62}">
      <dgm:prSet/>
      <dgm:spPr/>
      <dgm:t>
        <a:bodyPr/>
        <a:lstStyle/>
        <a:p>
          <a:endParaRPr lang="ru-RU"/>
        </a:p>
      </dgm:t>
    </dgm:pt>
    <dgm:pt modelId="{E6B25287-B51D-43A8-9AEF-5E65B3B4A59F}" type="pres">
      <dgm:prSet presAssocID="{7742636C-70D5-4A25-A0B3-5D0C6191B0B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D2DF7B06-6BF9-4F9A-8BC4-78755865B741}" type="pres">
      <dgm:prSet presAssocID="{B18AEFE3-F4A1-451C-8096-0E5B434C1449}" presName="vertOn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94C86F32-9CA5-4AE2-902F-81E3B71B8FAA}" type="pres">
      <dgm:prSet presAssocID="{B18AEFE3-F4A1-451C-8096-0E5B434C1449}" presName="txOne" presStyleLbl="node0" presStyleIdx="0" presStyleCnt="1" custScaleY="25707" custLinFactNeighborY="-416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62CFCB-2CF6-4B4F-A00E-E31604AF582C}" type="pres">
      <dgm:prSet presAssocID="{B18AEFE3-F4A1-451C-8096-0E5B434C1449}" presName="parTransOn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EC86B5AD-6878-41C9-956C-C17201A94113}" type="pres">
      <dgm:prSet presAssocID="{B18AEFE3-F4A1-451C-8096-0E5B434C1449}" presName="horzOne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0B3D1FF2-08CE-40B4-A9E9-90905234A620}" type="pres">
      <dgm:prSet presAssocID="{4B97F3FB-AD84-4EBD-9415-E25FDAF8613E}" presName="vert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F8FFD6E3-791C-4B13-A375-DCE7639704C6}" type="pres">
      <dgm:prSet presAssocID="{4B97F3FB-AD84-4EBD-9415-E25FDAF8613E}" presName="txTwo" presStyleLbl="node2" presStyleIdx="0" presStyleCnt="3" custScaleY="26396" custLinFactNeighborY="-219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8E01EF-AB57-48DB-A139-CD5F2DFEE7B3}" type="pres">
      <dgm:prSet presAssocID="{4B97F3FB-AD84-4EBD-9415-E25FDAF8613E}" presName="horz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77D2290D-0A92-44DE-BBEF-8C1C02107F7A}" type="pres">
      <dgm:prSet presAssocID="{9FBBF584-289A-46B6-BB5E-6E6C1FA134A4}" presName="sibSpace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FF76EB6D-A2A2-4B95-A295-6FC29BC428EC}" type="pres">
      <dgm:prSet presAssocID="{6FDBB1A2-4EE3-4397-8EC9-BDAC97D5D3FA}" presName="vert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9D21931B-BD17-4AD4-9E4C-50F68364BF6C}" type="pres">
      <dgm:prSet presAssocID="{6FDBB1A2-4EE3-4397-8EC9-BDAC97D5D3FA}" presName="txTwo" presStyleLbl="node2" presStyleIdx="1" presStyleCnt="3" custScaleY="26396" custLinFactNeighborY="-57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A770B13-C379-4ABE-9BAB-A9CC5DD94143}" type="pres">
      <dgm:prSet presAssocID="{6FDBB1A2-4EE3-4397-8EC9-BDAC97D5D3FA}" presName="horz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0B8357FC-6B66-497F-AE37-99406EFDAA1A}" type="pres">
      <dgm:prSet presAssocID="{DC5C9E61-09D2-4A11-B736-492D0F550C21}" presName="sibSpace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C1F7AFB2-71F9-40FB-A70F-41EFF936B93E}" type="pres">
      <dgm:prSet presAssocID="{CCF09700-1D72-4168-9D02-7FA113DF9FB9}" presName="vert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DE88DD65-9904-4AD1-B147-F0DD115FB738}" type="pres">
      <dgm:prSet presAssocID="{CCF09700-1D72-4168-9D02-7FA113DF9FB9}" presName="txTwo" presStyleLbl="node2" presStyleIdx="2" presStyleCnt="3" custScaleY="26396" custLinFactNeighborY="69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71BB4A-A208-4B8B-A682-5BEB37C9A611}" type="pres">
      <dgm:prSet presAssocID="{CCF09700-1D72-4168-9D02-7FA113DF9FB9}" presName="horzTwo" presStyleCnt="0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</dgm:ptLst>
  <dgm:cxnLst>
    <dgm:cxn modelId="{DD51F21E-D5BB-4E56-89F2-7A5443B15BC8}" type="presOf" srcId="{7742636C-70D5-4A25-A0B3-5D0C6191B0B8}" destId="{E6B25287-B51D-43A8-9AEF-5E65B3B4A59F}" srcOrd="0" destOrd="0" presId="urn:microsoft.com/office/officeart/2005/8/layout/hierarchy4"/>
    <dgm:cxn modelId="{119734A5-C93C-43CB-8461-F07AAD006E62}" srcId="{B18AEFE3-F4A1-451C-8096-0E5B434C1449}" destId="{CCF09700-1D72-4168-9D02-7FA113DF9FB9}" srcOrd="2" destOrd="0" parTransId="{7B1698A9-E114-4C2C-9D29-44A50A529FDA}" sibTransId="{C19AEF5A-29AC-4AA8-8776-66C32E199B0C}"/>
    <dgm:cxn modelId="{133CCCC6-0EE9-4352-B52F-2C2D3BE84961}" srcId="{B18AEFE3-F4A1-451C-8096-0E5B434C1449}" destId="{6FDBB1A2-4EE3-4397-8EC9-BDAC97D5D3FA}" srcOrd="1" destOrd="0" parTransId="{B70D2516-CEA1-417F-B72A-A36540CBE18B}" sibTransId="{DC5C9E61-09D2-4A11-B736-492D0F550C21}"/>
    <dgm:cxn modelId="{D3D15E4D-E0FB-407E-BDB2-DE8DD8425FEC}" type="presOf" srcId="{6FDBB1A2-4EE3-4397-8EC9-BDAC97D5D3FA}" destId="{9D21931B-BD17-4AD4-9E4C-50F68364BF6C}" srcOrd="0" destOrd="0" presId="urn:microsoft.com/office/officeart/2005/8/layout/hierarchy4"/>
    <dgm:cxn modelId="{A99901CA-8EC7-4143-BB12-9A24278AE774}" srcId="{7742636C-70D5-4A25-A0B3-5D0C6191B0B8}" destId="{B18AEFE3-F4A1-451C-8096-0E5B434C1449}" srcOrd="0" destOrd="0" parTransId="{55FF51DA-FBED-4A2B-9DE5-84C5CFD915E7}" sibTransId="{2010B800-7C3D-4A0C-BCF6-3EB7BAFAEE8F}"/>
    <dgm:cxn modelId="{658FE7AE-FEAC-4837-95EA-F175A2797B20}" type="presOf" srcId="{CCF09700-1D72-4168-9D02-7FA113DF9FB9}" destId="{DE88DD65-9904-4AD1-B147-F0DD115FB738}" srcOrd="0" destOrd="0" presId="urn:microsoft.com/office/officeart/2005/8/layout/hierarchy4"/>
    <dgm:cxn modelId="{330A4E94-AE4C-4C5F-81CE-3CE5F21DFBB0}" type="presOf" srcId="{4B97F3FB-AD84-4EBD-9415-E25FDAF8613E}" destId="{F8FFD6E3-791C-4B13-A375-DCE7639704C6}" srcOrd="0" destOrd="0" presId="urn:microsoft.com/office/officeart/2005/8/layout/hierarchy4"/>
    <dgm:cxn modelId="{A06CC400-DD9D-4264-BEDF-A82564C10BC9}" type="presOf" srcId="{B18AEFE3-F4A1-451C-8096-0E5B434C1449}" destId="{94C86F32-9CA5-4AE2-902F-81E3B71B8FAA}" srcOrd="0" destOrd="0" presId="urn:microsoft.com/office/officeart/2005/8/layout/hierarchy4"/>
    <dgm:cxn modelId="{AED02C64-F815-465E-861C-C01D854DF863}" srcId="{B18AEFE3-F4A1-451C-8096-0E5B434C1449}" destId="{4B97F3FB-AD84-4EBD-9415-E25FDAF8613E}" srcOrd="0" destOrd="0" parTransId="{3164C9E4-E3DB-4257-84A0-90994EF68995}" sibTransId="{9FBBF584-289A-46B6-BB5E-6E6C1FA134A4}"/>
    <dgm:cxn modelId="{188442E8-7E1E-4F00-B739-48611035ED44}" type="presParOf" srcId="{E6B25287-B51D-43A8-9AEF-5E65B3B4A59F}" destId="{D2DF7B06-6BF9-4F9A-8BC4-78755865B741}" srcOrd="0" destOrd="0" presId="urn:microsoft.com/office/officeart/2005/8/layout/hierarchy4"/>
    <dgm:cxn modelId="{938488C1-AE66-4598-93EF-3D7F34903B5B}" type="presParOf" srcId="{D2DF7B06-6BF9-4F9A-8BC4-78755865B741}" destId="{94C86F32-9CA5-4AE2-902F-81E3B71B8FAA}" srcOrd="0" destOrd="0" presId="urn:microsoft.com/office/officeart/2005/8/layout/hierarchy4"/>
    <dgm:cxn modelId="{7A47FD24-DA5C-47F4-81E0-93D87BE1736D}" type="presParOf" srcId="{D2DF7B06-6BF9-4F9A-8BC4-78755865B741}" destId="{7662CFCB-2CF6-4B4F-A00E-E31604AF582C}" srcOrd="1" destOrd="0" presId="urn:microsoft.com/office/officeart/2005/8/layout/hierarchy4"/>
    <dgm:cxn modelId="{40BB51A1-27F9-41D6-8F65-F6A3BE1030D4}" type="presParOf" srcId="{D2DF7B06-6BF9-4F9A-8BC4-78755865B741}" destId="{EC86B5AD-6878-41C9-956C-C17201A94113}" srcOrd="2" destOrd="0" presId="urn:microsoft.com/office/officeart/2005/8/layout/hierarchy4"/>
    <dgm:cxn modelId="{9733AB45-C3A5-4BFA-AFBC-8D8E7D13B069}" type="presParOf" srcId="{EC86B5AD-6878-41C9-956C-C17201A94113}" destId="{0B3D1FF2-08CE-40B4-A9E9-90905234A620}" srcOrd="0" destOrd="0" presId="urn:microsoft.com/office/officeart/2005/8/layout/hierarchy4"/>
    <dgm:cxn modelId="{AAA8C8D8-E163-4D56-A4A2-C0DEF57EFF76}" type="presParOf" srcId="{0B3D1FF2-08CE-40B4-A9E9-90905234A620}" destId="{F8FFD6E3-791C-4B13-A375-DCE7639704C6}" srcOrd="0" destOrd="0" presId="urn:microsoft.com/office/officeart/2005/8/layout/hierarchy4"/>
    <dgm:cxn modelId="{06FB4BFB-E517-40AC-86A4-C4BC49160015}" type="presParOf" srcId="{0B3D1FF2-08CE-40B4-A9E9-90905234A620}" destId="{948E01EF-AB57-48DB-A139-CD5F2DFEE7B3}" srcOrd="1" destOrd="0" presId="urn:microsoft.com/office/officeart/2005/8/layout/hierarchy4"/>
    <dgm:cxn modelId="{276C1E26-A7C9-425B-B2C6-F5762C649A4F}" type="presParOf" srcId="{EC86B5AD-6878-41C9-956C-C17201A94113}" destId="{77D2290D-0A92-44DE-BBEF-8C1C02107F7A}" srcOrd="1" destOrd="0" presId="urn:microsoft.com/office/officeart/2005/8/layout/hierarchy4"/>
    <dgm:cxn modelId="{F2743937-1477-4E5A-8DD0-E8344B6709FB}" type="presParOf" srcId="{EC86B5AD-6878-41C9-956C-C17201A94113}" destId="{FF76EB6D-A2A2-4B95-A295-6FC29BC428EC}" srcOrd="2" destOrd="0" presId="urn:microsoft.com/office/officeart/2005/8/layout/hierarchy4"/>
    <dgm:cxn modelId="{5B04060A-9A21-4FEB-881C-6DAF44ADBEED}" type="presParOf" srcId="{FF76EB6D-A2A2-4B95-A295-6FC29BC428EC}" destId="{9D21931B-BD17-4AD4-9E4C-50F68364BF6C}" srcOrd="0" destOrd="0" presId="urn:microsoft.com/office/officeart/2005/8/layout/hierarchy4"/>
    <dgm:cxn modelId="{1D971652-EBD0-4492-81BD-F7BD3354670B}" type="presParOf" srcId="{FF76EB6D-A2A2-4B95-A295-6FC29BC428EC}" destId="{4A770B13-C379-4ABE-9BAB-A9CC5DD94143}" srcOrd="1" destOrd="0" presId="urn:microsoft.com/office/officeart/2005/8/layout/hierarchy4"/>
    <dgm:cxn modelId="{B5ACFBC2-02B6-422A-BBD3-1F2C33C39A12}" type="presParOf" srcId="{EC86B5AD-6878-41C9-956C-C17201A94113}" destId="{0B8357FC-6B66-497F-AE37-99406EFDAA1A}" srcOrd="3" destOrd="0" presId="urn:microsoft.com/office/officeart/2005/8/layout/hierarchy4"/>
    <dgm:cxn modelId="{BBDBFC20-FADF-4914-9A6E-083B8C4E770B}" type="presParOf" srcId="{EC86B5AD-6878-41C9-956C-C17201A94113}" destId="{C1F7AFB2-71F9-40FB-A70F-41EFF936B93E}" srcOrd="4" destOrd="0" presId="urn:microsoft.com/office/officeart/2005/8/layout/hierarchy4"/>
    <dgm:cxn modelId="{6ED040E4-9CFB-4089-8395-E51BE861A498}" type="presParOf" srcId="{C1F7AFB2-71F9-40FB-A70F-41EFF936B93E}" destId="{DE88DD65-9904-4AD1-B147-F0DD115FB738}" srcOrd="0" destOrd="0" presId="urn:microsoft.com/office/officeart/2005/8/layout/hierarchy4"/>
    <dgm:cxn modelId="{B009D6A7-4D0E-4064-B1FB-25F4B41107AE}" type="presParOf" srcId="{C1F7AFB2-71F9-40FB-A70F-41EFF936B93E}" destId="{F071BB4A-A208-4B8B-A682-5BEB37C9A611}" srcOrd="1" destOrd="0" presId="urn:microsoft.com/office/officeart/2005/8/layout/hierarchy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754B0D-8B01-4CFC-8C50-910679BE291C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4972B45-1A57-41FA-B69D-03F1366A746A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Образование пар</a:t>
          </a:r>
          <a:endParaRPr lang="ru-RU" sz="2800" b="1" dirty="0">
            <a:solidFill>
              <a:schemeClr val="tx1"/>
            </a:solidFill>
          </a:endParaRPr>
        </a:p>
      </dgm:t>
    </dgm:pt>
    <dgm:pt modelId="{3DB4D687-1EA8-4545-A78C-EC560BFFD067}" type="parTrans" cxnId="{0729A7BF-FBAA-43C6-8115-64C026593B1A}">
      <dgm:prSet/>
      <dgm:spPr/>
      <dgm:t>
        <a:bodyPr/>
        <a:lstStyle/>
        <a:p>
          <a:endParaRPr lang="ru-RU"/>
        </a:p>
      </dgm:t>
    </dgm:pt>
    <dgm:pt modelId="{0226DCBF-8BB8-433E-8683-3B4A3C428FCC}" type="sibTrans" cxnId="{0729A7BF-FBAA-43C6-8115-64C026593B1A}">
      <dgm:prSet/>
      <dgm:spPr/>
      <dgm:t>
        <a:bodyPr/>
        <a:lstStyle/>
        <a:p>
          <a:endParaRPr lang="ru-RU"/>
        </a:p>
      </dgm:t>
    </dgm:pt>
    <dgm:pt modelId="{8EFEAFA7-726B-4FA1-80A9-F074DCDD6F42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Гнездование</a:t>
          </a:r>
          <a:endParaRPr lang="ru-RU" sz="2800" b="1" dirty="0">
            <a:solidFill>
              <a:schemeClr val="tx1"/>
            </a:solidFill>
          </a:endParaRPr>
        </a:p>
      </dgm:t>
    </dgm:pt>
    <dgm:pt modelId="{C7A79F8F-AC67-4FB0-861A-DD59C2E1A325}" type="parTrans" cxnId="{9933B650-7560-4920-9A96-A87E93F7128F}">
      <dgm:prSet/>
      <dgm:spPr/>
      <dgm:t>
        <a:bodyPr/>
        <a:lstStyle/>
        <a:p>
          <a:endParaRPr lang="ru-RU"/>
        </a:p>
      </dgm:t>
    </dgm:pt>
    <dgm:pt modelId="{8B0D3B49-419B-4176-AA84-748DC7D3B649}" type="sibTrans" cxnId="{9933B650-7560-4920-9A96-A87E93F7128F}">
      <dgm:prSet/>
      <dgm:spPr/>
      <dgm:t>
        <a:bodyPr/>
        <a:lstStyle/>
        <a:p>
          <a:endParaRPr lang="ru-RU"/>
        </a:p>
      </dgm:t>
    </dgm:pt>
    <dgm:pt modelId="{0575C3E5-EAA8-45CE-8A15-3FAEA087F5D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Забота о потомстве</a:t>
          </a:r>
          <a:endParaRPr lang="ru-RU" sz="2800" b="1" dirty="0">
            <a:solidFill>
              <a:schemeClr val="tx1"/>
            </a:solidFill>
          </a:endParaRPr>
        </a:p>
      </dgm:t>
    </dgm:pt>
    <dgm:pt modelId="{0208FEFB-1909-4B3B-8A43-396C03E0041A}" type="parTrans" cxnId="{3286ABC3-3E04-4490-B344-E493B4F33B92}">
      <dgm:prSet/>
      <dgm:spPr/>
      <dgm:t>
        <a:bodyPr/>
        <a:lstStyle/>
        <a:p>
          <a:endParaRPr lang="ru-RU"/>
        </a:p>
      </dgm:t>
    </dgm:pt>
    <dgm:pt modelId="{2C30A1E0-10A3-4A81-BF20-80AA39568AEC}" type="sibTrans" cxnId="{3286ABC3-3E04-4490-B344-E493B4F33B92}">
      <dgm:prSet/>
      <dgm:spPr/>
      <dgm:t>
        <a:bodyPr/>
        <a:lstStyle/>
        <a:p>
          <a:endParaRPr lang="ru-RU"/>
        </a:p>
      </dgm:t>
    </dgm:pt>
    <dgm:pt modelId="{22D6C989-BABA-45D9-AB79-203D854610E6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Подготовка к зиме. Отлет</a:t>
          </a:r>
          <a:endParaRPr lang="ru-RU" sz="2800" b="1" dirty="0">
            <a:solidFill>
              <a:schemeClr val="tx1"/>
            </a:solidFill>
          </a:endParaRPr>
        </a:p>
      </dgm:t>
    </dgm:pt>
    <dgm:pt modelId="{126EE3C6-0516-4F45-B174-06BD2A1F894D}" type="parTrans" cxnId="{AE5F54B1-99DB-4221-A732-88DCB1126732}">
      <dgm:prSet/>
      <dgm:spPr/>
      <dgm:t>
        <a:bodyPr/>
        <a:lstStyle/>
        <a:p>
          <a:endParaRPr lang="ru-RU"/>
        </a:p>
      </dgm:t>
    </dgm:pt>
    <dgm:pt modelId="{2C8D2D27-6CD7-4E50-A2CA-850BB7C76495}" type="sibTrans" cxnId="{AE5F54B1-99DB-4221-A732-88DCB1126732}">
      <dgm:prSet/>
      <dgm:spPr/>
      <dgm:t>
        <a:bodyPr/>
        <a:lstStyle/>
        <a:p>
          <a:endParaRPr lang="ru-RU"/>
        </a:p>
      </dgm:t>
    </dgm:pt>
    <dgm:pt modelId="{245B6AD8-3B94-44E3-AC06-875225780677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Прилет</a:t>
          </a:r>
          <a:endParaRPr lang="ru-RU" sz="2800" b="1" dirty="0">
            <a:solidFill>
              <a:schemeClr val="tx1"/>
            </a:solidFill>
          </a:endParaRPr>
        </a:p>
      </dgm:t>
    </dgm:pt>
    <dgm:pt modelId="{B5EAE937-700A-43C8-9EC6-A74BDE57780A}" type="parTrans" cxnId="{94529939-4DDD-46CB-AD1C-FFE5018B0E27}">
      <dgm:prSet/>
      <dgm:spPr/>
      <dgm:t>
        <a:bodyPr/>
        <a:lstStyle/>
        <a:p>
          <a:endParaRPr lang="ru-RU"/>
        </a:p>
      </dgm:t>
    </dgm:pt>
    <dgm:pt modelId="{E1C4A24E-30DD-4F68-9169-8FF65F0C423A}" type="sibTrans" cxnId="{94529939-4DDD-46CB-AD1C-FFE5018B0E27}">
      <dgm:prSet/>
      <dgm:spPr/>
      <dgm:t>
        <a:bodyPr/>
        <a:lstStyle/>
        <a:p>
          <a:endParaRPr lang="ru-RU"/>
        </a:p>
      </dgm:t>
    </dgm:pt>
    <dgm:pt modelId="{6297328C-8A44-40E0-8E0A-29BC3C240356}" type="pres">
      <dgm:prSet presAssocID="{BD754B0D-8B01-4CFC-8C50-910679BE291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C5780C2-BFCC-45A3-A3FF-B46D8BF99B54}" type="pres">
      <dgm:prSet presAssocID="{E4972B45-1A57-41FA-B69D-03F1366A746A}" presName="node" presStyleLbl="node1" presStyleIdx="0" presStyleCnt="5" custScaleX="209675" custScaleY="84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606E43-DBF0-4A74-BC26-9C50407679D2}" type="pres">
      <dgm:prSet presAssocID="{0226DCBF-8BB8-433E-8683-3B4A3C428FCC}" presName="sibTrans" presStyleLbl="sibTrans2D1" presStyleIdx="0" presStyleCnt="5"/>
      <dgm:spPr/>
      <dgm:t>
        <a:bodyPr/>
        <a:lstStyle/>
        <a:p>
          <a:endParaRPr lang="ru-RU"/>
        </a:p>
      </dgm:t>
    </dgm:pt>
    <dgm:pt modelId="{A8839761-9651-46D2-B10E-8EC3B1591DE6}" type="pres">
      <dgm:prSet presAssocID="{0226DCBF-8BB8-433E-8683-3B4A3C428FCC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0068E785-E6BD-47D9-9809-E9C3A14EE98A}" type="pres">
      <dgm:prSet presAssocID="{8EFEAFA7-726B-4FA1-80A9-F074DCDD6F42}" presName="node" presStyleLbl="node1" presStyleIdx="1" presStyleCnt="5" custScaleX="195785" custScaleY="97000" custRadScaleRad="85153" custRadScaleInc="-1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A6BAC8-293C-43E7-B690-F4BE3B58139C}" type="pres">
      <dgm:prSet presAssocID="{8B0D3B49-419B-4176-AA84-748DC7D3B649}" presName="sibTrans" presStyleLbl="sibTrans2D1" presStyleIdx="1" presStyleCnt="5"/>
      <dgm:spPr/>
      <dgm:t>
        <a:bodyPr/>
        <a:lstStyle/>
        <a:p>
          <a:endParaRPr lang="ru-RU"/>
        </a:p>
      </dgm:t>
    </dgm:pt>
    <dgm:pt modelId="{166D6FDD-AF8B-439C-8B2E-32F1E6B4DCB0}" type="pres">
      <dgm:prSet presAssocID="{8B0D3B49-419B-4176-AA84-748DC7D3B649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25701FC4-7B3A-4368-BBC6-D6DEF5F3CBDB}" type="pres">
      <dgm:prSet presAssocID="{0575C3E5-EAA8-45CE-8A15-3FAEA087F5DE}" presName="node" presStyleLbl="node1" presStyleIdx="2" presStyleCnt="5" custScaleX="169122" custRadScaleRad="123659" custRadScaleInc="-36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BC6B8A-D54D-4CB5-BDCE-5D5E58B1BEB3}" type="pres">
      <dgm:prSet presAssocID="{2C30A1E0-10A3-4A81-BF20-80AA39568AEC}" presName="sibTrans" presStyleLbl="sibTrans2D1" presStyleIdx="2" presStyleCnt="5"/>
      <dgm:spPr/>
      <dgm:t>
        <a:bodyPr/>
        <a:lstStyle/>
        <a:p>
          <a:endParaRPr lang="ru-RU"/>
        </a:p>
      </dgm:t>
    </dgm:pt>
    <dgm:pt modelId="{3505F156-1E97-41D1-A444-3AB0E99DA50F}" type="pres">
      <dgm:prSet presAssocID="{2C30A1E0-10A3-4A81-BF20-80AA39568AEC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737550E9-EC5D-49E0-95DC-0FEDCA0D394E}" type="pres">
      <dgm:prSet presAssocID="{22D6C989-BABA-45D9-AB79-203D854610E6}" presName="node" presStyleLbl="node1" presStyleIdx="3" presStyleCnt="5" custScaleX="184874" custRadScaleRad="110747" custRadScaleInc="19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47DAB-99AE-4DDA-84C5-52C8B5B00DAF}" type="pres">
      <dgm:prSet presAssocID="{2C8D2D27-6CD7-4E50-A2CA-850BB7C76495}" presName="sibTrans" presStyleLbl="sibTrans2D1" presStyleIdx="3" presStyleCnt="5" custLinFactX="1923031" custLinFactY="1300000" custLinFactNeighborX="2000000" custLinFactNeighborY="1395374"/>
      <dgm:spPr/>
      <dgm:t>
        <a:bodyPr/>
        <a:lstStyle/>
        <a:p>
          <a:endParaRPr lang="ru-RU"/>
        </a:p>
      </dgm:t>
    </dgm:pt>
    <dgm:pt modelId="{DD7DE090-4C63-4CED-B2C2-EE7164CB4569}" type="pres">
      <dgm:prSet presAssocID="{2C8D2D27-6CD7-4E50-A2CA-850BB7C76495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0E7993E6-38B2-4198-BAD8-8A62D607773A}" type="pres">
      <dgm:prSet presAssocID="{245B6AD8-3B94-44E3-AC06-875225780677}" presName="node" presStyleLbl="node1" presStyleIdx="4" presStyleCnt="5" custScaleX="201365" custScaleY="104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972DE-2F2F-4A42-B373-7BE307FE33A9}" type="pres">
      <dgm:prSet presAssocID="{E1C4A24E-30DD-4F68-9169-8FF65F0C423A}" presName="sibTrans" presStyleLbl="sibTrans2D1" presStyleIdx="4" presStyleCnt="5"/>
      <dgm:spPr/>
      <dgm:t>
        <a:bodyPr/>
        <a:lstStyle/>
        <a:p>
          <a:endParaRPr lang="ru-RU"/>
        </a:p>
      </dgm:t>
    </dgm:pt>
    <dgm:pt modelId="{A880F214-3CF8-4053-B999-207E1ADA1A00}" type="pres">
      <dgm:prSet presAssocID="{E1C4A24E-30DD-4F68-9169-8FF65F0C423A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8FFC26B3-6E45-47A1-9958-AA5A00F6538F}" type="presOf" srcId="{E4972B45-1A57-41FA-B69D-03F1366A746A}" destId="{DC5780C2-BFCC-45A3-A3FF-B46D8BF99B54}" srcOrd="0" destOrd="0" presId="urn:microsoft.com/office/officeart/2005/8/layout/cycle2"/>
    <dgm:cxn modelId="{0729A7BF-FBAA-43C6-8115-64C026593B1A}" srcId="{BD754B0D-8B01-4CFC-8C50-910679BE291C}" destId="{E4972B45-1A57-41FA-B69D-03F1366A746A}" srcOrd="0" destOrd="0" parTransId="{3DB4D687-1EA8-4545-A78C-EC560BFFD067}" sibTransId="{0226DCBF-8BB8-433E-8683-3B4A3C428FCC}"/>
    <dgm:cxn modelId="{9B74AE35-F8ED-4407-B3A8-CFF696EDF9AD}" type="presOf" srcId="{0575C3E5-EAA8-45CE-8A15-3FAEA087F5DE}" destId="{25701FC4-7B3A-4368-BBC6-D6DEF5F3CBDB}" srcOrd="0" destOrd="0" presId="urn:microsoft.com/office/officeart/2005/8/layout/cycle2"/>
    <dgm:cxn modelId="{2127A459-6460-4A6C-8CB6-B81DE778479C}" type="presOf" srcId="{E1C4A24E-30DD-4F68-9169-8FF65F0C423A}" destId="{3FD972DE-2F2F-4A42-B373-7BE307FE33A9}" srcOrd="0" destOrd="0" presId="urn:microsoft.com/office/officeart/2005/8/layout/cycle2"/>
    <dgm:cxn modelId="{A7A2F537-09CD-400E-88A1-AB84DD7F87DD}" type="presOf" srcId="{2C8D2D27-6CD7-4E50-A2CA-850BB7C76495}" destId="{28847DAB-99AE-4DDA-84C5-52C8B5B00DAF}" srcOrd="0" destOrd="0" presId="urn:microsoft.com/office/officeart/2005/8/layout/cycle2"/>
    <dgm:cxn modelId="{AE5F54B1-99DB-4221-A732-88DCB1126732}" srcId="{BD754B0D-8B01-4CFC-8C50-910679BE291C}" destId="{22D6C989-BABA-45D9-AB79-203D854610E6}" srcOrd="3" destOrd="0" parTransId="{126EE3C6-0516-4F45-B174-06BD2A1F894D}" sibTransId="{2C8D2D27-6CD7-4E50-A2CA-850BB7C76495}"/>
    <dgm:cxn modelId="{126BBF23-B025-43DC-9CDF-ABA94A87D343}" type="presOf" srcId="{8B0D3B49-419B-4176-AA84-748DC7D3B649}" destId="{DEA6BAC8-293C-43E7-B690-F4BE3B58139C}" srcOrd="0" destOrd="0" presId="urn:microsoft.com/office/officeart/2005/8/layout/cycle2"/>
    <dgm:cxn modelId="{19DEC48C-EBA9-477E-A824-B92A57F1F784}" type="presOf" srcId="{BD754B0D-8B01-4CFC-8C50-910679BE291C}" destId="{6297328C-8A44-40E0-8E0A-29BC3C240356}" srcOrd="0" destOrd="0" presId="urn:microsoft.com/office/officeart/2005/8/layout/cycle2"/>
    <dgm:cxn modelId="{9933B650-7560-4920-9A96-A87E93F7128F}" srcId="{BD754B0D-8B01-4CFC-8C50-910679BE291C}" destId="{8EFEAFA7-726B-4FA1-80A9-F074DCDD6F42}" srcOrd="1" destOrd="0" parTransId="{C7A79F8F-AC67-4FB0-861A-DD59C2E1A325}" sibTransId="{8B0D3B49-419B-4176-AA84-748DC7D3B649}"/>
    <dgm:cxn modelId="{94529939-4DDD-46CB-AD1C-FFE5018B0E27}" srcId="{BD754B0D-8B01-4CFC-8C50-910679BE291C}" destId="{245B6AD8-3B94-44E3-AC06-875225780677}" srcOrd="4" destOrd="0" parTransId="{B5EAE937-700A-43C8-9EC6-A74BDE57780A}" sibTransId="{E1C4A24E-30DD-4F68-9169-8FF65F0C423A}"/>
    <dgm:cxn modelId="{91DD1B35-38B2-4524-98AC-0C11EE30EFB5}" type="presOf" srcId="{E1C4A24E-30DD-4F68-9169-8FF65F0C423A}" destId="{A880F214-3CF8-4053-B999-207E1ADA1A00}" srcOrd="1" destOrd="0" presId="urn:microsoft.com/office/officeart/2005/8/layout/cycle2"/>
    <dgm:cxn modelId="{2E232FEC-B7E5-4C33-8860-1A1779AD0D87}" type="presOf" srcId="{0226DCBF-8BB8-433E-8683-3B4A3C428FCC}" destId="{A8839761-9651-46D2-B10E-8EC3B1591DE6}" srcOrd="1" destOrd="0" presId="urn:microsoft.com/office/officeart/2005/8/layout/cycle2"/>
    <dgm:cxn modelId="{14890A06-7EA4-41D3-85DE-854542D6AEE3}" type="presOf" srcId="{22D6C989-BABA-45D9-AB79-203D854610E6}" destId="{737550E9-EC5D-49E0-95DC-0FEDCA0D394E}" srcOrd="0" destOrd="0" presId="urn:microsoft.com/office/officeart/2005/8/layout/cycle2"/>
    <dgm:cxn modelId="{02A1D2F1-F498-4B6C-B3EE-43A37DD40EBA}" type="presOf" srcId="{245B6AD8-3B94-44E3-AC06-875225780677}" destId="{0E7993E6-38B2-4198-BAD8-8A62D607773A}" srcOrd="0" destOrd="0" presId="urn:microsoft.com/office/officeart/2005/8/layout/cycle2"/>
    <dgm:cxn modelId="{C589B608-FB20-4197-B94D-76DBAEFBA5D8}" type="presOf" srcId="{2C30A1E0-10A3-4A81-BF20-80AA39568AEC}" destId="{3505F156-1E97-41D1-A444-3AB0E99DA50F}" srcOrd="1" destOrd="0" presId="urn:microsoft.com/office/officeart/2005/8/layout/cycle2"/>
    <dgm:cxn modelId="{A0FBEAF4-7EDC-4C68-A53A-1DD1631A890F}" type="presOf" srcId="{8EFEAFA7-726B-4FA1-80A9-F074DCDD6F42}" destId="{0068E785-E6BD-47D9-9809-E9C3A14EE98A}" srcOrd="0" destOrd="0" presId="urn:microsoft.com/office/officeart/2005/8/layout/cycle2"/>
    <dgm:cxn modelId="{141569CE-456F-4672-B6C8-F3BB7DDA9213}" type="presOf" srcId="{2C8D2D27-6CD7-4E50-A2CA-850BB7C76495}" destId="{DD7DE090-4C63-4CED-B2C2-EE7164CB4569}" srcOrd="1" destOrd="0" presId="urn:microsoft.com/office/officeart/2005/8/layout/cycle2"/>
    <dgm:cxn modelId="{166E3FE2-31F3-480F-ADDD-DD316247B6ED}" type="presOf" srcId="{2C30A1E0-10A3-4A81-BF20-80AA39568AEC}" destId="{5DBC6B8A-D54D-4CB5-BDCE-5D5E58B1BEB3}" srcOrd="0" destOrd="0" presId="urn:microsoft.com/office/officeart/2005/8/layout/cycle2"/>
    <dgm:cxn modelId="{3286ABC3-3E04-4490-B344-E493B4F33B92}" srcId="{BD754B0D-8B01-4CFC-8C50-910679BE291C}" destId="{0575C3E5-EAA8-45CE-8A15-3FAEA087F5DE}" srcOrd="2" destOrd="0" parTransId="{0208FEFB-1909-4B3B-8A43-396C03E0041A}" sibTransId="{2C30A1E0-10A3-4A81-BF20-80AA39568AEC}"/>
    <dgm:cxn modelId="{5FE1B002-5227-4547-B7B3-4A08F8AE5F5A}" type="presOf" srcId="{8B0D3B49-419B-4176-AA84-748DC7D3B649}" destId="{166D6FDD-AF8B-439C-8B2E-32F1E6B4DCB0}" srcOrd="1" destOrd="0" presId="urn:microsoft.com/office/officeart/2005/8/layout/cycle2"/>
    <dgm:cxn modelId="{D96A0820-EDB3-45EB-8670-2BEC46C63279}" type="presOf" srcId="{0226DCBF-8BB8-433E-8683-3B4A3C428FCC}" destId="{D0606E43-DBF0-4A74-BC26-9C50407679D2}" srcOrd="0" destOrd="0" presId="urn:microsoft.com/office/officeart/2005/8/layout/cycle2"/>
    <dgm:cxn modelId="{72CEA724-1A1E-4FF2-9CAD-EBD8A51C0F32}" type="presParOf" srcId="{6297328C-8A44-40E0-8E0A-29BC3C240356}" destId="{DC5780C2-BFCC-45A3-A3FF-B46D8BF99B54}" srcOrd="0" destOrd="0" presId="urn:microsoft.com/office/officeart/2005/8/layout/cycle2"/>
    <dgm:cxn modelId="{01BB20CE-5C87-4519-8EA5-681E4BEEB0D8}" type="presParOf" srcId="{6297328C-8A44-40E0-8E0A-29BC3C240356}" destId="{D0606E43-DBF0-4A74-BC26-9C50407679D2}" srcOrd="1" destOrd="0" presId="urn:microsoft.com/office/officeart/2005/8/layout/cycle2"/>
    <dgm:cxn modelId="{21043208-7354-4B2B-A9B2-02E930314C58}" type="presParOf" srcId="{D0606E43-DBF0-4A74-BC26-9C50407679D2}" destId="{A8839761-9651-46D2-B10E-8EC3B1591DE6}" srcOrd="0" destOrd="0" presId="urn:microsoft.com/office/officeart/2005/8/layout/cycle2"/>
    <dgm:cxn modelId="{8E5E5025-5BEC-440E-96F0-D6D3728610E6}" type="presParOf" srcId="{6297328C-8A44-40E0-8E0A-29BC3C240356}" destId="{0068E785-E6BD-47D9-9809-E9C3A14EE98A}" srcOrd="2" destOrd="0" presId="urn:microsoft.com/office/officeart/2005/8/layout/cycle2"/>
    <dgm:cxn modelId="{8FAA6D33-31A7-41C0-B821-EC1BECFEFE8E}" type="presParOf" srcId="{6297328C-8A44-40E0-8E0A-29BC3C240356}" destId="{DEA6BAC8-293C-43E7-B690-F4BE3B58139C}" srcOrd="3" destOrd="0" presId="urn:microsoft.com/office/officeart/2005/8/layout/cycle2"/>
    <dgm:cxn modelId="{5B9EC013-113E-459F-946F-E878F141167F}" type="presParOf" srcId="{DEA6BAC8-293C-43E7-B690-F4BE3B58139C}" destId="{166D6FDD-AF8B-439C-8B2E-32F1E6B4DCB0}" srcOrd="0" destOrd="0" presId="urn:microsoft.com/office/officeart/2005/8/layout/cycle2"/>
    <dgm:cxn modelId="{0F44820A-F8CD-46C9-B02A-C49F4B7F99CD}" type="presParOf" srcId="{6297328C-8A44-40E0-8E0A-29BC3C240356}" destId="{25701FC4-7B3A-4368-BBC6-D6DEF5F3CBDB}" srcOrd="4" destOrd="0" presId="urn:microsoft.com/office/officeart/2005/8/layout/cycle2"/>
    <dgm:cxn modelId="{F4EC568E-B243-45F3-9511-5D9AAB00DCB6}" type="presParOf" srcId="{6297328C-8A44-40E0-8E0A-29BC3C240356}" destId="{5DBC6B8A-D54D-4CB5-BDCE-5D5E58B1BEB3}" srcOrd="5" destOrd="0" presId="urn:microsoft.com/office/officeart/2005/8/layout/cycle2"/>
    <dgm:cxn modelId="{018D9402-3509-4F58-9ECB-654460763F74}" type="presParOf" srcId="{5DBC6B8A-D54D-4CB5-BDCE-5D5E58B1BEB3}" destId="{3505F156-1E97-41D1-A444-3AB0E99DA50F}" srcOrd="0" destOrd="0" presId="urn:microsoft.com/office/officeart/2005/8/layout/cycle2"/>
    <dgm:cxn modelId="{CEC97578-48F5-4F70-BF49-72EB7403EFCF}" type="presParOf" srcId="{6297328C-8A44-40E0-8E0A-29BC3C240356}" destId="{737550E9-EC5D-49E0-95DC-0FEDCA0D394E}" srcOrd="6" destOrd="0" presId="urn:microsoft.com/office/officeart/2005/8/layout/cycle2"/>
    <dgm:cxn modelId="{7FE5082A-B2CB-4881-9128-50B492C31795}" type="presParOf" srcId="{6297328C-8A44-40E0-8E0A-29BC3C240356}" destId="{28847DAB-99AE-4DDA-84C5-52C8B5B00DAF}" srcOrd="7" destOrd="0" presId="urn:microsoft.com/office/officeart/2005/8/layout/cycle2"/>
    <dgm:cxn modelId="{5B1384A4-8C84-4EF2-8AD0-4ABBC00028CC}" type="presParOf" srcId="{28847DAB-99AE-4DDA-84C5-52C8B5B00DAF}" destId="{DD7DE090-4C63-4CED-B2C2-EE7164CB4569}" srcOrd="0" destOrd="0" presId="urn:microsoft.com/office/officeart/2005/8/layout/cycle2"/>
    <dgm:cxn modelId="{6F054EE9-23CF-4E71-A1FD-61BE67C2A5B1}" type="presParOf" srcId="{6297328C-8A44-40E0-8E0A-29BC3C240356}" destId="{0E7993E6-38B2-4198-BAD8-8A62D607773A}" srcOrd="8" destOrd="0" presId="urn:microsoft.com/office/officeart/2005/8/layout/cycle2"/>
    <dgm:cxn modelId="{78FA166D-6963-4046-AF17-11D09A603B5C}" type="presParOf" srcId="{6297328C-8A44-40E0-8E0A-29BC3C240356}" destId="{3FD972DE-2F2F-4A42-B373-7BE307FE33A9}" srcOrd="9" destOrd="0" presId="urn:microsoft.com/office/officeart/2005/8/layout/cycle2"/>
    <dgm:cxn modelId="{EB35DDAE-23FC-468E-AE91-DA648F395931}" type="presParOf" srcId="{3FD972DE-2F2F-4A42-B373-7BE307FE33A9}" destId="{A880F214-3CF8-4053-B999-207E1ADA1A00}" srcOrd="0" destOrd="0" presId="urn:microsoft.com/office/officeart/2005/8/layout/cycle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48E62-C9F3-4EAC-975B-CDF64FD73021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2E41ED-26E3-4608-89FB-27295F8968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28600" indent="-2286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 smtClean="0"/>
              <a:t>Деревенская ласточка.</a:t>
            </a:r>
            <a:br>
              <a:rPr lang="ru-RU" dirty="0" smtClean="0"/>
            </a:br>
            <a:r>
              <a:rPr lang="ru-RU" dirty="0" smtClean="0"/>
              <a:t>Массовый отлет ласточек проходит в сентябре, во время перелёта стараются держаться открытых пространств, часто возле воды или вдоль горных хребтов. </a:t>
            </a:r>
          </a:p>
          <a:p>
            <a:pPr marL="228600" marR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Белый аист.</a:t>
            </a:r>
            <a:br>
              <a:rPr lang="ru-RU" dirty="0" smtClean="0"/>
            </a:br>
            <a:r>
              <a:rPr lang="ru-RU" dirty="0" smtClean="0"/>
              <a:t>В конце августа молодые аисты улетают на зимовку, без взрослых птиц, ведомые инстинктом. Взрослые аисты улетают позднее — в сентябре.</a:t>
            </a:r>
          </a:p>
          <a:p>
            <a:pPr marL="228600" marR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Лебедь-кликун.</a:t>
            </a:r>
            <a:br>
              <a:rPr lang="ru-RU" dirty="0" smtClean="0"/>
            </a:br>
            <a:r>
              <a:rPr lang="ru-RU" dirty="0" smtClean="0"/>
              <a:t>9 декабря 1967 года около 30 лебедей-кликунов были замечены на высоте, немного превышающей 8230 м. Они летели из Исландии на зимовку к заливу </a:t>
            </a:r>
            <a:r>
              <a:rPr lang="ru-RU" dirty="0" err="1" smtClean="0"/>
              <a:t>Лох-фойл</a:t>
            </a:r>
            <a:r>
              <a:rPr lang="ru-RU" dirty="0" smtClean="0"/>
              <a:t>, на границе между Северной Ирландией и Ирландской Республикой. Пилот самолета обнаружил их над Внешними Гебридами, и высота их полета была подтверждена радаром. (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Книга рекордов Гиннеса</a:t>
            </a:r>
            <a:r>
              <a:rPr lang="ru-RU" dirty="0" smtClean="0"/>
              <a:t>)</a:t>
            </a:r>
          </a:p>
          <a:p>
            <a:pPr marL="228600" marR="0" indent="-2286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dirty="0" smtClean="0"/>
              <a:t>Полярная крачка.</a:t>
            </a:r>
            <a:br>
              <a:rPr lang="ru-RU" dirty="0" smtClean="0"/>
            </a:br>
            <a:r>
              <a:rPr lang="ru-RU" dirty="0" smtClean="0"/>
              <a:t>Обыкновенная крачка покинула свое гнездо на берегу озера в Финляндии 15 августа 1996 года и была поймана 24 января 1997 года вблизи озер в </a:t>
            </a:r>
            <a:r>
              <a:rPr lang="ru-RU" dirty="0" err="1" smtClean="0"/>
              <a:t>Гипсленде</a:t>
            </a:r>
            <a:r>
              <a:rPr lang="ru-RU" dirty="0" smtClean="0"/>
              <a:t>, штат Виктория, Австралия. Она пролетела 25 750 км. (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Книга рекордов Гиннеса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29992-9BC0-4157-9E9E-7F2076EE52B2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06754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Font typeface="+mj-lt"/>
              <a:buNone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большинстве случаев миграции являются сезонными и связаны с тем, что в летний период птицы размножаются там, где больше корма и меньше хищников, а на зиму улетают в места с более теплым климатом.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Лишь оседлые птицы остаются в тех местах, где проходило размножение, а если и улетают, то недалеко (тетерева, рябчики, дятлы, воробьиные).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Кочующие птицы, зимой,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улетают за сотни километров, </a:t>
            </a:r>
            <a:r>
              <a:rPr lang="ru-RU" dirty="0" smtClean="0"/>
              <a:t>и до следующей весны совершают постоянные перемещения в поисках пищи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(свиристели, чечетки, снегири).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Самые большие миграции совершают перелетные птицы, зимующие в других природных зонах, - за тысячи километров от мест гнездования.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29992-9BC0-4157-9E9E-7F2076EE52B2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80059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Жизнь птиц подчинена сезонным изменениям условий среды обитания.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 размножения у большинства птиц начинается линька. Происходит обновление износившегося оперения. Во время линьки почти все птицы ведут скрытный образ жизни.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Сменив оперенье, птицы начинают интенсивно питаться, откармливаться перед зимовкой. 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Зимний период жизни для птиц очень труден, поскольку возникают проблемы с кормом, поэтому многие птицы совершают кочевки и миграции.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Зимовка.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29992-9BC0-4157-9E9E-7F2076EE52B2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8015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окончании периода размножения у взрослых птиц наблюдается послебрачная линька. В это время меняется все оперение, роговой покров конечностей и клюва. У птиц появляется зимний наряд. Этот перьевой покров отличается от летнего. Количество перьев становится больше, лучше развиваются пуховые части пера. Меняется окраска оперения.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 smtClean="0"/>
              <a:t>Ссылка «Белая куропатка» на произвольный показ Белая куропатка.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29992-9BC0-4157-9E9E-7F2076EE52B2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71249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‹#›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Содержимое 16"/>
          <p:cNvSpPr>
            <a:spLocks noGrp="1"/>
          </p:cNvSpPr>
          <p:nvPr>
            <p:ph sz="quarter" idx="13"/>
          </p:nvPr>
        </p:nvSpPr>
        <p:spPr>
          <a:xfrm>
            <a:off x="216000" y="129600"/>
            <a:ext cx="900000" cy="734400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>
            <a:lvl1pPr>
              <a:buNone/>
              <a:defRPr sz="800"/>
            </a:lvl1pPr>
            <a:lvl2pPr>
              <a:buNone/>
              <a:defRPr sz="800"/>
            </a:lvl2pPr>
            <a:lvl3pPr>
              <a:buNone/>
              <a:defRPr sz="800"/>
            </a:lvl3pPr>
            <a:lvl4pPr>
              <a:buNone/>
              <a:defRPr sz="800"/>
            </a:lvl4pPr>
            <a:lvl5pPr marL="0" indent="0">
              <a:spcBef>
                <a:spcPts val="0"/>
              </a:spcBef>
              <a:buNone/>
              <a:defRPr sz="8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‹#›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Содержимое 16"/>
          <p:cNvSpPr>
            <a:spLocks noGrp="1"/>
          </p:cNvSpPr>
          <p:nvPr>
            <p:ph sz="quarter" idx="13"/>
          </p:nvPr>
        </p:nvSpPr>
        <p:spPr>
          <a:xfrm>
            <a:off x="216000" y="129600"/>
            <a:ext cx="900000" cy="734400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>
            <a:lvl1pPr>
              <a:buNone/>
              <a:defRPr sz="800"/>
            </a:lvl1pPr>
            <a:lvl2pPr>
              <a:buNone/>
              <a:defRPr sz="800"/>
            </a:lvl2pPr>
            <a:lvl3pPr>
              <a:buNone/>
              <a:defRPr sz="800"/>
            </a:lvl3pPr>
            <a:lvl4pPr>
              <a:buNone/>
              <a:defRPr sz="800"/>
            </a:lvl4pPr>
            <a:lvl5pPr marL="0" indent="0">
              <a:spcBef>
                <a:spcPts val="0"/>
              </a:spcBef>
              <a:buNone/>
              <a:defRPr sz="8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Для сх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‹#›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5" name="Содержимое 6"/>
          <p:cNvSpPr>
            <a:spLocks noGrp="1"/>
          </p:cNvSpPr>
          <p:nvPr>
            <p:ph sz="quarter" idx="14"/>
          </p:nvPr>
        </p:nvSpPr>
        <p:spPr>
          <a:xfrm>
            <a:off x="72000" y="993600"/>
            <a:ext cx="9000000" cy="1728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Содержимое 16"/>
          <p:cNvSpPr>
            <a:spLocks noGrp="1"/>
          </p:cNvSpPr>
          <p:nvPr>
            <p:ph sz="quarter" idx="15"/>
          </p:nvPr>
        </p:nvSpPr>
        <p:spPr>
          <a:xfrm>
            <a:off x="216000" y="129600"/>
            <a:ext cx="900000" cy="734400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>
            <a:lvl1pPr>
              <a:buNone/>
              <a:defRPr sz="800"/>
            </a:lvl1pPr>
            <a:lvl2pPr>
              <a:buNone/>
              <a:defRPr sz="800"/>
            </a:lvl2pPr>
            <a:lvl3pPr>
              <a:buNone/>
              <a:defRPr sz="800"/>
            </a:lvl3pPr>
            <a:lvl4pPr>
              <a:buNone/>
              <a:defRPr sz="800"/>
            </a:lvl4pPr>
            <a:lvl5pPr marL="0" indent="0">
              <a:spcBef>
                <a:spcPts val="0"/>
              </a:spcBef>
              <a:buNone/>
              <a:defRPr sz="8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‹#›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Содержимое 16"/>
          <p:cNvSpPr>
            <a:spLocks noGrp="1"/>
          </p:cNvSpPr>
          <p:nvPr>
            <p:ph sz="quarter" idx="13"/>
          </p:nvPr>
        </p:nvSpPr>
        <p:spPr>
          <a:xfrm>
            <a:off x="216000" y="129600"/>
            <a:ext cx="900000" cy="734400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>
            <a:lvl1pPr>
              <a:buNone/>
              <a:defRPr sz="800"/>
            </a:lvl1pPr>
            <a:lvl2pPr>
              <a:buNone/>
              <a:defRPr sz="800"/>
            </a:lvl2pPr>
            <a:lvl3pPr>
              <a:buNone/>
              <a:defRPr sz="800"/>
            </a:lvl3pPr>
            <a:lvl4pPr>
              <a:buNone/>
              <a:defRPr sz="800"/>
            </a:lvl4pPr>
            <a:lvl5pPr marL="0" indent="0">
              <a:spcBef>
                <a:spcPts val="0"/>
              </a:spcBef>
              <a:buNone/>
              <a:defRPr sz="8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‹#›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8" name="Содержимое 16"/>
          <p:cNvSpPr>
            <a:spLocks noGrp="1"/>
          </p:cNvSpPr>
          <p:nvPr>
            <p:ph sz="quarter" idx="13"/>
          </p:nvPr>
        </p:nvSpPr>
        <p:spPr>
          <a:xfrm>
            <a:off x="216000" y="129600"/>
            <a:ext cx="900000" cy="734400"/>
          </a:xfrm>
          <a:prstGeom prst="round2Diag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>
            <a:lvl1pPr>
              <a:buNone/>
              <a:defRPr sz="800"/>
            </a:lvl1pPr>
            <a:lvl2pPr>
              <a:buNone/>
              <a:defRPr sz="800"/>
            </a:lvl2pPr>
            <a:lvl3pPr>
              <a:buNone/>
              <a:defRPr sz="800"/>
            </a:lvl3pPr>
            <a:lvl4pPr>
              <a:buNone/>
              <a:defRPr sz="800"/>
            </a:lvl4pPr>
            <a:lvl5pPr marL="0" indent="0">
              <a:spcBef>
                <a:spcPts val="0"/>
              </a:spcBef>
              <a:buNone/>
              <a:defRPr sz="8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  <p:sldLayoutId id="2147483668" r:id="rId15"/>
    <p:sldLayoutId id="214748367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mix_1m17s%20%20&#1075;&#1086;&#1090;&#1086;&#1074;&#1072;&#1103;(audio-joiner.com)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1.xm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642919"/>
            <a:ext cx="77724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6600"/>
                </a:solidFill>
                <a:cs typeface="Aharoni" pitchFamily="2" charset="-79"/>
              </a:rPr>
              <a:t>Презентация урока: «Сезонные явления в жизни птиц»</a:t>
            </a:r>
            <a:endParaRPr lang="ru-RU" dirty="0">
              <a:solidFill>
                <a:srgbClr val="00660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4857760"/>
            <a:ext cx="5829296" cy="1752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00FF"/>
                </a:solidFill>
                <a:cs typeface="Aharoni" pitchFamily="2" charset="-79"/>
              </a:rPr>
              <a:t>Подготовила  </a:t>
            </a:r>
            <a:r>
              <a:rPr lang="ru-RU" dirty="0" err="1" smtClean="0">
                <a:solidFill>
                  <a:srgbClr val="0000FF"/>
                </a:solidFill>
                <a:cs typeface="Aharoni" pitchFamily="2" charset="-79"/>
              </a:rPr>
              <a:t>Кусяк</a:t>
            </a:r>
            <a:r>
              <a:rPr lang="ru-RU" dirty="0" smtClean="0">
                <a:solidFill>
                  <a:srgbClr val="0000FF"/>
                </a:solidFill>
                <a:cs typeface="Aharoni" pitchFamily="2" charset="-79"/>
              </a:rPr>
              <a:t> Людмила Николаевна учитель биологии МБОУ «Иртышская СОШ» Омская область</a:t>
            </a:r>
            <a:endParaRPr lang="ru-RU" dirty="0">
              <a:solidFill>
                <a:srgbClr val="0000FF"/>
              </a:solidFill>
              <a:cs typeface="Aharoni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6" y="1932124"/>
            <a:ext cx="4572033" cy="285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Определить типы птиц по дальности полета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1357298"/>
            <a:ext cx="71438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b="1" dirty="0" smtClean="0"/>
              <a:t>Скворец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Грач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Синица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Сорока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Жаворонок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Трясогузка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Дятел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Тетерев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Определить типы птиц по дальности полета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1357298"/>
            <a:ext cx="821537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b="1" dirty="0" smtClean="0"/>
              <a:t>Скворец                   </a:t>
            </a:r>
            <a:r>
              <a:rPr lang="ru-RU" sz="4000" b="1" dirty="0" smtClean="0">
                <a:solidFill>
                  <a:srgbClr val="006600"/>
                </a:solidFill>
              </a:rPr>
              <a:t>перелетная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Грач                           </a:t>
            </a:r>
            <a:r>
              <a:rPr lang="ru-RU" sz="4000" b="1" dirty="0" smtClean="0">
                <a:solidFill>
                  <a:srgbClr val="006600"/>
                </a:solidFill>
              </a:rPr>
              <a:t>перелетная</a:t>
            </a:r>
          </a:p>
          <a:p>
            <a:pPr marL="342900" indent="-342900">
              <a:buAutoNum type="arabicPeriod"/>
            </a:pPr>
            <a:r>
              <a:rPr lang="ru-RU" sz="4000" b="1" smtClean="0"/>
              <a:t>Овсянка</a:t>
            </a:r>
            <a:r>
              <a:rPr lang="ru-RU" sz="4000" b="1" smtClean="0">
                <a:solidFill>
                  <a:srgbClr val="0070C0"/>
                </a:solidFill>
              </a:rPr>
              <a:t>                          оседлая</a:t>
            </a:r>
            <a:endParaRPr lang="ru-RU" sz="4000" b="1" dirty="0" smtClean="0">
              <a:solidFill>
                <a:srgbClr val="7030A0"/>
              </a:solidFill>
            </a:endParaRPr>
          </a:p>
          <a:p>
            <a:pPr marL="342900" indent="-342900">
              <a:buAutoNum type="arabicPeriod"/>
            </a:pPr>
            <a:r>
              <a:rPr lang="ru-RU" sz="4000" b="1" dirty="0" smtClean="0"/>
              <a:t>Сорока                            </a:t>
            </a:r>
            <a:r>
              <a:rPr lang="ru-RU" sz="4000" b="1" dirty="0" smtClean="0">
                <a:solidFill>
                  <a:srgbClr val="0070C0"/>
                </a:solidFill>
              </a:rPr>
              <a:t>оседлая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Жаворонок              </a:t>
            </a:r>
            <a:r>
              <a:rPr lang="ru-RU" sz="4000" b="1" dirty="0" smtClean="0">
                <a:solidFill>
                  <a:srgbClr val="006600"/>
                </a:solidFill>
              </a:rPr>
              <a:t>перелетная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Трясогузка                </a:t>
            </a:r>
            <a:r>
              <a:rPr lang="ru-RU" sz="4000" b="1" dirty="0" smtClean="0">
                <a:solidFill>
                  <a:srgbClr val="006600"/>
                </a:solidFill>
              </a:rPr>
              <a:t>перелетная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Дятел                                </a:t>
            </a:r>
            <a:r>
              <a:rPr lang="ru-RU" sz="4000" b="1" dirty="0" smtClean="0">
                <a:solidFill>
                  <a:srgbClr val="0070C0"/>
                </a:solidFill>
              </a:rPr>
              <a:t>оседлая</a:t>
            </a:r>
          </a:p>
          <a:p>
            <a:pPr marL="342900" indent="-342900">
              <a:buAutoNum type="arabicPeriod"/>
            </a:pPr>
            <a:r>
              <a:rPr lang="ru-RU" sz="4000" b="1" dirty="0" smtClean="0"/>
              <a:t>Тетерев                             </a:t>
            </a:r>
            <a:r>
              <a:rPr lang="ru-RU" sz="4000" b="1" dirty="0" smtClean="0">
                <a:solidFill>
                  <a:srgbClr val="0070C0"/>
                </a:solidFill>
              </a:rPr>
              <a:t>оседлая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Критерии оценки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142984"/>
            <a:ext cx="850112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/>
              <a:t>Участие в </a:t>
            </a:r>
            <a:r>
              <a:rPr lang="ru-RU" sz="3200" dirty="0" err="1" smtClean="0"/>
              <a:t>целеполагание</a:t>
            </a:r>
            <a:r>
              <a:rPr lang="ru-RU" sz="3200" dirty="0" smtClean="0"/>
              <a:t> 1 б.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Работа в группе  3б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Выступление от группы   5б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Определение дальности  полета птиц  2б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Типы птенцов     2б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Причинно-следственные связи  2б</a:t>
            </a:r>
          </a:p>
          <a:p>
            <a:pPr marL="514350" indent="-514350">
              <a:buAutoNum type="arabicPeriod"/>
            </a:pPr>
            <a:r>
              <a:rPr lang="ru-RU" sz="3200" dirty="0" smtClean="0"/>
              <a:t>Рефлексия  1 б</a:t>
            </a:r>
          </a:p>
          <a:p>
            <a:pPr marL="514350" indent="-514350">
              <a:buAutoNum type="arabicPeriod"/>
            </a:pPr>
            <a:endParaRPr lang="ru-RU" sz="3200" dirty="0" smtClean="0"/>
          </a:p>
          <a:p>
            <a:pPr marL="514350" indent="-514350">
              <a:buAutoNum type="arabicPeriod"/>
            </a:pPr>
            <a:r>
              <a:rPr lang="ru-RU" sz="3200" dirty="0" smtClean="0"/>
              <a:t>Всего  16 б       «5»  - 16-13б ;     «4»  -   12-15б</a:t>
            </a:r>
          </a:p>
          <a:p>
            <a:pPr marL="4171950" lvl="8" indent="-514350"/>
            <a:r>
              <a:rPr lang="ru-RU" sz="3200" dirty="0" smtClean="0"/>
              <a:t>«3»   -      8-11б</a:t>
            </a:r>
          </a:p>
          <a:p>
            <a:endParaRPr lang="ru-RU" sz="32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Работа в группе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785926"/>
            <a:ext cx="8895833" cy="4678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rgbClr val="0070C0"/>
                </a:solidFill>
              </a:rPr>
              <a:t>Ритуалы ухаживания</a:t>
            </a:r>
          </a:p>
          <a:p>
            <a:pPr marL="342900" indent="-342900">
              <a:buAutoNum type="arabicPeriod"/>
            </a:pPr>
            <a:endParaRPr lang="ru-RU" sz="4000" b="1" dirty="0" smtClean="0">
              <a:solidFill>
                <a:srgbClr val="0070C0"/>
              </a:solidFill>
            </a:endParaRPr>
          </a:p>
          <a:p>
            <a:pPr marL="342900" indent="-342900">
              <a:buAutoNum type="arabicPeriod"/>
            </a:pPr>
            <a:r>
              <a:rPr lang="ru-RU" sz="4000" b="1" dirty="0" smtClean="0">
                <a:solidFill>
                  <a:srgbClr val="0070C0"/>
                </a:solidFill>
              </a:rPr>
              <a:t>Преобразование информации. </a:t>
            </a:r>
          </a:p>
          <a:p>
            <a:pPr marL="342900" indent="-342900"/>
            <a:r>
              <a:rPr lang="ru-RU" sz="4000" b="1" dirty="0" smtClean="0">
                <a:solidFill>
                  <a:srgbClr val="0070C0"/>
                </a:solidFill>
              </a:rPr>
              <a:t>Составление графика – кладка яиц</a:t>
            </a:r>
          </a:p>
          <a:p>
            <a:pPr marL="342900" indent="-342900"/>
            <a:endParaRPr lang="ru-RU" sz="4000" b="1" dirty="0" smtClean="0">
              <a:solidFill>
                <a:srgbClr val="0070C0"/>
              </a:solidFill>
            </a:endParaRPr>
          </a:p>
          <a:p>
            <a:pPr marL="342900" indent="-342900"/>
            <a:r>
              <a:rPr lang="ru-RU" sz="4000" b="1" dirty="0" smtClean="0">
                <a:solidFill>
                  <a:srgbClr val="0070C0"/>
                </a:solidFill>
              </a:rPr>
              <a:t>3. Кластер типы гнезд , характеристика</a:t>
            </a:r>
          </a:p>
          <a:p>
            <a:pPr marL="342900" indent="-342900"/>
            <a:r>
              <a:rPr lang="ru-RU" sz="4000" b="1" dirty="0" smtClean="0">
                <a:solidFill>
                  <a:srgbClr val="0070C0"/>
                </a:solidFill>
              </a:rPr>
              <a:t> строительного материала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368412"/>
          </a:xfrm>
        </p:spPr>
        <p:txBody>
          <a:bodyPr>
            <a:normAutofit fontScale="90000"/>
          </a:bodyPr>
          <a:lstStyle/>
          <a:p>
            <a:r>
              <a:rPr lang="ru-RU" sz="3200" b="1" dirty="0" err="1" smtClean="0">
                <a:solidFill>
                  <a:srgbClr val="0070C0"/>
                </a:solidFill>
              </a:rPr>
              <a:t>Микроцель</a:t>
            </a:r>
            <a:r>
              <a:rPr lang="ru-RU" sz="3200" b="1" dirty="0" smtClean="0">
                <a:solidFill>
                  <a:srgbClr val="0070C0"/>
                </a:solidFill>
              </a:rPr>
              <a:t>: </a:t>
            </a:r>
            <a:r>
              <a:rPr lang="ru-RU" sz="3200" b="1" dirty="0" smtClean="0"/>
              <a:t>знакомство с разнообразием приспособлений в гнездовый период, умение работать с источниками информации</a:t>
            </a:r>
            <a:endParaRPr lang="ru-RU" sz="3200" b="1" dirty="0"/>
          </a:p>
        </p:txBody>
      </p:sp>
      <p:pic>
        <p:nvPicPr>
          <p:cNvPr id="3074" name="Picture 2" descr="C:\Users\user\Desktop\гнезда\гнезд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8929718" cy="492919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972452" cy="5715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Формирование пар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https://fhd.multiurok.ru/3/5/e/35eb21cd02f03b0a1e93ab098767c03372a09ec4/img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92919"/>
            <a:ext cx="9001156" cy="596508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006600"/>
                </a:solidFill>
              </a:rPr>
              <a:t>Типы гнезд</a:t>
            </a:r>
            <a:endParaRPr lang="ru-RU" b="1" dirty="0">
              <a:solidFill>
                <a:srgbClr val="006600"/>
              </a:solidFill>
            </a:endParaRPr>
          </a:p>
        </p:txBody>
      </p:sp>
      <p:pic>
        <p:nvPicPr>
          <p:cNvPr id="1026" name="Рисунок 6" descr="Различные типы гнез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114" y="1428736"/>
            <a:ext cx="891288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гнезда\3 гнез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18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Жизненный цикл птиц</a:t>
            </a:r>
            <a:endParaRPr lang="ru-RU" dirty="0"/>
          </a:p>
        </p:txBody>
      </p:sp>
      <p:pic>
        <p:nvPicPr>
          <p:cNvPr id="5" name="Содержимое 4" descr="Птицы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257441" y="129541"/>
            <a:ext cx="817033" cy="735330"/>
          </a:xfrm>
        </p:spPr>
      </p:pic>
      <p:grpSp>
        <p:nvGrpSpPr>
          <p:cNvPr id="4" name="Размножение"/>
          <p:cNvGrpSpPr>
            <a:grpSpLocks noChangeAspect="1"/>
          </p:cNvGrpSpPr>
          <p:nvPr/>
        </p:nvGrpSpPr>
        <p:grpSpPr>
          <a:xfrm>
            <a:off x="428596" y="3143248"/>
            <a:ext cx="2160000" cy="1987200"/>
            <a:chOff x="269254" y="2118160"/>
            <a:chExt cx="2052000" cy="1584000"/>
          </a:xfrm>
        </p:grpSpPr>
        <p:sp>
          <p:nvSpPr>
            <p:cNvPr id="7" name="Надпись"/>
            <p:cNvSpPr txBox="1"/>
            <p:nvPr/>
          </p:nvSpPr>
          <p:spPr>
            <a:xfrm>
              <a:off x="269254" y="2118160"/>
              <a:ext cx="2052000" cy="1584000"/>
            </a:xfrm>
            <a:prstGeom prst="rect">
              <a:avLst/>
            </a:prstGeom>
            <a:solidFill>
              <a:srgbClr val="0033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rtlCol="0">
              <a:noAutofit/>
            </a:bodyPr>
            <a:lstStyle/>
            <a:p>
              <a:pPr algn="ctr"/>
              <a:r>
                <a:rPr lang="ru-RU" sz="1400" dirty="0" smtClean="0">
                  <a:solidFill>
                    <a:schemeClr val="bg1"/>
                  </a:solidFill>
                </a:rPr>
                <a:t>Размножение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pic>
          <p:nvPicPr>
            <p:cNvPr id="8" name="Рисунок 7" descr="5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9254" y="2412820"/>
              <a:ext cx="2052000" cy="1289340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grpSp>
        <p:nvGrpSpPr>
          <p:cNvPr id="6" name="Линька"/>
          <p:cNvGrpSpPr>
            <a:grpSpLocks noChangeAspect="1"/>
          </p:cNvGrpSpPr>
          <p:nvPr/>
        </p:nvGrpSpPr>
        <p:grpSpPr>
          <a:xfrm>
            <a:off x="2928926" y="1285860"/>
            <a:ext cx="2160000" cy="1987200"/>
            <a:chOff x="269254" y="2118160"/>
            <a:chExt cx="2052000" cy="1584000"/>
          </a:xfrm>
        </p:grpSpPr>
        <p:sp>
          <p:nvSpPr>
            <p:cNvPr id="10" name="Надпись"/>
            <p:cNvSpPr txBox="1"/>
            <p:nvPr/>
          </p:nvSpPr>
          <p:spPr>
            <a:xfrm>
              <a:off x="269254" y="2118160"/>
              <a:ext cx="2052000" cy="15840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rtlCol="0">
              <a:noAutofit/>
            </a:bodyPr>
            <a:lstStyle/>
            <a:p>
              <a:pPr algn="ctr"/>
              <a:r>
                <a:rPr lang="ru-RU" sz="1400" dirty="0" smtClean="0">
                  <a:solidFill>
                    <a:schemeClr val="bg1"/>
                  </a:solidFill>
                  <a:hlinkClick r:id="" action="ppaction://noaction"/>
                </a:rPr>
                <a:t>Линька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pic>
          <p:nvPicPr>
            <p:cNvPr id="11" name="Рисунок 10" descr="5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69254" y="2412820"/>
              <a:ext cx="2052000" cy="1289340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grpSp>
        <p:nvGrpSpPr>
          <p:cNvPr id="9" name="Подготовка к зиме."/>
          <p:cNvGrpSpPr>
            <a:grpSpLocks noChangeAspect="1"/>
          </p:cNvGrpSpPr>
          <p:nvPr/>
        </p:nvGrpSpPr>
        <p:grpSpPr>
          <a:xfrm>
            <a:off x="6357950" y="1357298"/>
            <a:ext cx="2160000" cy="1987200"/>
            <a:chOff x="269254" y="2118160"/>
            <a:chExt cx="2052000" cy="1584000"/>
          </a:xfrm>
        </p:grpSpPr>
        <p:sp>
          <p:nvSpPr>
            <p:cNvPr id="19" name="Надпись"/>
            <p:cNvSpPr txBox="1"/>
            <p:nvPr/>
          </p:nvSpPr>
          <p:spPr>
            <a:xfrm>
              <a:off x="269254" y="2118160"/>
              <a:ext cx="2052000" cy="15840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rtlCol="0">
              <a:noAutofit/>
            </a:bodyPr>
            <a:lstStyle/>
            <a:p>
              <a:pPr algn="ctr"/>
              <a:r>
                <a:rPr lang="ru-RU" sz="1400" dirty="0" smtClean="0">
                  <a:solidFill>
                    <a:schemeClr val="bg1"/>
                  </a:solidFill>
                  <a:hlinkClick r:id="" action="ppaction://noaction"/>
                </a:rPr>
                <a:t>Подготовка к зиме</a:t>
              </a:r>
              <a:endParaRPr lang="ru-RU" sz="1400" dirty="0" smtClean="0">
                <a:solidFill>
                  <a:schemeClr val="bg1"/>
                </a:solidFill>
              </a:endParaRPr>
            </a:p>
          </p:txBody>
        </p:sp>
        <p:pic>
          <p:nvPicPr>
            <p:cNvPr id="20" name="Рисунок 19" descr="5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9254" y="2412820"/>
              <a:ext cx="2052000" cy="1289340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grpSp>
        <p:nvGrpSpPr>
          <p:cNvPr id="12" name="Миграции"/>
          <p:cNvGrpSpPr>
            <a:grpSpLocks noChangeAspect="1"/>
          </p:cNvGrpSpPr>
          <p:nvPr/>
        </p:nvGrpSpPr>
        <p:grpSpPr>
          <a:xfrm>
            <a:off x="3357554" y="4500570"/>
            <a:ext cx="2160000" cy="1987200"/>
            <a:chOff x="269254" y="2118160"/>
            <a:chExt cx="2052000" cy="1584000"/>
          </a:xfrm>
        </p:grpSpPr>
        <p:sp>
          <p:nvSpPr>
            <p:cNvPr id="16" name="Надпись"/>
            <p:cNvSpPr txBox="1"/>
            <p:nvPr/>
          </p:nvSpPr>
          <p:spPr>
            <a:xfrm>
              <a:off x="269254" y="2118160"/>
              <a:ext cx="2052000" cy="158400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rtlCol="0">
              <a:noAutofit/>
            </a:bodyPr>
            <a:lstStyle/>
            <a:p>
              <a:pPr algn="ctr"/>
              <a:r>
                <a:rPr lang="ru-RU" sz="1400" dirty="0" smtClean="0">
                  <a:solidFill>
                    <a:schemeClr val="bg1"/>
                  </a:solidFill>
                  <a:hlinkClick r:id="" action="ppaction://noaction"/>
                </a:rPr>
                <a:t>Миграции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pic>
          <p:nvPicPr>
            <p:cNvPr id="17" name="Рисунок 16" descr="5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9254" y="2412820"/>
              <a:ext cx="2052000" cy="1289340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grpSp>
        <p:nvGrpSpPr>
          <p:cNvPr id="15" name="Зимовка"/>
          <p:cNvGrpSpPr>
            <a:grpSpLocks noChangeAspect="1"/>
          </p:cNvGrpSpPr>
          <p:nvPr/>
        </p:nvGrpSpPr>
        <p:grpSpPr>
          <a:xfrm>
            <a:off x="6572264" y="4357694"/>
            <a:ext cx="2160000" cy="1987200"/>
            <a:chOff x="269254" y="2118160"/>
            <a:chExt cx="2052000" cy="1584000"/>
          </a:xfrm>
        </p:grpSpPr>
        <p:sp>
          <p:nvSpPr>
            <p:cNvPr id="13" name="Надпись"/>
            <p:cNvSpPr txBox="1"/>
            <p:nvPr/>
          </p:nvSpPr>
          <p:spPr>
            <a:xfrm>
              <a:off x="269254" y="2118160"/>
              <a:ext cx="2052000" cy="15840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rtlCol="0">
              <a:noAutofit/>
            </a:bodyPr>
            <a:lstStyle/>
            <a:p>
              <a:pPr algn="ctr"/>
              <a:r>
                <a:rPr lang="ru-RU" sz="1400" dirty="0" smtClean="0">
                  <a:solidFill>
                    <a:schemeClr val="bg1"/>
                  </a:solidFill>
                  <a:hlinkClick r:id="" action="ppaction://noaction"/>
                </a:rPr>
                <a:t>Зимовка</a:t>
              </a:r>
              <a:endParaRPr lang="ru-RU" sz="1400" dirty="0">
                <a:solidFill>
                  <a:schemeClr val="bg1"/>
                </a:solidFill>
              </a:endParaRPr>
            </a:p>
          </p:txBody>
        </p:sp>
        <p:pic>
          <p:nvPicPr>
            <p:cNvPr id="14" name="Рисунок 13" descr="5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9254" y="2412820"/>
              <a:ext cx="2052000" cy="1289340"/>
            </a:xfrm>
            <a:prstGeom prst="rect">
              <a:avLst/>
            </a:prstGeom>
            <a:ln>
              <a:noFill/>
            </a:ln>
            <a:effectLst>
              <a:softEdge rad="63500"/>
            </a:effectLst>
          </p:spPr>
        </p:pic>
      </p:grpSp>
      <p:pic>
        <p:nvPicPr>
          <p:cNvPr id="4098" name="Picture 2" descr="C:\Users\user\Desktop\гнезда\типы гнезд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гнезда\гнезда 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Токование тетеревов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2852"/>
            <a:ext cx="4143404" cy="3071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Потомство гнездовой птицы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3357562"/>
            <a:ext cx="3121828" cy="285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Схема миграций белого аиста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873" y="428605"/>
            <a:ext cx="4555441" cy="27730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user\Desktop\46687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7562"/>
            <a:ext cx="2428860" cy="2357454"/>
          </a:xfrm>
          <a:prstGeom prst="rect">
            <a:avLst/>
          </a:prstGeom>
          <a:noFill/>
        </p:spPr>
      </p:pic>
      <p:pic>
        <p:nvPicPr>
          <p:cNvPr id="1027" name="Picture 3" descr="C:\Users\user\Desktop\ут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14876" y="3571876"/>
            <a:ext cx="4229130" cy="2643206"/>
          </a:xfrm>
          <a:prstGeom prst="rect">
            <a:avLst/>
          </a:prstGeom>
          <a:noFill/>
        </p:spPr>
      </p:pic>
      <p:pic>
        <p:nvPicPr>
          <p:cNvPr id="10" name="mix_1m17s  готовая(audio-joine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7133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0000FF"/>
                </a:solidFill>
              </a:rPr>
              <a:t>Экологической дружиной организована Акция «Помоги птицам. Кормушка. Скворечник»</a:t>
            </a:r>
            <a:endParaRPr lang="ru-RU" sz="4000" dirty="0">
              <a:solidFill>
                <a:srgbClr val="0000FF"/>
              </a:solidFill>
            </a:endParaRPr>
          </a:p>
        </p:txBody>
      </p:sp>
      <p:pic>
        <p:nvPicPr>
          <p:cNvPr id="1027" name="Picture 3" descr="D:\Из флешки\Экодружина\отчет экодружина\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357430"/>
            <a:ext cx="3643338" cy="4286280"/>
          </a:xfrm>
          <a:prstGeom prst="rect">
            <a:avLst/>
          </a:prstGeom>
          <a:noFill/>
        </p:spPr>
      </p:pic>
      <p:pic>
        <p:nvPicPr>
          <p:cNvPr id="6" name="Picture 2" descr="C:\Users\user\Desktop\кормушки экобума\image (1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00306"/>
            <a:ext cx="4625470" cy="411204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543956" cy="2082792"/>
          </a:xfrm>
        </p:spPr>
        <p:txBody>
          <a:bodyPr>
            <a:noAutofit/>
          </a:bodyPr>
          <a:lstStyle/>
          <a:p>
            <a:r>
              <a:rPr lang="ru-RU" sz="1400" b="1" dirty="0" smtClean="0"/>
              <a:t>Работа в паре.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800" b="1" dirty="0" smtClean="0">
                <a:solidFill>
                  <a:srgbClr val="0070C0"/>
                </a:solidFill>
              </a:rPr>
              <a:t>1. Какие органические вещества обеспечивают развития цыпленка?</a:t>
            </a:r>
            <a:br>
              <a:rPr lang="ru-RU" sz="2800" b="1" dirty="0" smtClean="0">
                <a:solidFill>
                  <a:srgbClr val="0070C0"/>
                </a:solidFill>
              </a:rPr>
            </a:br>
            <a:r>
              <a:rPr lang="ru-RU" sz="2800" b="1" dirty="0" smtClean="0">
                <a:solidFill>
                  <a:srgbClr val="0070C0"/>
                </a:solidFill>
              </a:rPr>
              <a:t>2. В каких витаминах можно себя обеспечить, употребляя яйца в пищу?</a:t>
            </a:r>
            <a:endParaRPr lang="ru-RU" sz="28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esktop\снова состав яй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85992"/>
            <a:ext cx="7715272" cy="457200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96720614_06681ac8236fe61ef5be0b7a44b41bfa_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Типы птенцов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установить соответствие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2214554"/>
            <a:ext cx="77153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/>
              <a:t>Самостоятельны </a:t>
            </a:r>
          </a:p>
          <a:p>
            <a:pPr marL="342900" indent="-342900"/>
            <a:r>
              <a:rPr lang="ru-RU" sz="2800" b="1" dirty="0" smtClean="0"/>
              <a:t>2. Глухие </a:t>
            </a:r>
          </a:p>
          <a:p>
            <a:pPr marL="342900" indent="-342900"/>
            <a:r>
              <a:rPr lang="ru-RU" sz="2800" b="1" dirty="0" smtClean="0"/>
              <a:t>3. Зрячие </a:t>
            </a:r>
          </a:p>
          <a:p>
            <a:pPr marL="342900" indent="-342900"/>
            <a:r>
              <a:rPr lang="ru-RU" sz="2800" b="1" dirty="0" smtClean="0"/>
              <a:t>4.Голые </a:t>
            </a:r>
          </a:p>
          <a:p>
            <a:pPr marL="342900" indent="-342900"/>
            <a:r>
              <a:rPr lang="ru-RU" sz="2800" b="1" dirty="0" smtClean="0"/>
              <a:t>5. Покрыты пухом </a:t>
            </a:r>
          </a:p>
          <a:p>
            <a:pPr marL="342900" indent="-342900"/>
            <a:r>
              <a:rPr lang="ru-RU" sz="2800" b="1" dirty="0" smtClean="0"/>
              <a:t>6. Активны </a:t>
            </a:r>
          </a:p>
          <a:p>
            <a:pPr marL="342900" indent="-342900"/>
            <a:r>
              <a:rPr lang="ru-RU" sz="2800" b="1" dirty="0" smtClean="0"/>
              <a:t>7. Беспомощны</a:t>
            </a:r>
          </a:p>
          <a:p>
            <a:pPr marL="342900" indent="-342900"/>
            <a:r>
              <a:rPr lang="ru-RU" sz="2800" b="1" dirty="0" smtClean="0"/>
              <a:t>8. Следуют за родителями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1500174"/>
            <a:ext cx="81775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6600"/>
                </a:solidFill>
              </a:rPr>
              <a:t>А. Выводковые   Б. Гнездовые</a:t>
            </a:r>
            <a:endParaRPr lang="ru-RU" sz="44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 . Типы птенцов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28662" y="1500174"/>
            <a:ext cx="20995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1.А  </a:t>
            </a:r>
          </a:p>
          <a:p>
            <a:r>
              <a:rPr lang="ru-RU" sz="3600" dirty="0" smtClean="0"/>
              <a:t>2. Б  </a:t>
            </a:r>
          </a:p>
          <a:p>
            <a:r>
              <a:rPr lang="ru-RU" sz="3600" dirty="0" smtClean="0"/>
              <a:t>3. А  </a:t>
            </a:r>
          </a:p>
          <a:p>
            <a:r>
              <a:rPr lang="ru-RU" sz="3600" dirty="0" smtClean="0"/>
              <a:t> 4.Б </a:t>
            </a:r>
          </a:p>
          <a:p>
            <a:r>
              <a:rPr lang="ru-RU" sz="3600" dirty="0" smtClean="0"/>
              <a:t> 5. А  </a:t>
            </a:r>
          </a:p>
          <a:p>
            <a:r>
              <a:rPr lang="ru-RU" sz="3600" dirty="0" smtClean="0"/>
              <a:t> 6. А   </a:t>
            </a:r>
          </a:p>
          <a:p>
            <a:r>
              <a:rPr lang="ru-RU" sz="3600" dirty="0" smtClean="0"/>
              <a:t>7. Б   </a:t>
            </a:r>
          </a:p>
          <a:p>
            <a:r>
              <a:rPr lang="ru-RU" sz="3600" dirty="0" smtClean="0"/>
              <a:t> 8. А</a:t>
            </a:r>
            <a:endParaRPr lang="ru-RU" sz="36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25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Сезонная линька</a:t>
            </a:r>
            <a:endParaRPr lang="ru-RU" dirty="0"/>
          </a:p>
        </p:txBody>
      </p:sp>
      <p:pic>
        <p:nvPicPr>
          <p:cNvPr id="5" name="Содержимое 4" descr="Птицы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257441" y="136894"/>
            <a:ext cx="817033" cy="720623"/>
          </a:xfrm>
        </p:spPr>
      </p:pic>
      <p:pic>
        <p:nvPicPr>
          <p:cNvPr id="11" name="Рисунок 10" descr="Линька птиц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6373" y="1054806"/>
            <a:ext cx="5664001" cy="5097600"/>
          </a:xfrm>
          <a:prstGeom prst="round2DiagRect">
            <a:avLst>
              <a:gd name="adj1" fmla="val 6474"/>
              <a:gd name="adj2" fmla="val 0"/>
            </a:avLst>
          </a:prstGeom>
          <a:ln w="44450">
            <a:gradFill flip="none" rotWithShape="1">
              <a:gsLst>
                <a:gs pos="0">
                  <a:srgbClr val="FFC000"/>
                </a:gs>
                <a:gs pos="25000">
                  <a:schemeClr val="bg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75000">
                  <a:schemeClr val="accent3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18900000" scaled="1"/>
              <a:tileRect/>
            </a:gra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Рисунок 11" descr="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5072074"/>
            <a:ext cx="1241820" cy="1296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3" name="Рисунок 12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29520" y="4786322"/>
            <a:ext cx="1255050" cy="1296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4" name="Рисунок 13" descr="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571744"/>
            <a:ext cx="1241340" cy="1296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Рисунок 14" descr="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429520" y="2357430"/>
            <a:ext cx="1251210" cy="1296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6" name="СС Белая куропатка"/>
          <p:cNvSpPr/>
          <p:nvPr/>
        </p:nvSpPr>
        <p:spPr>
          <a:xfrm>
            <a:off x="7703862" y="6488668"/>
            <a:ext cx="14401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 smtClean="0">
                <a:hlinkClick r:id="" action="ppaction://noaction"/>
              </a:rPr>
              <a:t>Белая куропатка</a:t>
            </a:r>
            <a:endParaRPr lang="ru-RU" sz="1400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3" descr="C:\Users\user\Desktop\Рисуно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929718" cy="62007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4714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Установить причинно-следственные связи.     Ответы.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1Д   </a:t>
            </a:r>
            <a:br>
              <a:rPr lang="ru-RU" dirty="0" smtClean="0"/>
            </a:br>
            <a:r>
              <a:rPr lang="ru-RU" dirty="0" smtClean="0"/>
              <a:t>2.Г </a:t>
            </a:r>
            <a:br>
              <a:rPr lang="ru-RU" dirty="0" smtClean="0"/>
            </a:br>
            <a:r>
              <a:rPr lang="ru-RU" dirty="0" smtClean="0"/>
              <a:t> 3.А  </a:t>
            </a:r>
            <a:br>
              <a:rPr lang="ru-RU" dirty="0" smtClean="0"/>
            </a:br>
            <a:r>
              <a:rPr lang="ru-RU" dirty="0" smtClean="0"/>
              <a:t>4.Б </a:t>
            </a:r>
            <a:br>
              <a:rPr lang="ru-RU" dirty="0" smtClean="0"/>
            </a:br>
            <a:r>
              <a:rPr lang="ru-RU" dirty="0" smtClean="0"/>
              <a:t> 5.Е   </a:t>
            </a:r>
            <a:br>
              <a:rPr lang="ru-RU" dirty="0" smtClean="0"/>
            </a:br>
            <a:r>
              <a:rPr lang="ru-RU" dirty="0" smtClean="0"/>
              <a:t>6.В </a:t>
            </a:r>
            <a:br>
              <a:rPr lang="ru-RU" dirty="0" smtClean="0"/>
            </a:br>
            <a:r>
              <a:rPr lang="ru-RU" dirty="0" smtClean="0"/>
              <a:t>7.З</a:t>
            </a:r>
            <a:br>
              <a:rPr lang="ru-RU" dirty="0" smtClean="0"/>
            </a:br>
            <a:r>
              <a:rPr lang="ru-RU" dirty="0" smtClean="0"/>
              <a:t> 8 .Ж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3"/>
          </p:nvPr>
        </p:nvGraphicFramePr>
        <p:xfrm>
          <a:off x="215900" y="130175"/>
          <a:ext cx="8928100" cy="6727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Рефлексия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643050"/>
            <a:ext cx="607223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6600"/>
                </a:solidFill>
              </a:rPr>
              <a:t>Я узнал…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Я научился…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Теперь я умею…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После урока мне захотелось…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Мне пригодиться в будущем…</a:t>
            </a:r>
          </a:p>
          <a:p>
            <a:r>
              <a:rPr lang="ru-RU" sz="3600" b="1" dirty="0" smtClean="0">
                <a:solidFill>
                  <a:srgbClr val="006600"/>
                </a:solidFill>
              </a:rPr>
              <a:t>Мое настроение….</a:t>
            </a:r>
            <a:endParaRPr lang="ru-RU" sz="3600" b="1" dirty="0">
              <a:solidFill>
                <a:srgbClr val="006600"/>
              </a:solidFill>
            </a:endParaRPr>
          </a:p>
        </p:txBody>
      </p:sp>
      <p:pic>
        <p:nvPicPr>
          <p:cNvPr id="1026" name="Picture 2" descr="C:\Users\user\Desktop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5586" y="1071546"/>
            <a:ext cx="4282588" cy="41434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29718" cy="136841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/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4000" b="1" dirty="0" smtClean="0">
                <a:solidFill>
                  <a:srgbClr val="0070C0"/>
                </a:solidFill>
              </a:rPr>
              <a:t>Тема: Сезонные явления в жизни птиц.</a:t>
            </a:r>
            <a:br>
              <a:rPr lang="ru-RU" sz="4000" b="1" dirty="0" smtClean="0">
                <a:solidFill>
                  <a:srgbClr val="0070C0"/>
                </a:solidFill>
              </a:rPr>
            </a:br>
            <a:r>
              <a:rPr lang="ru-RU" sz="3100" b="1" dirty="0" smtClean="0">
                <a:solidFill>
                  <a:srgbClr val="006600"/>
                </a:solidFill>
              </a:rPr>
              <a:t>Цель – изучить годовой жизненный цикл и  сезонные явления в жизни птиц.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user\Desktop\апоь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71678"/>
            <a:ext cx="8077825" cy="45775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Задачи :</a:t>
            </a:r>
            <a:r>
              <a:rPr lang="ru-RU" dirty="0" smtClean="0">
                <a:solidFill>
                  <a:srgbClr val="0000FF"/>
                </a:solidFill>
              </a:rPr>
              <a:t/>
            </a:r>
            <a:br>
              <a:rPr lang="ru-RU" dirty="0" smtClean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714356"/>
            <a:ext cx="8786874" cy="5929354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Образовательные   </a:t>
            </a:r>
            <a:r>
              <a:rPr lang="ru-RU" dirty="0" smtClean="0">
                <a:solidFill>
                  <a:srgbClr val="0070C0"/>
                </a:solidFill>
              </a:rPr>
              <a:t>изучить приспособления птиц к  сезонным   явлениям  в природе</a:t>
            </a:r>
          </a:p>
          <a:p>
            <a:pPr lvl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Развивающие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-развивать умение самостоятельно приобретать новые знания , работать с дополнительными источниками, преобразовывать, умение анализировать, сравнивать, обобщать, выделять главное, существенное, устанавливать причинно-следственные связи);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-Развитие учебно-коммуникативных умений </a:t>
            </a:r>
          </a:p>
          <a:p>
            <a:pPr lvl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Воспитательные</a:t>
            </a: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-учиться  чуткому, бережному  и ответственному отношению к природе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Критерии оценивания устного ответа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1.полнота ответа;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2. владение информацией;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3. научность и логичность всех обоснований; 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4. эмоциональность, выразительность;</a:t>
            </a:r>
          </a:p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</a:rPr>
              <a:t> 5.отсутствие фактических и логических ошибок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ctr" rtl="0"/>
            <a:fld id="{AEFC2EEE-1F66-4132-96A0-000A9CFD8832}" type="slidenum">
              <a:rPr lang="ru-RU" smtClean="0"/>
              <a:pPr algn="ctr" rtl="0"/>
              <a:t>6</a:t>
            </a:fld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Перелёты птиц</a:t>
            </a:r>
            <a:endParaRPr lang="ru-RU" dirty="0"/>
          </a:p>
        </p:txBody>
      </p:sp>
      <p:pic>
        <p:nvPicPr>
          <p:cNvPr id="5" name="Содержимое 4" descr="Птицы.jpg"/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259816" y="129541"/>
            <a:ext cx="812283" cy="735330"/>
          </a:xfrm>
        </p:spPr>
      </p:pic>
      <p:grpSp>
        <p:nvGrpSpPr>
          <p:cNvPr id="4" name="Карта"/>
          <p:cNvGrpSpPr/>
          <p:nvPr/>
        </p:nvGrpSpPr>
        <p:grpSpPr>
          <a:xfrm>
            <a:off x="2316828" y="1225871"/>
            <a:ext cx="4500000" cy="4859091"/>
            <a:chOff x="2316828" y="1301267"/>
            <a:chExt cx="4500000" cy="4049243"/>
          </a:xfrm>
        </p:grpSpPr>
        <p:grpSp>
          <p:nvGrpSpPr>
            <p:cNvPr id="6" name="Гнездовой ареал"/>
            <p:cNvGrpSpPr/>
            <p:nvPr/>
          </p:nvGrpSpPr>
          <p:grpSpPr>
            <a:xfrm>
              <a:off x="2455820" y="4771183"/>
              <a:ext cx="1727541" cy="279888"/>
              <a:chOff x="863469" y="5389808"/>
              <a:chExt cx="1774690" cy="279888"/>
            </a:xfrm>
          </p:grpSpPr>
          <p:sp>
            <p:nvSpPr>
              <p:cNvPr id="20" name="Прямоугольник 19"/>
              <p:cNvSpPr>
                <a:spLocks noChangeAspect="1"/>
              </p:cNvSpPr>
              <p:nvPr/>
            </p:nvSpPr>
            <p:spPr>
              <a:xfrm>
                <a:off x="863469" y="5417696"/>
                <a:ext cx="252000" cy="2520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1127493" y="5389808"/>
                <a:ext cx="151066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dirty="0" smtClean="0"/>
                  <a:t>Гнездовой ареал</a:t>
                </a:r>
                <a:endParaRPr lang="ru-RU" sz="1400" dirty="0"/>
              </a:p>
            </p:txBody>
          </p:sp>
        </p:grpSp>
        <p:grpSp>
          <p:nvGrpSpPr>
            <p:cNvPr id="7" name="Миграции"/>
            <p:cNvGrpSpPr/>
            <p:nvPr/>
          </p:nvGrpSpPr>
          <p:grpSpPr>
            <a:xfrm>
              <a:off x="4851282" y="5070622"/>
              <a:ext cx="1610265" cy="279888"/>
              <a:chOff x="237707" y="5789053"/>
              <a:chExt cx="1654210" cy="279888"/>
            </a:xfrm>
          </p:grpSpPr>
          <p:sp>
            <p:nvSpPr>
              <p:cNvPr id="27" name="Прямоугольник 26"/>
              <p:cNvSpPr>
                <a:spLocks noChangeAspect="1"/>
              </p:cNvSpPr>
              <p:nvPr/>
            </p:nvSpPr>
            <p:spPr>
              <a:xfrm>
                <a:off x="237707" y="5816941"/>
                <a:ext cx="251999" cy="252000"/>
              </a:xfrm>
              <a:prstGeom prst="rect">
                <a:avLst/>
              </a:prstGeom>
              <a:solidFill>
                <a:srgbClr val="0099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501730" y="5789053"/>
                <a:ext cx="1390187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dirty="0" smtClean="0"/>
                  <a:t>Места зимовок</a:t>
                </a:r>
                <a:endParaRPr lang="ru-RU" sz="1400" dirty="0"/>
              </a:p>
            </p:txBody>
          </p:sp>
        </p:grpSp>
        <p:pic>
          <p:nvPicPr>
            <p:cNvPr id="22" name="Карта" descr="Карта.png"/>
            <p:cNvPicPr>
              <a:picLocks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16828" y="1301267"/>
              <a:ext cx="4500000" cy="3060000"/>
            </a:xfrm>
            <a:prstGeom prst="rect">
              <a:avLst/>
            </a:prstGeom>
            <a:effectLst>
              <a:softEdge rad="63500"/>
            </a:effectLst>
          </p:spPr>
        </p:pic>
      </p:grpSp>
      <p:pic>
        <p:nvPicPr>
          <p:cNvPr id="54" name="Коллаж" descr="Застав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96000" y="1049715"/>
            <a:ext cx="4752000" cy="5348942"/>
          </a:xfrm>
          <a:prstGeom prst="roundRect">
            <a:avLst>
              <a:gd name="adj" fmla="val 8533"/>
            </a:avLst>
          </a:prstGeom>
          <a:effectLst>
            <a:softEdge rad="127000"/>
          </a:effectLst>
        </p:spPr>
      </p:pic>
      <p:grpSp>
        <p:nvGrpSpPr>
          <p:cNvPr id="8" name="Деревенская ласточка"/>
          <p:cNvGrpSpPr/>
          <p:nvPr/>
        </p:nvGrpSpPr>
        <p:grpSpPr>
          <a:xfrm>
            <a:off x="357158" y="857232"/>
            <a:ext cx="1656638" cy="1685067"/>
            <a:chOff x="3741983" y="1151467"/>
            <a:chExt cx="1656638" cy="1404223"/>
          </a:xfrm>
        </p:grpSpPr>
        <p:pic>
          <p:nvPicPr>
            <p:cNvPr id="39" name="Рисунок" descr="Деревенская ласточка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90948" y="1151467"/>
              <a:ext cx="1358707" cy="1086057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40" name="Прямоугольник"/>
            <p:cNvSpPr/>
            <p:nvPr/>
          </p:nvSpPr>
          <p:spPr>
            <a:xfrm>
              <a:off x="3741983" y="2300301"/>
              <a:ext cx="1656638" cy="255389"/>
            </a:xfrm>
            <a:prstGeom prst="round2Diag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dirty="0" smtClean="0"/>
                <a:t>Деревенская ласточка</a:t>
              </a:r>
              <a:endParaRPr lang="ru-RU" sz="1200" dirty="0"/>
            </a:p>
          </p:txBody>
        </p:sp>
      </p:grpSp>
      <p:grpSp>
        <p:nvGrpSpPr>
          <p:cNvPr id="9" name="Белый аист"/>
          <p:cNvGrpSpPr/>
          <p:nvPr/>
        </p:nvGrpSpPr>
        <p:grpSpPr>
          <a:xfrm>
            <a:off x="500034" y="2643182"/>
            <a:ext cx="1656000" cy="1636886"/>
            <a:chOff x="3741982" y="1191618"/>
            <a:chExt cx="1656000" cy="1364072"/>
          </a:xfrm>
        </p:grpSpPr>
        <p:pic>
          <p:nvPicPr>
            <p:cNvPr id="42" name="Рисунок" descr="Деревенская ласточка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41982" y="1191618"/>
              <a:ext cx="1656000" cy="1005754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43" name="Прямоугольник"/>
            <p:cNvSpPr/>
            <p:nvPr/>
          </p:nvSpPr>
          <p:spPr>
            <a:xfrm>
              <a:off x="3741982" y="2300301"/>
              <a:ext cx="951108" cy="255389"/>
            </a:xfrm>
            <a:prstGeom prst="round2Diag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dirty="0" smtClean="0"/>
                <a:t>Белый аист</a:t>
              </a:r>
              <a:endParaRPr lang="ru-RU" sz="1200" dirty="0"/>
            </a:p>
          </p:txBody>
        </p:sp>
      </p:grpSp>
      <p:grpSp>
        <p:nvGrpSpPr>
          <p:cNvPr id="10" name="Лебедь-кликун"/>
          <p:cNvGrpSpPr/>
          <p:nvPr/>
        </p:nvGrpSpPr>
        <p:grpSpPr>
          <a:xfrm>
            <a:off x="7143768" y="500042"/>
            <a:ext cx="1764000" cy="1788984"/>
            <a:chOff x="3817696" y="1064870"/>
            <a:chExt cx="1764000" cy="1490820"/>
          </a:xfrm>
        </p:grpSpPr>
        <p:pic>
          <p:nvPicPr>
            <p:cNvPr id="45" name="Рисунок" descr="Деревенская ласточка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7696" y="1064870"/>
              <a:ext cx="1764000" cy="981296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46" name="Прямоугольник"/>
            <p:cNvSpPr/>
            <p:nvPr/>
          </p:nvSpPr>
          <p:spPr>
            <a:xfrm>
              <a:off x="3871696" y="2300301"/>
              <a:ext cx="1197532" cy="255389"/>
            </a:xfrm>
            <a:prstGeom prst="round2Diag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dirty="0" smtClean="0"/>
                <a:t>Лебедь-кликун</a:t>
              </a:r>
            </a:p>
          </p:txBody>
        </p:sp>
      </p:grpSp>
      <p:grpSp>
        <p:nvGrpSpPr>
          <p:cNvPr id="11" name="Полярная крачка"/>
          <p:cNvGrpSpPr/>
          <p:nvPr/>
        </p:nvGrpSpPr>
        <p:grpSpPr>
          <a:xfrm>
            <a:off x="7072330" y="2071678"/>
            <a:ext cx="1584000" cy="2075014"/>
            <a:chOff x="3743680" y="826511"/>
            <a:chExt cx="1584000" cy="1729179"/>
          </a:xfrm>
        </p:grpSpPr>
        <p:pic>
          <p:nvPicPr>
            <p:cNvPr id="48" name="Рисунок" descr="Деревенская ласточка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15680" y="826511"/>
              <a:ext cx="1512000" cy="1344374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49" name="Прямоугольник"/>
            <p:cNvSpPr/>
            <p:nvPr/>
          </p:nvSpPr>
          <p:spPr>
            <a:xfrm>
              <a:off x="3743680" y="2300301"/>
              <a:ext cx="1323547" cy="255389"/>
            </a:xfrm>
            <a:prstGeom prst="round2Diag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200" dirty="0" smtClean="0"/>
                <a:t>Полярная крачка</a:t>
              </a:r>
              <a:endParaRPr lang="ru-RU" sz="1200" dirty="0"/>
            </a:p>
          </p:txBody>
        </p:sp>
      </p:grpSp>
      <p:pic>
        <p:nvPicPr>
          <p:cNvPr id="37" name="Ласточка Зим" descr="Карта.png"/>
          <p:cNvPicPr>
            <a:picLocks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16828" y="1225871"/>
            <a:ext cx="4500000" cy="3672000"/>
          </a:xfrm>
          <a:prstGeom prst="rect">
            <a:avLst/>
          </a:prstGeom>
          <a:effectLst/>
        </p:spPr>
      </p:pic>
      <p:pic>
        <p:nvPicPr>
          <p:cNvPr id="38" name="Ласточка Гнезд" descr="Карта.png"/>
          <p:cNvPicPr>
            <a:picLocks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335578" y="1225871"/>
            <a:ext cx="4462500" cy="3672000"/>
          </a:xfrm>
          <a:prstGeom prst="rect">
            <a:avLst/>
          </a:prstGeom>
          <a:effectLst/>
        </p:spPr>
      </p:pic>
      <p:pic>
        <p:nvPicPr>
          <p:cNvPr id="41" name="Аист Зим" descr="Карта.png"/>
          <p:cNvPicPr>
            <a:picLocks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335578" y="1225871"/>
            <a:ext cx="4462500" cy="3672000"/>
          </a:xfrm>
          <a:prstGeom prst="rect">
            <a:avLst/>
          </a:prstGeom>
          <a:effectLst/>
        </p:spPr>
      </p:pic>
      <p:pic>
        <p:nvPicPr>
          <p:cNvPr id="44" name="Аист Гнезд" descr="Карта.png"/>
          <p:cNvPicPr>
            <a:picLocks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2335578" y="1225871"/>
            <a:ext cx="4462500" cy="3672000"/>
          </a:xfrm>
          <a:prstGeom prst="rect">
            <a:avLst/>
          </a:prstGeom>
          <a:effectLst/>
        </p:spPr>
      </p:pic>
      <p:pic>
        <p:nvPicPr>
          <p:cNvPr id="47" name="Лебедь Зим" descr="Карта.png"/>
          <p:cNvPicPr>
            <a:picLocks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335578" y="1225871"/>
            <a:ext cx="4462500" cy="3672000"/>
          </a:xfrm>
          <a:prstGeom prst="rect">
            <a:avLst/>
          </a:prstGeom>
          <a:effectLst/>
        </p:spPr>
      </p:pic>
      <p:pic>
        <p:nvPicPr>
          <p:cNvPr id="50" name="Лебедь Гнезд" descr="Карта.png"/>
          <p:cNvPicPr>
            <a:picLocks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335578" y="1225871"/>
            <a:ext cx="4462500" cy="3672000"/>
          </a:xfrm>
          <a:prstGeom prst="rect">
            <a:avLst/>
          </a:prstGeom>
          <a:effectLst/>
        </p:spPr>
      </p:pic>
      <p:pic>
        <p:nvPicPr>
          <p:cNvPr id="51" name="Крачка Зим" descr="Карта.png"/>
          <p:cNvPicPr>
            <a:picLocks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335578" y="1225871"/>
            <a:ext cx="4462500" cy="3672000"/>
          </a:xfrm>
          <a:prstGeom prst="rect">
            <a:avLst/>
          </a:prstGeom>
          <a:effectLst/>
        </p:spPr>
      </p:pic>
      <p:pic>
        <p:nvPicPr>
          <p:cNvPr id="52" name="Крачка Гнезд" descr="Карта.png"/>
          <p:cNvPicPr>
            <a:picLocks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2335578" y="928670"/>
            <a:ext cx="4462500" cy="3969201"/>
          </a:xfrm>
          <a:prstGeom prst="rect">
            <a:avLst/>
          </a:prstGeom>
          <a:effectLst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Times New Roman" pitchFamily="18" charset="0"/>
              </a:rPr>
            </a:b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0" y="4357694"/>
            <a:ext cx="87868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Ориентирование в полёте: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рельефу (гуси);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положению солнца (аисты, ласточки, грачи);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положению Месяца и звёзд (кукушки, соловьи);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По магнитному полю (овсянка).</a:t>
            </a:r>
            <a:endParaRPr lang="ru-RU" sz="2400" b="1" dirty="0" smtClean="0">
              <a:solidFill>
                <a:srgbClr val="000000"/>
              </a:solidFill>
              <a:latin typeface="Roboto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 algn="ctr" rtl="0"/>
            <a:fld id="{AEFC2EEE-1F66-4132-96A0-000A9CFD8832}" type="slidenum">
              <a:rPr lang="ru-RU" sz="1400" b="1" kern="1200" smtClean="0">
                <a:latin typeface="Calibri"/>
                <a:ea typeface="+mn-ea"/>
                <a:cs typeface="+mn-cs"/>
              </a:rPr>
              <a:pPr algn="ctr" rtl="0"/>
              <a:t>7</a:t>
            </a:fld>
            <a:endParaRPr lang="ru-RU" sz="1400" b="1" kern="1200" dirty="0"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="" xmlns:p14="http://schemas.microsoft.com/office/powerpoint/2010/main" val="1264981038"/>
              </p:ext>
            </p:extLst>
          </p:nvPr>
        </p:nvGraphicFramePr>
        <p:xfrm>
          <a:off x="357158" y="857232"/>
          <a:ext cx="8715406" cy="257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Осёдлые" descr="Осёдлые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000" y="2933183"/>
            <a:ext cx="2592000" cy="22680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4" name="Кочующие" descr="Осёдлые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13786" y="3328225"/>
            <a:ext cx="2368550" cy="22896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5" name="Перелетные" descr="Осёдлые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70627" y="3626068"/>
            <a:ext cx="2413240" cy="23328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TextBox 6"/>
          <p:cNvSpPr txBox="1"/>
          <p:nvPr/>
        </p:nvSpPr>
        <p:spPr>
          <a:xfrm>
            <a:off x="1000100" y="0"/>
            <a:ext cx="6729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rgbClr val="0070C0"/>
                </a:solidFill>
              </a:rPr>
              <a:t>Микроцель</a:t>
            </a:r>
            <a:r>
              <a:rPr lang="ru-RU" sz="2800" b="1" dirty="0" smtClean="0">
                <a:solidFill>
                  <a:srgbClr val="0070C0"/>
                </a:solidFill>
              </a:rPr>
              <a:t>: </a:t>
            </a:r>
            <a:r>
              <a:rPr lang="ru-RU" sz="2800" b="1" dirty="0" smtClean="0"/>
              <a:t>умение отличать группы птиц по дальности полета</a:t>
            </a:r>
            <a:endParaRPr lang="ru-RU" sz="28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94C86F32-9CA5-4AE2-902F-81E3B71B8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94C86F32-9CA5-4AE2-902F-81E3B71B8F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F8FFD6E3-791C-4B13-A375-DCE7639704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dgm id="{F8FFD6E3-791C-4B13-A375-DCE7639704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9D21931B-BD17-4AD4-9E4C-50F68364BF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>
                                            <p:graphicEl>
                                              <a:dgm id="{9D21931B-BD17-4AD4-9E4C-50F68364BF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E88DD65-9904-4AD1-B147-F0DD115FB7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>
                                            <p:graphicEl>
                                              <a:dgm id="{DE88DD65-9904-4AD1-B147-F0DD115FB7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альность полет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оседлы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641</Words>
  <PresentationFormat>Экран (4:3)</PresentationFormat>
  <Paragraphs>139</Paragraphs>
  <Slides>29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урока: «Сезонные явления в жизни птиц»</vt:lpstr>
      <vt:lpstr>Слайд 2</vt:lpstr>
      <vt:lpstr> Тема: Сезонные явления в жизни птиц. Цель – изучить годовой жизненный цикл и  сезонные явления в жизни птиц. </vt:lpstr>
      <vt:lpstr>Задачи : </vt:lpstr>
      <vt:lpstr>Критерии оценивания устного ответа</vt:lpstr>
      <vt:lpstr>Перелёты птиц</vt:lpstr>
      <vt:lpstr>Слайд 7</vt:lpstr>
      <vt:lpstr>Слайд 8</vt:lpstr>
      <vt:lpstr>Слайд 9</vt:lpstr>
      <vt:lpstr>Определить типы птиц по дальности полета </vt:lpstr>
      <vt:lpstr>Определить типы птиц по дальности полета </vt:lpstr>
      <vt:lpstr>Критерии оценки</vt:lpstr>
      <vt:lpstr>Работа в группе</vt:lpstr>
      <vt:lpstr>Микроцель: знакомство с разнообразием приспособлений в гнездовый период, умение работать с источниками информации</vt:lpstr>
      <vt:lpstr>Формирование пар</vt:lpstr>
      <vt:lpstr>Типы гнезд</vt:lpstr>
      <vt:lpstr>Слайд 17</vt:lpstr>
      <vt:lpstr>Жизненный цикл птиц</vt:lpstr>
      <vt:lpstr>Слайд 19</vt:lpstr>
      <vt:lpstr>Экологической дружиной организована Акция «Помоги птицам. Кормушка. Скворечник»</vt:lpstr>
      <vt:lpstr>Работа в паре. 1. Какие органические вещества обеспечивают развития цыпленка? 2. В каких витаминах можно себя обеспечить, употребляя яйца в пищу?</vt:lpstr>
      <vt:lpstr>Слайд 22</vt:lpstr>
      <vt:lpstr>Типы птенцов установить соответствие</vt:lpstr>
      <vt:lpstr>Ответы . Типы птенцов</vt:lpstr>
      <vt:lpstr>Сезонная линька</vt:lpstr>
      <vt:lpstr>Слайд 26</vt:lpstr>
      <vt:lpstr>Установить причинно-следственные связи.     Ответы. 1Д    2.Г   3.А   4.Б   5.Е    6.В  7.З  8 .Ж     </vt:lpstr>
      <vt:lpstr>Слайд 28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Перелёты птиц</dc:title>
  <dc:creator>user</dc:creator>
  <cp:lastModifiedBy>Windows User</cp:lastModifiedBy>
  <cp:revision>14</cp:revision>
  <dcterms:created xsi:type="dcterms:W3CDTF">2020-03-12T08:44:50Z</dcterms:created>
  <dcterms:modified xsi:type="dcterms:W3CDTF">2024-06-07T05:56:46Z</dcterms:modified>
</cp:coreProperties>
</file>