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78" r:id="rId5"/>
    <p:sldId id="263" r:id="rId6"/>
    <p:sldId id="264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3333CC"/>
    <a:srgbClr val="000066"/>
    <a:srgbClr val="972B01"/>
    <a:srgbClr val="800000"/>
    <a:srgbClr val="800080"/>
    <a:srgbClr val="008000"/>
    <a:srgbClr val="00FF00"/>
    <a:srgbClr val="9900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50" d="100"/>
          <a:sy n="50" d="100"/>
        </p:scale>
        <p:origin x="-2040" y="-9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4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16.jp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0257" y="1308390"/>
            <a:ext cx="8183522" cy="36830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r>
              <a:rPr lang="ru-RU" sz="4400" b="1" i="1" dirty="0" smtClean="0">
                <a:ln w="19050">
                  <a:noFill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 Black" panose="02000903040000020004" pitchFamily="50" charset="0"/>
              </a:rPr>
              <a:t>Дидактическая игра</a:t>
            </a:r>
          </a:p>
          <a:p>
            <a:pPr algn="ctr">
              <a:lnSpc>
                <a:spcPts val="7000"/>
              </a:lnSpc>
            </a:pPr>
            <a:r>
              <a:rPr lang="ru-RU" sz="4400" b="1" i="1" dirty="0" smtClean="0">
                <a:ln w="19050">
                  <a:noFill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 Black" panose="02000903040000020004" pitchFamily="50" charset="0"/>
              </a:rPr>
              <a:t> с использованием </a:t>
            </a:r>
            <a:r>
              <a:rPr lang="ru-RU" sz="4400" b="1" i="1" dirty="0" err="1" smtClean="0">
                <a:ln w="19050">
                  <a:noFill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 Black" panose="02000903040000020004" pitchFamily="50" charset="0"/>
              </a:rPr>
              <a:t>мнемотаблиц</a:t>
            </a:r>
            <a:endParaRPr lang="ru-RU" sz="4400" b="1" i="1" dirty="0" smtClean="0">
              <a:ln w="19050">
                <a:noFill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  <a:p>
            <a:pPr algn="ctr">
              <a:lnSpc>
                <a:spcPts val="7000"/>
              </a:lnSpc>
            </a:pPr>
            <a:r>
              <a:rPr lang="ru-RU" sz="5000" b="1" i="1" dirty="0" smtClean="0">
                <a:ln w="19050">
                  <a:noFill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FuturisXC" panose="04000500000000000000" pitchFamily="82" charset="0"/>
                <a:ea typeface="Tahoma" panose="020B0604030504040204" pitchFamily="34" charset="0"/>
                <a:cs typeface="Gotham Pro Black" panose="02000903040000020004" pitchFamily="50" charset="0"/>
              </a:rPr>
              <a:t>«Назови фразы из сказок» </a:t>
            </a:r>
          </a:p>
          <a:p>
            <a:pPr algn="ctr">
              <a:lnSpc>
                <a:spcPts val="7000"/>
              </a:lnSpc>
            </a:pPr>
            <a:endParaRPr lang="ru-RU" sz="5000" b="1" i="1" dirty="0">
              <a:ln w="19050">
                <a:noFill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FuturisXC" panose="04000500000000000000" pitchFamily="82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81351" y="4470638"/>
            <a:ext cx="44683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Автор: педагог-психолог </a:t>
            </a:r>
          </a:p>
          <a:p>
            <a:pPr>
              <a:lnSpc>
                <a:spcPct val="150000"/>
              </a:lnSpc>
            </a:pPr>
            <a:r>
              <a:rPr lang="ru-RU" sz="2000" b="1" i="1" dirty="0" smtClean="0">
                <a:latin typeface="FuturaDemiCTT" pitchFamily="2" charset="0"/>
                <a:ea typeface="Tahoma" panose="020B0604030504040204" pitchFamily="34" charset="0"/>
                <a:cs typeface="Gotham Pro" panose="02000503040000020004" pitchFamily="50" charset="0"/>
              </a:rPr>
              <a:t>ГБОУ Школы №1228 «Лефортово» Теплова Елена Ивановна</a:t>
            </a:r>
            <a:endParaRPr lang="ru-RU" sz="2000" b="1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-190500"/>
            <a:ext cx="9135879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088" r="21994" b="9848"/>
          <a:stretch/>
        </p:blipFill>
        <p:spPr>
          <a:xfrm>
            <a:off x="1508814" y="310861"/>
            <a:ext cx="2298622" cy="31181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67" t="30084"/>
          <a:stretch/>
        </p:blipFill>
        <p:spPr>
          <a:xfrm>
            <a:off x="5508882" y="3460523"/>
            <a:ext cx="2473068" cy="29707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350" y="3778629"/>
            <a:ext cx="3542000" cy="26526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0" r="5015"/>
          <a:stretch/>
        </p:blipFill>
        <p:spPr>
          <a:xfrm>
            <a:off x="4705350" y="821523"/>
            <a:ext cx="3421506" cy="209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43150" y="115404"/>
            <a:ext cx="64960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 </a:t>
            </a:r>
          </a:p>
          <a:p>
            <a:pPr>
              <a:lnSpc>
                <a:spcPct val="150000"/>
              </a:lnSpc>
            </a:pP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5950" y="520511"/>
            <a:ext cx="695325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Ответы:</a:t>
            </a:r>
          </a:p>
          <a:p>
            <a:endParaRPr lang="ru-RU" sz="2400" b="1" i="1" dirty="0">
              <a:solidFill>
                <a:srgbClr val="0099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садись на пенёк, не ешь пирожок («Маша и Медведь»)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Дёрни за верёвочку, дверь откроется («Красная Шапочка»)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Заглянула в печь и нашла одного козлёнка («Волк и семеро козлят»)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Одеяло убежало, улетела простыня… («</a:t>
            </a:r>
            <a:r>
              <a:rPr lang="ru-RU" sz="2400" b="1" i="1" dirty="0" err="1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Мойдодыр</a:t>
            </a:r>
            <a:r>
              <a:rPr lang="ru-RU" sz="2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Муха по полю пошла, </a:t>
            </a:r>
          </a:p>
          <a:p>
            <a:r>
              <a:rPr lang="ru-RU" sz="2400" b="1" i="1" dirty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Муха денежку нашла  («Муха-Цокотуха»)</a:t>
            </a:r>
          </a:p>
          <a:p>
            <a:r>
              <a:rPr lang="ru-RU" sz="2400" b="1" i="1" dirty="0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Увидел Муравей на поляне маленький грибок… («Под грибом»)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82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57450" y="423077"/>
            <a:ext cx="622935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i="1" dirty="0">
                <a:solidFill>
                  <a:srgbClr val="800080"/>
                </a:solidFill>
              </a:rPr>
              <a:t>Мнемотехника – это совокупность приемов и методов запоминания информации, используя визуальные (картинки) и звуковые примеры</a:t>
            </a:r>
            <a:r>
              <a:rPr lang="ru-RU" sz="2400" b="1" i="1" dirty="0" smtClean="0">
                <a:solidFill>
                  <a:srgbClr val="800080"/>
                </a:solidFill>
              </a:rPr>
              <a:t>.</a:t>
            </a:r>
          </a:p>
          <a:p>
            <a:endParaRPr lang="ru-RU" sz="2400" b="1" i="1" dirty="0" smtClean="0">
              <a:solidFill>
                <a:srgbClr val="800080"/>
              </a:solidFill>
            </a:endParaRPr>
          </a:p>
          <a:p>
            <a:endParaRPr lang="ru-RU" sz="2400" b="1" dirty="0" smtClean="0">
              <a:solidFill>
                <a:srgbClr val="800080"/>
              </a:solidFill>
            </a:endParaRPr>
          </a:p>
          <a:p>
            <a:endParaRPr lang="ru-RU" sz="2400" b="1" dirty="0">
              <a:solidFill>
                <a:srgbClr val="800080"/>
              </a:solidFill>
            </a:endParaRPr>
          </a:p>
          <a:p>
            <a:endParaRPr lang="ru-RU" sz="2400" b="1" dirty="0" smtClean="0">
              <a:solidFill>
                <a:srgbClr val="800080"/>
              </a:solidFill>
            </a:endParaRPr>
          </a:p>
          <a:p>
            <a:endParaRPr lang="ru-RU" sz="2400" b="1" dirty="0">
              <a:solidFill>
                <a:srgbClr val="800080"/>
              </a:solidFill>
            </a:endParaRPr>
          </a:p>
          <a:p>
            <a:endParaRPr lang="ru-RU" sz="2400" b="1" dirty="0" smtClean="0">
              <a:solidFill>
                <a:srgbClr val="800080"/>
              </a:solidFill>
            </a:endParaRPr>
          </a:p>
          <a:p>
            <a:endParaRPr lang="ru-RU" sz="2400" b="1" dirty="0">
              <a:solidFill>
                <a:srgbClr val="800080"/>
              </a:solidFill>
            </a:endParaRPr>
          </a:p>
          <a:p>
            <a:endParaRPr lang="ru-RU" sz="2400" b="1" dirty="0">
              <a:solidFill>
                <a:srgbClr val="800080"/>
              </a:solidFill>
            </a:endParaRPr>
          </a:p>
          <a:p>
            <a:r>
              <a:rPr lang="ru-RU" sz="2400" b="1" i="1" dirty="0"/>
              <a:t>На сегодняшний день такая техника запоминания широко используется в дошкольных учреждениях, а также на занятиях у логопеда.</a:t>
            </a:r>
          </a:p>
          <a:p>
            <a:pPr>
              <a:lnSpc>
                <a:spcPct val="150000"/>
              </a:lnSpc>
            </a:pP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3" y="2305774"/>
            <a:ext cx="3629025" cy="25528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064" y="2305774"/>
            <a:ext cx="3877736" cy="255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9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43150" y="115404"/>
            <a:ext cx="6496050" cy="7525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990033"/>
                </a:solidFill>
              </a:rPr>
              <a:t>Мнемотехника помогает детям:</a:t>
            </a:r>
          </a:p>
          <a:p>
            <a:pPr lvl="0"/>
            <a:r>
              <a:rPr lang="ru-RU" sz="2400" b="1" dirty="0" smtClean="0">
                <a:solidFill>
                  <a:srgbClr val="990033"/>
                </a:solidFill>
              </a:rPr>
              <a:t>- Легче </a:t>
            </a:r>
            <a:r>
              <a:rPr lang="ru-RU" sz="2400" b="1" dirty="0">
                <a:solidFill>
                  <a:srgbClr val="990033"/>
                </a:solidFill>
              </a:rPr>
              <a:t>запоминать стихи, скороговорки, загадки, рассказы;</a:t>
            </a:r>
          </a:p>
          <a:p>
            <a:pPr lvl="0"/>
            <a:r>
              <a:rPr lang="ru-RU" sz="2400" b="1" dirty="0" smtClean="0">
                <a:solidFill>
                  <a:srgbClr val="990033"/>
                </a:solidFill>
              </a:rPr>
              <a:t>- Перекодировать </a:t>
            </a:r>
            <a:r>
              <a:rPr lang="ru-RU" sz="2400" b="1" dirty="0">
                <a:solidFill>
                  <a:srgbClr val="990033"/>
                </a:solidFill>
              </a:rPr>
              <a:t>информацию из визуальной в абстрактную и наоборот;</a:t>
            </a:r>
          </a:p>
          <a:p>
            <a:pPr lvl="0"/>
            <a:r>
              <a:rPr lang="ru-RU" sz="2400" b="1" dirty="0" smtClean="0">
                <a:solidFill>
                  <a:srgbClr val="990033"/>
                </a:solidFill>
              </a:rPr>
              <a:t>- Выстраивать </a:t>
            </a:r>
            <a:r>
              <a:rPr lang="ru-RU" sz="2400" b="1" dirty="0">
                <a:solidFill>
                  <a:srgbClr val="990033"/>
                </a:solidFill>
              </a:rPr>
              <a:t>логическую цепочку событий и воспроизводить историю в правильном порядке (начало – середина — завершение);</a:t>
            </a:r>
          </a:p>
          <a:p>
            <a:pPr lvl="0"/>
            <a:r>
              <a:rPr lang="ru-RU" sz="2400" b="1" dirty="0" smtClean="0">
                <a:solidFill>
                  <a:srgbClr val="990033"/>
                </a:solidFill>
              </a:rPr>
              <a:t>- Обогащает </a:t>
            </a:r>
            <a:r>
              <a:rPr lang="ru-RU" sz="2400" b="1" dirty="0">
                <a:solidFill>
                  <a:srgbClr val="990033"/>
                </a:solidFill>
              </a:rPr>
              <a:t>словарный запас;</a:t>
            </a:r>
          </a:p>
          <a:p>
            <a:pPr lvl="0"/>
            <a:r>
              <a:rPr lang="ru-RU" sz="2400" b="1" dirty="0" smtClean="0">
                <a:solidFill>
                  <a:srgbClr val="990033"/>
                </a:solidFill>
              </a:rPr>
              <a:t>- Помогает </a:t>
            </a:r>
            <a:r>
              <a:rPr lang="ru-RU" sz="2400" b="1" dirty="0">
                <a:solidFill>
                  <a:srgbClr val="990033"/>
                </a:solidFill>
              </a:rPr>
              <a:t>развивать мышление;</a:t>
            </a:r>
          </a:p>
          <a:p>
            <a:pPr lvl="0"/>
            <a:r>
              <a:rPr lang="ru-RU" sz="2400" b="1" dirty="0" smtClean="0">
                <a:solidFill>
                  <a:srgbClr val="990033"/>
                </a:solidFill>
              </a:rPr>
              <a:t>- Развивает </a:t>
            </a:r>
            <a:r>
              <a:rPr lang="ru-RU" sz="2400" b="1" dirty="0">
                <a:solidFill>
                  <a:srgbClr val="990033"/>
                </a:solidFill>
              </a:rPr>
              <a:t>фантазию;</a:t>
            </a:r>
          </a:p>
          <a:p>
            <a:pPr lvl="0"/>
            <a:r>
              <a:rPr lang="ru-RU" sz="2400" b="1" dirty="0" smtClean="0">
                <a:solidFill>
                  <a:srgbClr val="990033"/>
                </a:solidFill>
              </a:rPr>
              <a:t>- Помогает </a:t>
            </a:r>
            <a:r>
              <a:rPr lang="ru-RU" sz="2400" b="1" dirty="0">
                <a:solidFill>
                  <a:srgbClr val="990033"/>
                </a:solidFill>
              </a:rPr>
              <a:t>составлять длинные описательные предложения и согласовывать времена</a:t>
            </a:r>
            <a:r>
              <a:rPr lang="ru-RU" sz="2400" b="1" dirty="0" smtClean="0">
                <a:solidFill>
                  <a:srgbClr val="990033"/>
                </a:solidFill>
              </a:rPr>
              <a:t>.</a:t>
            </a:r>
          </a:p>
          <a:p>
            <a:pPr lvl="0"/>
            <a:endParaRPr lang="ru-RU" sz="1100" b="1" dirty="0">
              <a:solidFill>
                <a:srgbClr val="990033"/>
              </a:solidFill>
            </a:endParaRPr>
          </a:p>
          <a:p>
            <a:r>
              <a:rPr lang="ru-RU" sz="2400" dirty="0"/>
              <a:t> </a:t>
            </a:r>
            <a:r>
              <a:rPr lang="ru-RU" sz="2100" b="1" i="1" dirty="0" err="1" smtClean="0"/>
              <a:t>Мнемотаблицы</a:t>
            </a:r>
            <a:r>
              <a:rPr lang="ru-RU" sz="2100" b="1" i="1" dirty="0" smtClean="0"/>
              <a:t> </a:t>
            </a:r>
            <a:r>
              <a:rPr lang="ru-RU" sz="2100" b="1" i="1" dirty="0"/>
              <a:t>учат детей планировать рассказ и воспроизводить его в логичном порядке. Использование </a:t>
            </a:r>
            <a:r>
              <a:rPr lang="ru-RU" sz="2100" b="1" i="1" dirty="0" err="1"/>
              <a:t>мнемотаблиц</a:t>
            </a:r>
            <a:r>
              <a:rPr lang="ru-RU" sz="2100" b="1" i="1" dirty="0"/>
              <a:t> заметно улучшает образовательный процесс, дети учатся быстрее.</a:t>
            </a:r>
          </a:p>
          <a:p>
            <a:r>
              <a:rPr lang="ru-RU" sz="2400" dirty="0"/>
              <a:t> </a:t>
            </a:r>
          </a:p>
          <a:p>
            <a:pPr>
              <a:lnSpc>
                <a:spcPct val="150000"/>
              </a:lnSpc>
            </a:pP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42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637690" y="140676"/>
            <a:ext cx="61897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работы с </a:t>
            </a:r>
            <a:r>
              <a:rPr lang="ru-RU" sz="2800" b="1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мнемотаблицами</a:t>
            </a:r>
            <a:r>
              <a:rPr lang="ru-RU" sz="2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(правила игры):</a:t>
            </a:r>
            <a:endParaRPr lang="ru-RU" sz="28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99138" y="1165122"/>
            <a:ext cx="6787661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таблиц и разбор того, что на них изображено.</a:t>
            </a:r>
          </a:p>
          <a:p>
            <a:pPr marL="342900" indent="-342900">
              <a:buAutoNum type="arabicPeriod"/>
            </a:pPr>
            <a:r>
              <a:rPr 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Осуществляется перекодирование информации, т.е. преобразование из абстрактных символов слов в </a:t>
            </a:r>
            <a:r>
              <a:rPr 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образы.</a:t>
            </a:r>
          </a:p>
          <a:p>
            <a:pPr marL="342900" indent="-342900">
              <a:buAutoNum type="arabicPeriod"/>
            </a:pPr>
            <a:r>
              <a:rPr 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перекодирования составляется фраза </a:t>
            </a:r>
            <a:r>
              <a:rPr 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заданной теме </a:t>
            </a:r>
            <a:r>
              <a:rPr 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опорой на символы (</a:t>
            </a:r>
            <a:r>
              <a:rPr lang="ru-RU" sz="2400" b="1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образы).</a:t>
            </a:r>
          </a:p>
          <a:p>
            <a:pPr marL="342900" indent="-342900">
              <a:buAutoNum type="arabicPeriod"/>
            </a:pPr>
            <a:endParaRPr lang="ru-RU" sz="800" dirty="0"/>
          </a:p>
          <a:p>
            <a:r>
              <a:rPr lang="ru-RU" sz="2400" b="1" i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Суть </a:t>
            </a:r>
            <a:r>
              <a:rPr lang="ru-RU" sz="2400" b="1" i="1" dirty="0" err="1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мнемотаблиц</a:t>
            </a:r>
            <a:r>
              <a:rPr lang="ru-RU" sz="2400" b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заключается в следующем: на каждое слово или маленькое словосочетание придумывается картинка; таким образом, весь текст </a:t>
            </a:r>
            <a:r>
              <a:rPr lang="ru-RU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кодируется </a:t>
            </a:r>
            <a:r>
              <a:rPr lang="ru-RU" sz="2400" b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схематично. Глядя на </a:t>
            </a:r>
            <a:r>
              <a:rPr lang="ru-RU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картинки </a:t>
            </a:r>
            <a:r>
              <a:rPr lang="ru-RU" sz="2400" b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</a:t>
            </a:r>
            <a:r>
              <a:rPr lang="ru-RU" sz="2400" b="1" dirty="0" smtClean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воспроизводит </a:t>
            </a:r>
            <a:r>
              <a:rPr lang="ru-RU" sz="2400" b="1" dirty="0">
                <a:solidFill>
                  <a:srgbClr val="33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текстовую информацию.</a:t>
            </a:r>
          </a:p>
        </p:txBody>
      </p:sp>
    </p:spTree>
    <p:extLst>
      <p:ext uri="{BB962C8B-B14F-4D97-AF65-F5344CB8AC3E}">
        <p14:creationId xmlns:p14="http://schemas.microsoft.com/office/powerpoint/2010/main" val="2065968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43150" y="115404"/>
            <a:ext cx="64960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 </a:t>
            </a:r>
          </a:p>
          <a:p>
            <a:pPr>
              <a:lnSpc>
                <a:spcPct val="150000"/>
              </a:lnSpc>
            </a:pP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326" y="3933719"/>
            <a:ext cx="3042745" cy="189521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564" y="3581400"/>
            <a:ext cx="2599855" cy="25998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7" t="7281" r="16064" b="38741"/>
          <a:stretch/>
        </p:blipFill>
        <p:spPr>
          <a:xfrm>
            <a:off x="1795528" y="323851"/>
            <a:ext cx="2909821" cy="25478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497" y="763202"/>
            <a:ext cx="3121574" cy="227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43150" y="115404"/>
            <a:ext cx="64960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 </a:t>
            </a:r>
          </a:p>
          <a:p>
            <a:pPr>
              <a:lnSpc>
                <a:spcPct val="150000"/>
              </a:lnSpc>
            </a:pP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66" r="16990"/>
          <a:stretch/>
        </p:blipFill>
        <p:spPr>
          <a:xfrm>
            <a:off x="6418385" y="1576327"/>
            <a:ext cx="2420815" cy="34199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6" r="15865"/>
          <a:stretch/>
        </p:blipFill>
        <p:spPr>
          <a:xfrm>
            <a:off x="3383907" y="1582166"/>
            <a:ext cx="2743200" cy="1981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3" t="9088" b="3332"/>
          <a:stretch/>
        </p:blipFill>
        <p:spPr>
          <a:xfrm>
            <a:off x="490904" y="1448944"/>
            <a:ext cx="2674327" cy="3690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9" r="11148"/>
          <a:stretch/>
        </p:blipFill>
        <p:spPr>
          <a:xfrm>
            <a:off x="5286721" y="3447838"/>
            <a:ext cx="2723070" cy="28984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837" y="374459"/>
            <a:ext cx="2862322" cy="28388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81" y="374459"/>
            <a:ext cx="3002910" cy="28388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0" t="2957" r="12264" b="-2957"/>
          <a:stretch/>
        </p:blipFill>
        <p:spPr>
          <a:xfrm>
            <a:off x="1290985" y="3634319"/>
            <a:ext cx="3006025" cy="2711933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8182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43150" y="115404"/>
            <a:ext cx="64960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 </a:t>
            </a:r>
          </a:p>
          <a:p>
            <a:pPr>
              <a:lnSpc>
                <a:spcPct val="150000"/>
              </a:lnSpc>
            </a:pP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647" y="447852"/>
            <a:ext cx="2958975" cy="2615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08" t="14787" r="7306" b="33514"/>
          <a:stretch/>
        </p:blipFill>
        <p:spPr>
          <a:xfrm>
            <a:off x="953610" y="3935946"/>
            <a:ext cx="3618389" cy="22321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60" y="447852"/>
            <a:ext cx="3713639" cy="26366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4" b="4374"/>
          <a:stretch/>
        </p:blipFill>
        <p:spPr>
          <a:xfrm>
            <a:off x="5233647" y="3673366"/>
            <a:ext cx="3001663" cy="249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43150" y="115404"/>
            <a:ext cx="64960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  <a:p>
            <a:pPr>
              <a:lnSpc>
                <a:spcPct val="150000"/>
              </a:lnSpc>
            </a:pPr>
            <a:endParaRPr lang="ru-RU" sz="2400" i="1" dirty="0">
              <a:latin typeface="FuturaDemiCTT" pitchFamily="2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0" r="50000"/>
          <a:stretch/>
        </p:blipFill>
        <p:spPr>
          <a:xfrm>
            <a:off x="3712719" y="3625592"/>
            <a:ext cx="2104282" cy="21907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4" t="-4403" b="10988"/>
          <a:stretch/>
        </p:blipFill>
        <p:spPr>
          <a:xfrm>
            <a:off x="3200678" y="421685"/>
            <a:ext cx="3487255" cy="20211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0" t="2957" r="12264" b="-2957"/>
          <a:stretch/>
        </p:blipFill>
        <p:spPr>
          <a:xfrm>
            <a:off x="6391275" y="3656105"/>
            <a:ext cx="2447925" cy="2208434"/>
          </a:xfrm>
          <a:prstGeom prst="rect">
            <a:avLst/>
          </a:prstGeom>
          <a:ln>
            <a:solidFill>
              <a:srgbClr val="0070C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44" y="3656105"/>
            <a:ext cx="2705934" cy="21602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45"/>
          <a:stretch/>
        </p:blipFill>
        <p:spPr>
          <a:xfrm>
            <a:off x="6779446" y="214178"/>
            <a:ext cx="2064873" cy="30468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75" y="421685"/>
            <a:ext cx="2631626" cy="210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780</TotalTime>
  <Words>195</Words>
  <Application>Microsoft Office PowerPoint</Application>
  <PresentationFormat>Экран (4:3)</PresentationFormat>
  <Paragraphs>45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3</cp:lastModifiedBy>
  <cp:revision>99</cp:revision>
  <dcterms:created xsi:type="dcterms:W3CDTF">2013-11-19T05:52:05Z</dcterms:created>
  <dcterms:modified xsi:type="dcterms:W3CDTF">2024-06-06T14:14:41Z</dcterms:modified>
</cp:coreProperties>
</file>