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5" r:id="rId11"/>
  </p:sldIdLst>
  <p:sldSz cx="14630400" cy="8229600"/>
  <p:notesSz cx="8229600" cy="146304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10"/>
  </p:normalViewPr>
  <p:slideViewPr>
    <p:cSldViewPr snapToGrid="0" snapToObjects="1">
      <p:cViewPr varScale="1">
        <p:scale>
          <a:sx n="102" d="100"/>
          <a:sy n="102" d="100"/>
        </p:scale>
        <p:origin x="138" y="18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46239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gamma.app" TargetMode="Externa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hyperlink" Target="https://gamma.app"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png"/><Relationship Id="rId7" Type="http://schemas.openxmlformats.org/officeDocument/2006/relationships/hyperlink" Target="https://gamma.app"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hyperlink" Target="https://gamma.app" TargetMode="Externa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hyperlink" Target="https://gamma.app" TargetMode="Externa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hyperlink" Target="https://gamma.app" TargetMode="External"/></Relationships>
</file>

<file path=ppt/slides/_rels/slide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png"/><Relationship Id="rId7" Type="http://schemas.openxmlformats.org/officeDocument/2006/relationships/hyperlink" Target="https://gamma.app"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8" Type="http://schemas.openxmlformats.org/officeDocument/2006/relationships/hyperlink" Target="https://gamma.app" TargetMode="External"/><Relationship Id="rId3" Type="http://schemas.openxmlformats.org/officeDocument/2006/relationships/image" Target="../media/image1.png"/><Relationship Id="rId7"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hyperlink" Target="https://gamma.app" TargetMode="Externa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hyperlink" Target="https://gamma.app" TargetMode="Externa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B0C23">
              <a:alpha val="75000"/>
            </a:srgbClr>
          </a:solidFill>
          <a:ln/>
        </p:spPr>
      </p:sp>
      <p:pic>
        <p:nvPicPr>
          <p:cNvPr id="4" name="Image 1" descr="preencoded.png"/>
          <p:cNvPicPr>
            <a:picLocks noChangeAspect="1"/>
          </p:cNvPicPr>
          <p:nvPr/>
        </p:nvPicPr>
        <p:blipFill>
          <a:blip r:embed="rId4"/>
          <a:stretch>
            <a:fillRect/>
          </a:stretch>
        </p:blipFill>
        <p:spPr>
          <a:xfrm>
            <a:off x="9151620" y="0"/>
            <a:ext cx="5486400" cy="8229600"/>
          </a:xfrm>
          <a:prstGeom prst="rect">
            <a:avLst/>
          </a:prstGeom>
        </p:spPr>
      </p:pic>
      <p:sp>
        <p:nvSpPr>
          <p:cNvPr id="5" name="Text 1"/>
          <p:cNvSpPr/>
          <p:nvPr/>
        </p:nvSpPr>
        <p:spPr>
          <a:xfrm>
            <a:off x="833199" y="1684734"/>
            <a:ext cx="7477601" cy="2554962"/>
          </a:xfrm>
          <a:prstGeom prst="rect">
            <a:avLst/>
          </a:prstGeom>
          <a:noFill/>
          <a:ln/>
        </p:spPr>
        <p:txBody>
          <a:bodyPr wrap="square" rtlCol="0" anchor="t"/>
          <a:lstStyle/>
          <a:p>
            <a:pPr marL="0" indent="0">
              <a:lnSpc>
                <a:spcPts val="6707"/>
              </a:lnSpc>
              <a:buNone/>
            </a:pPr>
            <a:r>
              <a:rPr lang="ky" sz="5365" dirty="0">
                <a:solidFill>
                  <a:srgbClr val="C6BFEE"/>
                </a:solidFill>
                <a:latin typeface="Prompt" pitchFamily="34" charset="0"/>
                <a:ea typeface="Prompt" pitchFamily="34" charset="-122"/>
                <a:cs typeface="Prompt" pitchFamily="34" charset="-120"/>
              </a:rPr>
              <a:t>Компьютерлерге жана Pythonго киришүү</a:t>
            </a:r>
            <a:endParaRPr lang="en-US" sz="5365" dirty="0"/>
          </a:p>
        </p:txBody>
      </p:sp>
      <p:sp>
        <p:nvSpPr>
          <p:cNvPr id="6" name="Text 2"/>
          <p:cNvSpPr/>
          <p:nvPr/>
        </p:nvSpPr>
        <p:spPr>
          <a:xfrm>
            <a:off x="833199" y="4572953"/>
            <a:ext cx="7477601" cy="1333024"/>
          </a:xfrm>
          <a:prstGeom prst="rect">
            <a:avLst/>
          </a:prstGeom>
          <a:noFill/>
          <a:ln/>
        </p:spPr>
        <p:txBody>
          <a:bodyPr wrap="square" rtlCol="0" anchor="t"/>
          <a:lstStyle/>
          <a:p>
            <a:pPr marL="0" indent="0">
              <a:lnSpc>
                <a:spcPts val="2624"/>
              </a:lnSpc>
              <a:buNone/>
            </a:pPr>
            <a:r>
              <a:rPr lang="ky" sz="1750" dirty="0">
                <a:solidFill>
                  <a:srgbClr val="DAD8E9"/>
                </a:solidFill>
                <a:latin typeface="Mukta" pitchFamily="34" charset="0"/>
                <a:ea typeface="Mukta" pitchFamily="34" charset="-122"/>
                <a:cs typeface="Mukta" pitchFamily="34" charset="-120"/>
              </a:rPr>
              <a:t>Компьютерлер дүйнөсү жана Python программалоо тили боюнча кызыктуу саякатка кош келиңиз. Биз бул технологиялардын негиздерин, алардын жашообузга тийгизген таасирин жана чыгармачылык менен инновациянын мүмкүнчүлүктөрүн изилдейбиз.</a:t>
            </a:r>
            <a:endParaRPr lang="en-US" sz="1750" dirty="0"/>
          </a:p>
        </p:txBody>
      </p:sp>
      <p:sp>
        <p:nvSpPr>
          <p:cNvPr id="7" name="Shape 3"/>
          <p:cNvSpPr/>
          <p:nvPr/>
        </p:nvSpPr>
        <p:spPr>
          <a:xfrm>
            <a:off x="833199" y="6172557"/>
            <a:ext cx="355402" cy="355402"/>
          </a:xfrm>
          <a:prstGeom prst="roundRect">
            <a:avLst>
              <a:gd name="adj" fmla="val 25726039"/>
            </a:avLst>
          </a:prstGeom>
          <a:noFill/>
          <a:ln w="7620">
            <a:solidFill>
              <a:srgbClr val="FFFFFF"/>
            </a:solidFill>
            <a:prstDash val="solid"/>
          </a:ln>
        </p:spPr>
      </p:sp>
      <p:pic>
        <p:nvPicPr>
          <p:cNvPr id="8" name="Image 2" descr="preencoded.png"/>
          <p:cNvPicPr>
            <a:picLocks noChangeAspect="1"/>
          </p:cNvPicPr>
          <p:nvPr/>
        </p:nvPicPr>
        <p:blipFill>
          <a:blip r:embed="rId5"/>
          <a:stretch>
            <a:fillRect/>
          </a:stretch>
        </p:blipFill>
        <p:spPr>
          <a:xfrm>
            <a:off x="840819" y="6180177"/>
            <a:ext cx="340162" cy="340162"/>
          </a:xfrm>
          <a:prstGeom prst="rect">
            <a:avLst/>
          </a:prstGeom>
        </p:spPr>
      </p:pic>
      <p:pic>
        <p:nvPicPr>
          <p:cNvPr id="10" name="Image 3" descr="preencoded.png">
            <a:hlinkClick r:id="rId6"/>
          </p:cNvPr>
          <p:cNvPicPr>
            <a:picLocks noChangeAspect="1"/>
          </p:cNvPicPr>
          <p:nvPr/>
        </p:nvPicPr>
        <p:blipFill>
          <a:blip r:embed="rId7"/>
          <a:stretch>
            <a:fillRect/>
          </a:stretch>
        </p:blipFill>
        <p:spPr>
          <a:xfrm>
            <a:off x="12242153" y="7589520"/>
            <a:ext cx="2296807" cy="54864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B0C23">
              <a:alpha val="75000"/>
            </a:srgbClr>
          </a:solidFill>
          <a:ln/>
        </p:spPr>
      </p:sp>
      <p:sp>
        <p:nvSpPr>
          <p:cNvPr id="4" name="Text 1"/>
          <p:cNvSpPr/>
          <p:nvPr/>
        </p:nvSpPr>
        <p:spPr>
          <a:xfrm>
            <a:off x="2624376" y="876419"/>
            <a:ext cx="4937760" cy="617101"/>
          </a:xfrm>
          <a:prstGeom prst="rect">
            <a:avLst/>
          </a:prstGeom>
          <a:noFill/>
          <a:ln/>
        </p:spPr>
        <p:txBody>
          <a:bodyPr wrap="none" rtlCol="0" anchor="t"/>
          <a:lstStyle/>
          <a:p>
            <a:pPr marL="0" indent="0">
              <a:lnSpc>
                <a:spcPts val="4860"/>
              </a:lnSpc>
              <a:buNone/>
            </a:pPr>
            <a:r>
              <a:rPr lang="ky" sz="3888" dirty="0">
                <a:solidFill>
                  <a:srgbClr val="C6BFEE"/>
                </a:solidFill>
                <a:latin typeface="Prompt" pitchFamily="34" charset="0"/>
                <a:ea typeface="Prompt" pitchFamily="34" charset="-122"/>
                <a:cs typeface="Prompt" pitchFamily="34" charset="-120"/>
              </a:rPr>
              <a:t>Суроолор</a:t>
            </a:r>
            <a:endParaRPr lang="en-US" sz="3888" dirty="0"/>
          </a:p>
        </p:txBody>
      </p:sp>
      <p:sp>
        <p:nvSpPr>
          <p:cNvPr id="5" name="Text 2"/>
          <p:cNvSpPr/>
          <p:nvPr/>
        </p:nvSpPr>
        <p:spPr>
          <a:xfrm>
            <a:off x="2624376" y="1937861"/>
            <a:ext cx="9381649" cy="1333024"/>
          </a:xfrm>
          <a:prstGeom prst="rect">
            <a:avLst/>
          </a:prstGeom>
          <a:noFill/>
          <a:ln/>
        </p:spPr>
        <p:txBody>
          <a:bodyPr wrap="square" rtlCol="0" anchor="t"/>
          <a:lstStyle/>
          <a:p>
            <a:pPr marL="0" indent="0">
              <a:lnSpc>
                <a:spcPts val="2624"/>
              </a:lnSpc>
              <a:buNone/>
            </a:pPr>
            <a:r>
              <a:rPr lang="ky" sz="1750" dirty="0">
                <a:solidFill>
                  <a:srgbClr val="DAD8E9"/>
                </a:solidFill>
                <a:latin typeface="Mukta" pitchFamily="34" charset="0"/>
                <a:ea typeface="Mukta" pitchFamily="34" charset="-122"/>
                <a:cs typeface="Mukta" pitchFamily="34" charset="-120"/>
              </a:rPr>
              <a:t>Компьютерлер жана Python программалоо тили боюнча презентациянын аягында аудиториянын суроолоруна жооп берүүгө убакыт калтырабыз. Бул маанилүү бөлүгү болуп саналат, анткени ал катышуучуларга түшүнүксүз болуп калган бардык пункттарды тактоого жана теманы тереңирээк түшүнүүгө мүмкүндүк берет.</a:t>
            </a:r>
            <a:endParaRPr lang="en-US" sz="1750" dirty="0"/>
          </a:p>
        </p:txBody>
      </p:sp>
      <p:sp>
        <p:nvSpPr>
          <p:cNvPr id="6" name="Text 3"/>
          <p:cNvSpPr/>
          <p:nvPr/>
        </p:nvSpPr>
        <p:spPr>
          <a:xfrm>
            <a:off x="2624376" y="3520797"/>
            <a:ext cx="9381649" cy="1333024"/>
          </a:xfrm>
          <a:prstGeom prst="rect">
            <a:avLst/>
          </a:prstGeom>
          <a:noFill/>
          <a:ln/>
        </p:spPr>
        <p:txBody>
          <a:bodyPr wrap="square" rtlCol="0" anchor="t"/>
          <a:lstStyle/>
          <a:p>
            <a:pPr marL="0" indent="0">
              <a:lnSpc>
                <a:spcPts val="2624"/>
              </a:lnSpc>
              <a:buNone/>
            </a:pPr>
            <a:r>
              <a:rPr lang="ky" sz="1750" b="1" dirty="0">
                <a:solidFill>
                  <a:srgbClr val="DAD8E9"/>
                </a:solidFill>
                <a:latin typeface="Mukta" pitchFamily="34" charset="0"/>
                <a:ea typeface="Mukta" pitchFamily="34" charset="-122"/>
                <a:cs typeface="Mukta" pitchFamily="34" charset="-120"/>
              </a:rPr>
              <a:t>Алып баруучу </a:t>
            </a:r>
            <a:r>
              <a:rPr lang="ky" sz="1750" dirty="0">
                <a:solidFill>
                  <a:srgbClr val="DAD8E9"/>
                </a:solidFill>
                <a:latin typeface="Mukta" pitchFamily="34" charset="0"/>
                <a:ea typeface="Mukta" pitchFamily="34" charset="-122"/>
                <a:cs typeface="Mukta" pitchFamily="34" charset="-120"/>
              </a:rPr>
              <a:t>компьютердик жабдык жана программалык камсыздоо, ошондой эле Python тилинин негиздери, анын тиркемелери жана өнүгүү перспективалары боюнча ар кандай суроолорго жооп берүүгө даяр болот. Катышуучулар ар тараптуу жооп алуу үчүн жалпы суроолорду да, дагы техникалык суроолорду бере алышат.</a:t>
            </a:r>
            <a:endParaRPr lang="en-US" sz="1750" dirty="0"/>
          </a:p>
        </p:txBody>
      </p:sp>
      <p:sp>
        <p:nvSpPr>
          <p:cNvPr id="7" name="Text 4"/>
          <p:cNvSpPr/>
          <p:nvPr/>
        </p:nvSpPr>
        <p:spPr>
          <a:xfrm>
            <a:off x="2624376" y="5103733"/>
            <a:ext cx="9381649" cy="1333024"/>
          </a:xfrm>
          <a:prstGeom prst="rect">
            <a:avLst/>
          </a:prstGeom>
          <a:noFill/>
          <a:ln/>
        </p:spPr>
        <p:txBody>
          <a:bodyPr wrap="square" rtlCol="0" anchor="t"/>
          <a:lstStyle/>
          <a:p>
            <a:pPr marL="0" indent="0">
              <a:lnSpc>
                <a:spcPts val="2624"/>
              </a:lnSpc>
              <a:buNone/>
            </a:pPr>
            <a:r>
              <a:rPr lang="ky" sz="1750" dirty="0">
                <a:solidFill>
                  <a:srgbClr val="DAD8E9"/>
                </a:solidFill>
                <a:latin typeface="Mukta" pitchFamily="34" charset="0"/>
                <a:ea typeface="Mukta" pitchFamily="34" charset="-122"/>
                <a:cs typeface="Mukta" pitchFamily="34" charset="-120"/>
              </a:rPr>
              <a:t>Ачыктык үчүн </a:t>
            </a:r>
            <a:r>
              <a:rPr lang="ky" sz="1750" b="1" dirty="0">
                <a:solidFill>
                  <a:srgbClr val="DAD8E9"/>
                </a:solidFill>
                <a:latin typeface="Mukta" pitchFamily="34" charset="0"/>
                <a:ea typeface="Mukta" pitchFamily="34" charset="-122"/>
                <a:cs typeface="Mukta" pitchFamily="34" charset="-120"/>
              </a:rPr>
              <a:t>диаграммалар, диаграммалар жана визуалдык мисалдар колдонулат </a:t>
            </a:r>
            <a:r>
              <a:rPr lang="ky" sz="1750" dirty="0">
                <a:solidFill>
                  <a:srgbClr val="DAD8E9"/>
                </a:solidFill>
                <a:latin typeface="Mukta" pitchFamily="34" charset="0"/>
                <a:ea typeface="Mukta" pitchFamily="34" charset="-122"/>
                <a:cs typeface="Mukta" pitchFamily="34" charset="-120"/>
              </a:rPr>
              <a:t>, алар техникалык пункттарды жакшыраак түшүндүрүүгө жардам берет. Ал ошондой эле ар кандай тармактарда </a:t>
            </a:r>
            <a:endParaRPr lang="en-US" sz="1750" dirty="0"/>
          </a:p>
        </p:txBody>
      </p:sp>
      <p:sp>
        <p:nvSpPr>
          <p:cNvPr id="8" name="Text 5"/>
          <p:cNvSpPr/>
          <p:nvPr/>
        </p:nvSpPr>
        <p:spPr>
          <a:xfrm>
            <a:off x="2624376" y="6686669"/>
            <a:ext cx="9381649" cy="666512"/>
          </a:xfrm>
          <a:prstGeom prst="rect">
            <a:avLst/>
          </a:prstGeom>
          <a:noFill/>
          <a:ln/>
        </p:spPr>
        <p:txBody>
          <a:bodyPr wrap="square" rtlCol="0" anchor="t"/>
          <a:lstStyle/>
          <a:p>
            <a:pPr marL="0" indent="0">
              <a:lnSpc>
                <a:spcPts val="2624"/>
              </a:lnSpc>
              <a:buNone/>
            </a:pPr>
            <a:r>
              <a:rPr lang="ky" sz="1750" dirty="0">
                <a:solidFill>
                  <a:srgbClr val="DAD8E9"/>
                </a:solidFill>
                <a:latin typeface="Mukta" pitchFamily="34" charset="0"/>
                <a:ea typeface="Mukta" pitchFamily="34" charset="-122"/>
                <a:cs typeface="Mukta" pitchFamily="34" charset="-120"/>
              </a:rPr>
              <a:t>аларды кызыктырган аспектилерди кененирээк талкуулоо үчүн </a:t>
            </a:r>
            <a:endParaRPr lang="en-US" sz="1750" dirty="0"/>
          </a:p>
        </p:txBody>
      </p:sp>
      <p:pic>
        <p:nvPicPr>
          <p:cNvPr id="9" name="Image 1" descr="preencoded.png">
            <a:hlinkClick r:id="rId4"/>
          </p:cNvPr>
          <p:cNvPicPr>
            <a:picLocks noChangeAspect="1"/>
          </p:cNvPicPr>
          <p:nvPr/>
        </p:nvPicPr>
        <p:blipFill>
          <a:blip r:embed="rId5"/>
          <a:stretch>
            <a:fillRect/>
          </a:stretch>
        </p:blipFill>
        <p:spPr>
          <a:xfrm>
            <a:off x="12242153" y="7589520"/>
            <a:ext cx="2296807" cy="54864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B0C23">
              <a:alpha val="75000"/>
            </a:srgbClr>
          </a:solidFill>
          <a:ln/>
        </p:spPr>
      </p:sp>
      <p:sp>
        <p:nvSpPr>
          <p:cNvPr id="4" name="Text 1"/>
          <p:cNvSpPr/>
          <p:nvPr/>
        </p:nvSpPr>
        <p:spPr>
          <a:xfrm>
            <a:off x="2624376" y="1820228"/>
            <a:ext cx="8502253" cy="617101"/>
          </a:xfrm>
          <a:prstGeom prst="rect">
            <a:avLst/>
          </a:prstGeom>
          <a:noFill/>
          <a:ln/>
        </p:spPr>
        <p:txBody>
          <a:bodyPr wrap="none" rtlCol="0" anchor="t"/>
          <a:lstStyle/>
          <a:p>
            <a:pPr marL="0" indent="0">
              <a:lnSpc>
                <a:spcPts val="4860"/>
              </a:lnSpc>
              <a:buNone/>
            </a:pPr>
            <a:r>
              <a:rPr lang="ky" sz="3888" dirty="0">
                <a:solidFill>
                  <a:srgbClr val="C6BFEE"/>
                </a:solidFill>
                <a:latin typeface="Prompt" pitchFamily="34" charset="0"/>
                <a:ea typeface="Prompt" pitchFamily="34" charset="-122"/>
                <a:cs typeface="Prompt" pitchFamily="34" charset="-120"/>
              </a:rPr>
              <a:t>Аппараттык негиздери</a:t>
            </a:r>
            <a:endParaRPr lang="en-US" sz="3888" dirty="0"/>
          </a:p>
        </p:txBody>
      </p:sp>
      <p:pic>
        <p:nvPicPr>
          <p:cNvPr id="5" name="Image 1" descr="preencoded.png"/>
          <p:cNvPicPr>
            <a:picLocks noChangeAspect="1"/>
          </p:cNvPicPr>
          <p:nvPr/>
        </p:nvPicPr>
        <p:blipFill>
          <a:blip r:embed="rId4"/>
          <a:stretch>
            <a:fillRect/>
          </a:stretch>
        </p:blipFill>
        <p:spPr>
          <a:xfrm>
            <a:off x="2624376" y="2881670"/>
            <a:ext cx="555427" cy="555427"/>
          </a:xfrm>
          <a:prstGeom prst="rect">
            <a:avLst/>
          </a:prstGeom>
        </p:spPr>
      </p:pic>
      <p:sp>
        <p:nvSpPr>
          <p:cNvPr id="6" name="Text 2"/>
          <p:cNvSpPr/>
          <p:nvPr/>
        </p:nvSpPr>
        <p:spPr>
          <a:xfrm>
            <a:off x="2624376" y="3659267"/>
            <a:ext cx="2905006" cy="617220"/>
          </a:xfrm>
          <a:prstGeom prst="rect">
            <a:avLst/>
          </a:prstGeom>
          <a:noFill/>
          <a:ln/>
        </p:spPr>
        <p:txBody>
          <a:bodyPr wrap="square" rtlCol="0" anchor="t"/>
          <a:lstStyle/>
          <a:p>
            <a:pPr marL="0" indent="0" algn="l">
              <a:lnSpc>
                <a:spcPts val="2430"/>
              </a:lnSpc>
              <a:buNone/>
            </a:pPr>
            <a:r>
              <a:rPr lang="ky" sz="1944" dirty="0">
                <a:solidFill>
                  <a:srgbClr val="DAD8E9"/>
                </a:solidFill>
                <a:latin typeface="Prompt" pitchFamily="34" charset="0"/>
                <a:ea typeface="Prompt" pitchFamily="34" charset="-122"/>
                <a:cs typeface="Prompt" pitchFamily="34" charset="-120"/>
              </a:rPr>
              <a:t>Борбордук иштетүү бирдиги (CPU)</a:t>
            </a:r>
            <a:endParaRPr lang="en-US" sz="1944" dirty="0"/>
          </a:p>
        </p:txBody>
      </p:sp>
      <p:sp>
        <p:nvSpPr>
          <p:cNvPr id="7" name="Text 3"/>
          <p:cNvSpPr/>
          <p:nvPr/>
        </p:nvSpPr>
        <p:spPr>
          <a:xfrm>
            <a:off x="2624376" y="4409718"/>
            <a:ext cx="2905006" cy="1999536"/>
          </a:xfrm>
          <a:prstGeom prst="rect">
            <a:avLst/>
          </a:prstGeom>
          <a:noFill/>
          <a:ln/>
        </p:spPr>
        <p:txBody>
          <a:bodyPr wrap="square" rtlCol="0" anchor="t"/>
          <a:lstStyle/>
          <a:p>
            <a:pPr marL="0" indent="0" algn="l">
              <a:lnSpc>
                <a:spcPts val="2624"/>
              </a:lnSpc>
              <a:buNone/>
            </a:pPr>
            <a:r>
              <a:rPr lang="ky" sz="1750" dirty="0">
                <a:solidFill>
                  <a:srgbClr val="DAD8E9"/>
                </a:solidFill>
                <a:latin typeface="Mukta" pitchFamily="34" charset="0"/>
                <a:ea typeface="Mukta" pitchFamily="34" charset="-122"/>
                <a:cs typeface="Mukta" pitchFamily="34" charset="-120"/>
              </a:rPr>
              <a:t>Компьютердин мээси, бардык негизги эсептөөлөрдү жүргүзүү жана системанын иштешин көзөмөлдөө үчүн жооптуу.</a:t>
            </a:r>
            <a:endParaRPr lang="en-US" sz="1750" dirty="0"/>
          </a:p>
        </p:txBody>
      </p:sp>
      <p:pic>
        <p:nvPicPr>
          <p:cNvPr id="8" name="Image 2" descr="preencoded.png"/>
          <p:cNvPicPr>
            <a:picLocks noChangeAspect="1"/>
          </p:cNvPicPr>
          <p:nvPr/>
        </p:nvPicPr>
        <p:blipFill>
          <a:blip r:embed="rId5"/>
          <a:stretch>
            <a:fillRect/>
          </a:stretch>
        </p:blipFill>
        <p:spPr>
          <a:xfrm>
            <a:off x="5862638" y="2881670"/>
            <a:ext cx="555427" cy="555427"/>
          </a:xfrm>
          <a:prstGeom prst="rect">
            <a:avLst/>
          </a:prstGeom>
        </p:spPr>
      </p:pic>
      <p:sp>
        <p:nvSpPr>
          <p:cNvPr id="9" name="Text 4"/>
          <p:cNvSpPr/>
          <p:nvPr/>
        </p:nvSpPr>
        <p:spPr>
          <a:xfrm>
            <a:off x="5862638" y="3659267"/>
            <a:ext cx="2607350" cy="308610"/>
          </a:xfrm>
          <a:prstGeom prst="rect">
            <a:avLst/>
          </a:prstGeom>
          <a:noFill/>
          <a:ln/>
        </p:spPr>
        <p:txBody>
          <a:bodyPr wrap="none" rtlCol="0" anchor="t"/>
          <a:lstStyle/>
          <a:p>
            <a:pPr marL="0" indent="0" algn="l">
              <a:lnSpc>
                <a:spcPts val="2430"/>
              </a:lnSpc>
              <a:buNone/>
            </a:pPr>
            <a:r>
              <a:rPr lang="ky" sz="1944" dirty="0">
                <a:solidFill>
                  <a:srgbClr val="DAD8E9"/>
                </a:solidFill>
                <a:latin typeface="Prompt" pitchFamily="34" charset="0"/>
                <a:ea typeface="Prompt" pitchFamily="34" charset="-122"/>
                <a:cs typeface="Prompt" pitchFamily="34" charset="-120"/>
              </a:rPr>
              <a:t>Сактагыч түзмөктөр</a:t>
            </a:r>
            <a:endParaRPr lang="en-US" sz="1944" dirty="0"/>
          </a:p>
        </p:txBody>
      </p:sp>
      <p:sp>
        <p:nvSpPr>
          <p:cNvPr id="10" name="Text 5"/>
          <p:cNvSpPr/>
          <p:nvPr/>
        </p:nvSpPr>
        <p:spPr>
          <a:xfrm>
            <a:off x="5862638" y="4101108"/>
            <a:ext cx="2905006" cy="1666280"/>
          </a:xfrm>
          <a:prstGeom prst="rect">
            <a:avLst/>
          </a:prstGeom>
          <a:noFill/>
          <a:ln/>
        </p:spPr>
        <p:txBody>
          <a:bodyPr wrap="square" rtlCol="0" anchor="t"/>
          <a:lstStyle/>
          <a:p>
            <a:pPr marL="0" indent="0" algn="l">
              <a:lnSpc>
                <a:spcPts val="2624"/>
              </a:lnSpc>
              <a:buNone/>
            </a:pPr>
            <a:r>
              <a:rPr lang="ky" sz="1750" dirty="0">
                <a:solidFill>
                  <a:srgbClr val="DAD8E9"/>
                </a:solidFill>
                <a:latin typeface="Mukta" pitchFamily="34" charset="0"/>
                <a:ea typeface="Mukta" pitchFamily="34" charset="-122"/>
                <a:cs typeface="Mukta" pitchFamily="34" charset="-120"/>
              </a:rPr>
              <a:t>Катуу абалдагы дисктер (SSD) жана катуу дисктер (HDD) компьютериңиздеги маалыматтарды узак мөөнөттүү сактоону камсыз кылат.</a:t>
            </a:r>
            <a:endParaRPr lang="en-US" sz="1750" dirty="0"/>
          </a:p>
        </p:txBody>
      </p:sp>
      <p:pic>
        <p:nvPicPr>
          <p:cNvPr id="11" name="Image 3" descr="preencoded.png"/>
          <p:cNvPicPr>
            <a:picLocks noChangeAspect="1"/>
          </p:cNvPicPr>
          <p:nvPr/>
        </p:nvPicPr>
        <p:blipFill>
          <a:blip r:embed="rId6"/>
          <a:stretch>
            <a:fillRect/>
          </a:stretch>
        </p:blipFill>
        <p:spPr>
          <a:xfrm>
            <a:off x="9100899" y="2881670"/>
            <a:ext cx="555427" cy="555427"/>
          </a:xfrm>
          <a:prstGeom prst="rect">
            <a:avLst/>
          </a:prstGeom>
        </p:spPr>
      </p:pic>
      <p:sp>
        <p:nvSpPr>
          <p:cNvPr id="12" name="Text 6"/>
          <p:cNvSpPr/>
          <p:nvPr/>
        </p:nvSpPr>
        <p:spPr>
          <a:xfrm>
            <a:off x="9100899" y="3659267"/>
            <a:ext cx="2905125" cy="617220"/>
          </a:xfrm>
          <a:prstGeom prst="rect">
            <a:avLst/>
          </a:prstGeom>
          <a:noFill/>
          <a:ln/>
        </p:spPr>
        <p:txBody>
          <a:bodyPr wrap="square" rtlCol="0" anchor="t"/>
          <a:lstStyle/>
          <a:p>
            <a:pPr marL="0" indent="0" algn="l">
              <a:lnSpc>
                <a:spcPts val="2430"/>
              </a:lnSpc>
              <a:buNone/>
            </a:pPr>
            <a:r>
              <a:rPr lang="ky" sz="1944" dirty="0">
                <a:solidFill>
                  <a:srgbClr val="DAD8E9"/>
                </a:solidFill>
                <a:latin typeface="Prompt" pitchFamily="34" charset="0"/>
                <a:ea typeface="Prompt" pitchFamily="34" charset="-122"/>
                <a:cs typeface="Prompt" pitchFamily="34" charset="-120"/>
              </a:rPr>
              <a:t>Random access memory (RAM)</a:t>
            </a:r>
            <a:endParaRPr lang="en-US" sz="1944" dirty="0"/>
          </a:p>
        </p:txBody>
      </p:sp>
      <p:sp>
        <p:nvSpPr>
          <p:cNvPr id="13" name="Text 7"/>
          <p:cNvSpPr/>
          <p:nvPr/>
        </p:nvSpPr>
        <p:spPr>
          <a:xfrm>
            <a:off x="9100899" y="4409718"/>
            <a:ext cx="2905125" cy="1999536"/>
          </a:xfrm>
          <a:prstGeom prst="rect">
            <a:avLst/>
          </a:prstGeom>
          <a:noFill/>
          <a:ln/>
        </p:spPr>
        <p:txBody>
          <a:bodyPr wrap="square" rtlCol="0" anchor="t"/>
          <a:lstStyle/>
          <a:p>
            <a:pPr marL="0" indent="0" algn="l">
              <a:lnSpc>
                <a:spcPts val="2624"/>
              </a:lnSpc>
              <a:buNone/>
            </a:pPr>
            <a:r>
              <a:rPr lang="ky" sz="1750" dirty="0">
                <a:solidFill>
                  <a:srgbClr val="DAD8E9"/>
                </a:solidFill>
                <a:latin typeface="Mukta" pitchFamily="34" charset="0"/>
                <a:ea typeface="Mukta" pitchFamily="34" charset="-122"/>
                <a:cs typeface="Mukta" pitchFamily="34" charset="-120"/>
              </a:rPr>
              <a:t>Жогорку ылдамдыктагы убактылуу эс тутум компьютерди иштетүү үчүн керектүү маалыматтарга жана программаларга тез жетүү үчүн колдонулат.</a:t>
            </a:r>
            <a:endParaRPr lang="en-US" sz="1750" dirty="0"/>
          </a:p>
        </p:txBody>
      </p:sp>
      <p:pic>
        <p:nvPicPr>
          <p:cNvPr id="14" name="Image 4" descr="preencoded.png">
            <a:hlinkClick r:id="rId7"/>
          </p:cNvPr>
          <p:cNvPicPr>
            <a:picLocks noChangeAspect="1"/>
          </p:cNvPicPr>
          <p:nvPr/>
        </p:nvPicPr>
        <p:blipFill>
          <a:blip r:embed="rId8"/>
          <a:stretch>
            <a:fillRect/>
          </a:stretch>
        </p:blipFill>
        <p:spPr>
          <a:xfrm>
            <a:off x="12242153" y="7589520"/>
            <a:ext cx="2296807" cy="54864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B0C23">
              <a:alpha val="75000"/>
            </a:srgbClr>
          </a:solidFill>
          <a:ln/>
        </p:spPr>
      </p:sp>
      <p:pic>
        <p:nvPicPr>
          <p:cNvPr id="4" name="Image 1" descr="preencoded.png"/>
          <p:cNvPicPr>
            <a:picLocks noChangeAspect="1"/>
          </p:cNvPicPr>
          <p:nvPr/>
        </p:nvPicPr>
        <p:blipFill>
          <a:blip r:embed="rId4"/>
          <a:stretch>
            <a:fillRect/>
          </a:stretch>
        </p:blipFill>
        <p:spPr>
          <a:xfrm>
            <a:off x="9151620" y="0"/>
            <a:ext cx="5486400" cy="8229600"/>
          </a:xfrm>
          <a:prstGeom prst="rect">
            <a:avLst/>
          </a:prstGeom>
        </p:spPr>
      </p:pic>
      <p:sp>
        <p:nvSpPr>
          <p:cNvPr id="5" name="Text 1"/>
          <p:cNvSpPr/>
          <p:nvPr/>
        </p:nvSpPr>
        <p:spPr>
          <a:xfrm>
            <a:off x="833199" y="1706404"/>
            <a:ext cx="7477601" cy="1234202"/>
          </a:xfrm>
          <a:prstGeom prst="rect">
            <a:avLst/>
          </a:prstGeom>
          <a:noFill/>
          <a:ln/>
        </p:spPr>
        <p:txBody>
          <a:bodyPr wrap="square" rtlCol="0" anchor="t"/>
          <a:lstStyle/>
          <a:p>
            <a:pPr marL="0" indent="0">
              <a:lnSpc>
                <a:spcPts val="4860"/>
              </a:lnSpc>
              <a:buNone/>
            </a:pPr>
            <a:r>
              <a:rPr lang="ky" sz="3888" dirty="0">
                <a:solidFill>
                  <a:srgbClr val="C6BFEE"/>
                </a:solidFill>
                <a:latin typeface="Prompt" pitchFamily="34" charset="0"/>
                <a:ea typeface="Prompt" pitchFamily="34" charset="-122"/>
                <a:cs typeface="Prompt" pitchFamily="34" charset="-120"/>
              </a:rPr>
              <a:t>Операциялык системалар жана алардын ролу</a:t>
            </a:r>
            <a:endParaRPr lang="en-US" sz="3888" dirty="0"/>
          </a:p>
        </p:txBody>
      </p:sp>
      <p:sp>
        <p:nvSpPr>
          <p:cNvPr id="6" name="Text 2"/>
          <p:cNvSpPr/>
          <p:nvPr/>
        </p:nvSpPr>
        <p:spPr>
          <a:xfrm>
            <a:off x="833199" y="3273862"/>
            <a:ext cx="7477601" cy="1666280"/>
          </a:xfrm>
          <a:prstGeom prst="rect">
            <a:avLst/>
          </a:prstGeom>
          <a:noFill/>
          <a:ln/>
        </p:spPr>
        <p:txBody>
          <a:bodyPr wrap="square" rtlCol="0" anchor="t"/>
          <a:lstStyle/>
          <a:p>
            <a:pPr marL="0" indent="0">
              <a:lnSpc>
                <a:spcPts val="2624"/>
              </a:lnSpc>
              <a:buNone/>
            </a:pPr>
            <a:r>
              <a:rPr lang="ky" sz="1750" dirty="0">
                <a:solidFill>
                  <a:srgbClr val="DAD8E9"/>
                </a:solidFill>
                <a:latin typeface="Mukta" pitchFamily="34" charset="0"/>
                <a:ea typeface="Mukta" pitchFamily="34" charset="-122"/>
                <a:cs typeface="Mukta" pitchFamily="34" charset="-120"/>
              </a:rPr>
              <a:t>Операциялык системалар бардык аппараттык жана программалык ресурстарды башкаруучу заманбап компьютерлердин негизги компоненти болуп саналат. Алар системанын туруктуулугун жана коопсуздугун камсыз кылуучу колдонуучу менен компьютердин өз ара аракеттенүүсү үчүн жооптуу.</a:t>
            </a:r>
            <a:endParaRPr lang="en-US" sz="1750" dirty="0"/>
          </a:p>
        </p:txBody>
      </p:sp>
      <p:sp>
        <p:nvSpPr>
          <p:cNvPr id="7" name="Text 3"/>
          <p:cNvSpPr/>
          <p:nvPr/>
        </p:nvSpPr>
        <p:spPr>
          <a:xfrm>
            <a:off x="833199" y="5190053"/>
            <a:ext cx="7477601" cy="1333024"/>
          </a:xfrm>
          <a:prstGeom prst="rect">
            <a:avLst/>
          </a:prstGeom>
          <a:noFill/>
          <a:ln/>
        </p:spPr>
        <p:txBody>
          <a:bodyPr wrap="square" rtlCol="0" anchor="t"/>
          <a:lstStyle/>
          <a:p>
            <a:pPr marL="0" indent="0">
              <a:lnSpc>
                <a:spcPts val="2624"/>
              </a:lnSpc>
              <a:buNone/>
            </a:pPr>
            <a:r>
              <a:rPr lang="ky" sz="1750" dirty="0">
                <a:solidFill>
                  <a:srgbClr val="DAD8E9"/>
                </a:solidFill>
                <a:latin typeface="Mukta" pitchFamily="34" charset="0"/>
                <a:ea typeface="Mukta" pitchFamily="34" charset="-122"/>
                <a:cs typeface="Mukta" pitchFamily="34" charset="-120"/>
              </a:rPr>
              <a:t>Эң популярдуу операциялык системалар Windows, macOS жана Linux. Алардын ар бири өзүнүн өзгөчөлүктөрүнө ээ жана ар кандай тапшырмалар жана колдонуучулар үчүн иштелип чыккан. Операциялык системаны тандоо колдонуучунун муктаждыктарына жана ал чечүүчү милдеттерге жараша болот.</a:t>
            </a:r>
            <a:endParaRPr lang="en-US" sz="1750" dirty="0"/>
          </a:p>
        </p:txBody>
      </p:sp>
      <p:pic>
        <p:nvPicPr>
          <p:cNvPr id="8" name="Image 2" descr="preencoded.png">
            <a:hlinkClick r:id="rId5"/>
          </p:cNvPr>
          <p:cNvPicPr>
            <a:picLocks noChangeAspect="1"/>
          </p:cNvPicPr>
          <p:nvPr/>
        </p:nvPicPr>
        <p:blipFill>
          <a:blip r:embed="rId6"/>
          <a:stretch>
            <a:fillRect/>
          </a:stretch>
        </p:blipFill>
        <p:spPr>
          <a:xfrm>
            <a:off x="12242153" y="7589520"/>
            <a:ext cx="2296807" cy="54864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B0C23">
              <a:alpha val="75000"/>
            </a:srgbClr>
          </a:solidFill>
          <a:ln/>
        </p:spPr>
      </p:sp>
      <p:pic>
        <p:nvPicPr>
          <p:cNvPr id="4" name="Image 1" descr="preencoded.png"/>
          <p:cNvPicPr>
            <a:picLocks noChangeAspect="1"/>
          </p:cNvPicPr>
          <p:nvPr/>
        </p:nvPicPr>
        <p:blipFill>
          <a:blip r:embed="rId4"/>
          <a:stretch>
            <a:fillRect/>
          </a:stretch>
        </p:blipFill>
        <p:spPr>
          <a:xfrm>
            <a:off x="9151620" y="0"/>
            <a:ext cx="5486400" cy="8229600"/>
          </a:xfrm>
          <a:prstGeom prst="rect">
            <a:avLst/>
          </a:prstGeom>
        </p:spPr>
      </p:pic>
      <p:sp>
        <p:nvSpPr>
          <p:cNvPr id="5" name="Text 1"/>
          <p:cNvSpPr/>
          <p:nvPr/>
        </p:nvSpPr>
        <p:spPr>
          <a:xfrm>
            <a:off x="833199" y="2689146"/>
            <a:ext cx="6814066" cy="851654"/>
          </a:xfrm>
          <a:prstGeom prst="rect">
            <a:avLst/>
          </a:prstGeom>
          <a:noFill/>
          <a:ln/>
        </p:spPr>
        <p:txBody>
          <a:bodyPr wrap="none" rtlCol="0" anchor="t"/>
          <a:lstStyle/>
          <a:p>
            <a:pPr marL="0" indent="0">
              <a:lnSpc>
                <a:spcPts val="6707"/>
              </a:lnSpc>
              <a:buNone/>
            </a:pPr>
            <a:r>
              <a:rPr lang="ky" sz="5365" dirty="0">
                <a:solidFill>
                  <a:srgbClr val="C6BFEE"/>
                </a:solidFill>
                <a:latin typeface="Prompt" pitchFamily="34" charset="0"/>
                <a:ea typeface="Prompt" pitchFamily="34" charset="-122"/>
                <a:cs typeface="Prompt" pitchFamily="34" charset="-120"/>
              </a:rPr>
              <a:t>Python'го киришүү</a:t>
            </a:r>
            <a:endParaRPr lang="en-US" sz="5365" dirty="0"/>
          </a:p>
        </p:txBody>
      </p:sp>
      <p:sp>
        <p:nvSpPr>
          <p:cNvPr id="6" name="Text 2"/>
          <p:cNvSpPr/>
          <p:nvPr/>
        </p:nvSpPr>
        <p:spPr>
          <a:xfrm>
            <a:off x="833199" y="3874056"/>
            <a:ext cx="7477601" cy="1666280"/>
          </a:xfrm>
          <a:prstGeom prst="rect">
            <a:avLst/>
          </a:prstGeom>
          <a:noFill/>
          <a:ln/>
        </p:spPr>
        <p:txBody>
          <a:bodyPr wrap="square" rtlCol="0" anchor="t"/>
          <a:lstStyle/>
          <a:p>
            <a:pPr marL="0" indent="0">
              <a:lnSpc>
                <a:spcPts val="2624"/>
              </a:lnSpc>
              <a:buNone/>
            </a:pPr>
            <a:r>
              <a:rPr lang="ky" sz="1750" dirty="0">
                <a:solidFill>
                  <a:srgbClr val="DAD8E9"/>
                </a:solidFill>
                <a:latin typeface="Mukta" pitchFamily="34" charset="0"/>
                <a:ea typeface="Mukta" pitchFamily="34" charset="-122"/>
                <a:cs typeface="Mukta" pitchFamily="34" charset="-120"/>
              </a:rPr>
              <a:t>Python жөнөкөй жана жарашыктуу синтаксиси менен популярдуу, жогорку деңгээлдеги программалоо тили. Ал веб-иштеп чыгуудан баштап машина үйрөнүүсүнө чейин ар кандай тармактарда кеңири колдонулат. Бул жаңы башталгыч программисттер үчүн идеалдуу тил, көйгөйлөрдү чечүү үчүн күчтүү мүмкүнчүлүктөрдү сунуш кылат.</a:t>
            </a:r>
            <a:endParaRPr lang="en-US" sz="1750" dirty="0"/>
          </a:p>
        </p:txBody>
      </p:sp>
      <p:pic>
        <p:nvPicPr>
          <p:cNvPr id="7" name="Image 2" descr="preencoded.png">
            <a:hlinkClick r:id="rId5"/>
          </p:cNvPr>
          <p:cNvPicPr>
            <a:picLocks noChangeAspect="1"/>
          </p:cNvPicPr>
          <p:nvPr/>
        </p:nvPicPr>
        <p:blipFill>
          <a:blip r:embed="rId6"/>
          <a:stretch>
            <a:fillRect/>
          </a:stretch>
        </p:blipFill>
        <p:spPr>
          <a:xfrm>
            <a:off x="12242153" y="7589520"/>
            <a:ext cx="2296807" cy="54864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B0C23">
              <a:alpha val="75000"/>
            </a:srgbClr>
          </a:solidFill>
          <a:ln/>
        </p:spPr>
      </p:sp>
      <p:sp>
        <p:nvSpPr>
          <p:cNvPr id="4" name="Text 1"/>
          <p:cNvSpPr/>
          <p:nvPr/>
        </p:nvSpPr>
        <p:spPr>
          <a:xfrm>
            <a:off x="3061454" y="554593"/>
            <a:ext cx="8107680" cy="559713"/>
          </a:xfrm>
          <a:prstGeom prst="rect">
            <a:avLst/>
          </a:prstGeom>
          <a:noFill/>
          <a:ln/>
        </p:spPr>
        <p:txBody>
          <a:bodyPr wrap="none" rtlCol="0" anchor="t"/>
          <a:lstStyle/>
          <a:p>
            <a:pPr marL="0" indent="0">
              <a:lnSpc>
                <a:spcPts val="4407"/>
              </a:lnSpc>
              <a:buNone/>
            </a:pPr>
            <a:r>
              <a:rPr lang="ky" sz="3526" dirty="0">
                <a:solidFill>
                  <a:srgbClr val="C6BFEE"/>
                </a:solidFill>
                <a:latin typeface="Prompt" pitchFamily="34" charset="0"/>
                <a:ea typeface="Prompt" pitchFamily="34" charset="-122"/>
                <a:cs typeface="Prompt" pitchFamily="34" charset="-120"/>
              </a:rPr>
              <a:t>Python синтаксиси жана структурасы</a:t>
            </a:r>
            <a:endParaRPr lang="en-US" sz="3526" dirty="0"/>
          </a:p>
        </p:txBody>
      </p:sp>
      <p:sp>
        <p:nvSpPr>
          <p:cNvPr id="5" name="Text 2"/>
          <p:cNvSpPr/>
          <p:nvPr/>
        </p:nvSpPr>
        <p:spPr>
          <a:xfrm>
            <a:off x="3061454" y="1617940"/>
            <a:ext cx="1758196" cy="279797"/>
          </a:xfrm>
          <a:prstGeom prst="rect">
            <a:avLst/>
          </a:prstGeom>
          <a:noFill/>
          <a:ln/>
        </p:spPr>
        <p:txBody>
          <a:bodyPr wrap="none" rtlCol="0" anchor="t"/>
          <a:lstStyle/>
          <a:p>
            <a:pPr marL="0" indent="0">
              <a:lnSpc>
                <a:spcPts val="2204"/>
              </a:lnSpc>
              <a:buNone/>
            </a:pPr>
            <a:r>
              <a:rPr lang="ky" sz="1763" dirty="0">
                <a:solidFill>
                  <a:srgbClr val="C6BFEE"/>
                </a:solidFill>
                <a:latin typeface="Prompt" pitchFamily="34" charset="0"/>
                <a:ea typeface="Prompt" pitchFamily="34" charset="-122"/>
                <a:cs typeface="Prompt" pitchFamily="34" charset="-120"/>
              </a:rPr>
              <a:t>Синтаксис</a:t>
            </a:r>
            <a:endParaRPr lang="en-US" sz="1763" dirty="0"/>
          </a:p>
        </p:txBody>
      </p:sp>
      <p:sp>
        <p:nvSpPr>
          <p:cNvPr id="6" name="Text 3"/>
          <p:cNvSpPr/>
          <p:nvPr/>
        </p:nvSpPr>
        <p:spPr>
          <a:xfrm>
            <a:off x="3061454" y="2099191"/>
            <a:ext cx="1758196" cy="4532709"/>
          </a:xfrm>
          <a:prstGeom prst="rect">
            <a:avLst/>
          </a:prstGeom>
          <a:noFill/>
          <a:ln/>
        </p:spPr>
        <p:txBody>
          <a:bodyPr wrap="square" rtlCol="0" anchor="t"/>
          <a:lstStyle/>
          <a:p>
            <a:pPr marL="0" indent="0">
              <a:lnSpc>
                <a:spcPts val="2380"/>
              </a:lnSpc>
              <a:buNone/>
            </a:pPr>
            <a:r>
              <a:rPr lang="ky" sz="1587" dirty="0">
                <a:solidFill>
                  <a:srgbClr val="DAD8E9"/>
                </a:solidFill>
                <a:latin typeface="Mukta" pitchFamily="34" charset="0"/>
                <a:ea typeface="Mukta" pitchFamily="34" charset="-122"/>
                <a:cs typeface="Mukta" pitchFamily="34" charset="-120"/>
              </a:rPr>
              <a:t>Python тармал кашаалардын ордуна боштуктарды колдонууга негизделген жөнөкөй жана окула турган синтаксисти колдонот. Ал программисттерге кодду оңой түшүнүүгө жана жазууга жардам берген так структураны камтыйт.</a:t>
            </a:r>
            <a:endParaRPr lang="en-US" sz="1587" dirty="0"/>
          </a:p>
        </p:txBody>
      </p:sp>
      <p:sp>
        <p:nvSpPr>
          <p:cNvPr id="7" name="Text 4"/>
          <p:cNvSpPr/>
          <p:nvPr/>
        </p:nvSpPr>
        <p:spPr>
          <a:xfrm>
            <a:off x="5318760" y="1617940"/>
            <a:ext cx="1758196" cy="559594"/>
          </a:xfrm>
          <a:prstGeom prst="rect">
            <a:avLst/>
          </a:prstGeom>
          <a:noFill/>
          <a:ln/>
        </p:spPr>
        <p:txBody>
          <a:bodyPr wrap="square" rtlCol="0" anchor="t"/>
          <a:lstStyle/>
          <a:p>
            <a:pPr marL="0" indent="0">
              <a:lnSpc>
                <a:spcPts val="2204"/>
              </a:lnSpc>
              <a:buNone/>
            </a:pPr>
            <a:r>
              <a:rPr lang="ky" sz="1763" dirty="0">
                <a:solidFill>
                  <a:srgbClr val="C6BFEE"/>
                </a:solidFill>
                <a:latin typeface="Prompt" pitchFamily="34" charset="0"/>
                <a:ea typeface="Prompt" pitchFamily="34" charset="-122"/>
                <a:cs typeface="Prompt" pitchFamily="34" charset="-120"/>
              </a:rPr>
              <a:t>Interpretable</a:t>
            </a:r>
            <a:endParaRPr lang="en-US" sz="1763" dirty="0"/>
          </a:p>
        </p:txBody>
      </p:sp>
      <p:sp>
        <p:nvSpPr>
          <p:cNvPr id="8" name="Text 5"/>
          <p:cNvSpPr/>
          <p:nvPr/>
        </p:nvSpPr>
        <p:spPr>
          <a:xfrm>
            <a:off x="5318760" y="2378988"/>
            <a:ext cx="1758196" cy="4230529"/>
          </a:xfrm>
          <a:prstGeom prst="rect">
            <a:avLst/>
          </a:prstGeom>
          <a:noFill/>
          <a:ln/>
        </p:spPr>
        <p:txBody>
          <a:bodyPr wrap="square" rtlCol="0" anchor="t"/>
          <a:lstStyle/>
          <a:p>
            <a:pPr marL="0" indent="0">
              <a:lnSpc>
                <a:spcPts val="2380"/>
              </a:lnSpc>
              <a:buNone/>
            </a:pPr>
            <a:r>
              <a:rPr lang="ky" sz="1587" dirty="0">
                <a:solidFill>
                  <a:srgbClr val="DAD8E9"/>
                </a:solidFill>
                <a:latin typeface="Mukta" pitchFamily="34" charset="0"/>
                <a:ea typeface="Mukta" pitchFamily="34" charset="-122"/>
                <a:cs typeface="Mukta" pitchFamily="34" charset="-120"/>
              </a:rPr>
              <a:t>Python котормо тил болуп саналат, бул код алдын ала компиляцияны талап кылбастан, сап сап аткарылат дегенди билдирет. Бул кодду иштеп чыгууну жана сыноону тезирээк жана ийкемдүү кылат.</a:t>
            </a:r>
            <a:endParaRPr lang="en-US" sz="1587" dirty="0"/>
          </a:p>
        </p:txBody>
      </p:sp>
      <p:sp>
        <p:nvSpPr>
          <p:cNvPr id="9" name="Text 6"/>
          <p:cNvSpPr/>
          <p:nvPr/>
        </p:nvSpPr>
        <p:spPr>
          <a:xfrm>
            <a:off x="7576066" y="1617940"/>
            <a:ext cx="1758196" cy="839391"/>
          </a:xfrm>
          <a:prstGeom prst="rect">
            <a:avLst/>
          </a:prstGeom>
          <a:noFill/>
          <a:ln/>
        </p:spPr>
        <p:txBody>
          <a:bodyPr wrap="square" rtlCol="0" anchor="t"/>
          <a:lstStyle/>
          <a:p>
            <a:pPr marL="0" indent="0">
              <a:lnSpc>
                <a:spcPts val="2204"/>
              </a:lnSpc>
              <a:buNone/>
            </a:pPr>
            <a:r>
              <a:rPr lang="ky" sz="1763" dirty="0">
                <a:solidFill>
                  <a:srgbClr val="C6BFEE"/>
                </a:solidFill>
                <a:latin typeface="Prompt" pitchFamily="34" charset="0"/>
                <a:ea typeface="Prompt" pitchFamily="34" charset="-122"/>
                <a:cs typeface="Prompt" pitchFamily="34" charset="-120"/>
              </a:rPr>
              <a:t>Объектке багытталган</a:t>
            </a:r>
            <a:endParaRPr lang="en-US" sz="1763" dirty="0"/>
          </a:p>
        </p:txBody>
      </p:sp>
      <p:sp>
        <p:nvSpPr>
          <p:cNvPr id="10" name="Text 7"/>
          <p:cNvSpPr/>
          <p:nvPr/>
        </p:nvSpPr>
        <p:spPr>
          <a:xfrm>
            <a:off x="7576066" y="2658785"/>
            <a:ext cx="1758196" cy="4834890"/>
          </a:xfrm>
          <a:prstGeom prst="rect">
            <a:avLst/>
          </a:prstGeom>
          <a:noFill/>
          <a:ln/>
        </p:spPr>
        <p:txBody>
          <a:bodyPr wrap="square" rtlCol="0" anchor="t"/>
          <a:lstStyle/>
          <a:p>
            <a:pPr marL="0" indent="0">
              <a:lnSpc>
                <a:spcPts val="2380"/>
              </a:lnSpc>
              <a:buNone/>
            </a:pPr>
            <a:r>
              <a:rPr lang="ky" sz="1587" dirty="0">
                <a:solidFill>
                  <a:srgbClr val="DAD8E9"/>
                </a:solidFill>
                <a:latin typeface="Mukta" pitchFamily="34" charset="0"/>
                <a:ea typeface="Mukta" pitchFamily="34" charset="-122"/>
                <a:cs typeface="Mukta" pitchFamily="34" charset="-120"/>
              </a:rPr>
              <a:t>Python татаал жана модулдук тиркемелерди түзүүгө мүмкүндүк берген объектиге багытталган программалоо парадигмасын колдойт. Pythonдо бардыгы объект, анын ичинде маалыматтар, функциялар жана модулдар.</a:t>
            </a:r>
            <a:endParaRPr lang="en-US" sz="1587" dirty="0"/>
          </a:p>
        </p:txBody>
      </p:sp>
      <p:sp>
        <p:nvSpPr>
          <p:cNvPr id="11" name="Text 8"/>
          <p:cNvSpPr/>
          <p:nvPr/>
        </p:nvSpPr>
        <p:spPr>
          <a:xfrm>
            <a:off x="9833372" y="1617940"/>
            <a:ext cx="1758196" cy="559594"/>
          </a:xfrm>
          <a:prstGeom prst="rect">
            <a:avLst/>
          </a:prstGeom>
          <a:noFill/>
          <a:ln/>
        </p:spPr>
        <p:txBody>
          <a:bodyPr wrap="square" rtlCol="0" anchor="t"/>
          <a:lstStyle/>
          <a:p>
            <a:pPr marL="0" indent="0">
              <a:lnSpc>
                <a:spcPts val="2204"/>
              </a:lnSpc>
              <a:buNone/>
            </a:pPr>
            <a:r>
              <a:rPr lang="ky" sz="1763" dirty="0">
                <a:solidFill>
                  <a:srgbClr val="C6BFEE"/>
                </a:solidFill>
                <a:latin typeface="Prompt" pitchFamily="34" charset="0"/>
                <a:ea typeface="Prompt" pitchFamily="34" charset="-122"/>
                <a:cs typeface="Prompt" pitchFamily="34" charset="-120"/>
              </a:rPr>
              <a:t>Динамикалык терүү</a:t>
            </a:r>
            <a:endParaRPr lang="en-US" sz="1763" dirty="0"/>
          </a:p>
        </p:txBody>
      </p:sp>
      <p:sp>
        <p:nvSpPr>
          <p:cNvPr id="12" name="Text 9"/>
          <p:cNvSpPr/>
          <p:nvPr/>
        </p:nvSpPr>
        <p:spPr>
          <a:xfrm>
            <a:off x="9833372" y="2378988"/>
            <a:ext cx="1758196" cy="3928348"/>
          </a:xfrm>
          <a:prstGeom prst="rect">
            <a:avLst/>
          </a:prstGeom>
          <a:noFill/>
          <a:ln/>
        </p:spPr>
        <p:txBody>
          <a:bodyPr wrap="square" rtlCol="0" anchor="t"/>
          <a:lstStyle/>
          <a:p>
            <a:pPr marL="0" indent="0">
              <a:lnSpc>
                <a:spcPts val="2380"/>
              </a:lnSpc>
              <a:buNone/>
            </a:pPr>
            <a:r>
              <a:rPr lang="ky" sz="1587" dirty="0">
                <a:solidFill>
                  <a:srgbClr val="DAD8E9"/>
                </a:solidFill>
                <a:latin typeface="Mukta" pitchFamily="34" charset="0"/>
                <a:ea typeface="Mukta" pitchFamily="34" charset="-122"/>
                <a:cs typeface="Mukta" pitchFamily="34" charset="-120"/>
              </a:rPr>
              <a:t>Python динамикалык түрдө терилген, башкача айтканда, өзгөрмөлөр ачык декларациясыз маалыматтардын каалаган түрүн кармай алат. Бул код жазууну оңой жана ийкемдүү кылат.</a:t>
            </a:r>
            <a:endParaRPr lang="en-US" sz="1587" dirty="0"/>
          </a:p>
        </p:txBody>
      </p:sp>
      <p:pic>
        <p:nvPicPr>
          <p:cNvPr id="13" name="Image 1" descr="preencoded.png">
            <a:hlinkClick r:id="rId4"/>
          </p:cNvPr>
          <p:cNvPicPr>
            <a:picLocks noChangeAspect="1"/>
          </p:cNvPicPr>
          <p:nvPr/>
        </p:nvPicPr>
        <p:blipFill>
          <a:blip r:embed="rId5"/>
          <a:stretch>
            <a:fillRect/>
          </a:stretch>
        </p:blipFill>
        <p:spPr>
          <a:xfrm>
            <a:off x="12242153" y="7589520"/>
            <a:ext cx="2296807" cy="54864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B0C23">
              <a:alpha val="75000"/>
            </a:srgbClr>
          </a:solidFill>
          <a:ln/>
        </p:spPr>
      </p:sp>
      <p:sp>
        <p:nvSpPr>
          <p:cNvPr id="4" name="Text 1"/>
          <p:cNvSpPr/>
          <p:nvPr/>
        </p:nvSpPr>
        <p:spPr>
          <a:xfrm>
            <a:off x="2624376" y="672703"/>
            <a:ext cx="8953738" cy="617101"/>
          </a:xfrm>
          <a:prstGeom prst="rect">
            <a:avLst/>
          </a:prstGeom>
          <a:noFill/>
          <a:ln/>
        </p:spPr>
        <p:txBody>
          <a:bodyPr wrap="none" rtlCol="0" anchor="t"/>
          <a:lstStyle/>
          <a:p>
            <a:pPr marL="0" indent="0">
              <a:lnSpc>
                <a:spcPts val="4860"/>
              </a:lnSpc>
              <a:buNone/>
            </a:pPr>
            <a:r>
              <a:rPr lang="ky" sz="3888" dirty="0">
                <a:solidFill>
                  <a:srgbClr val="C6BFEE"/>
                </a:solidFill>
                <a:latin typeface="Prompt" pitchFamily="34" charset="0"/>
                <a:ea typeface="Prompt" pitchFamily="34" charset="-122"/>
                <a:cs typeface="Prompt" pitchFamily="34" charset="-120"/>
              </a:rPr>
              <a:t>Негизги маалыматтар түрлөрү жана операциялар</a:t>
            </a:r>
            <a:endParaRPr lang="en-US" sz="3888" dirty="0"/>
          </a:p>
        </p:txBody>
      </p:sp>
      <p:pic>
        <p:nvPicPr>
          <p:cNvPr id="5" name="Image 1" descr="preencoded.png"/>
          <p:cNvPicPr>
            <a:picLocks noChangeAspect="1"/>
          </p:cNvPicPr>
          <p:nvPr/>
        </p:nvPicPr>
        <p:blipFill>
          <a:blip r:embed="rId4"/>
          <a:stretch>
            <a:fillRect/>
          </a:stretch>
        </p:blipFill>
        <p:spPr>
          <a:xfrm>
            <a:off x="2624376" y="1734145"/>
            <a:ext cx="2905006" cy="1795343"/>
          </a:xfrm>
          <a:prstGeom prst="rect">
            <a:avLst/>
          </a:prstGeom>
        </p:spPr>
      </p:pic>
      <p:sp>
        <p:nvSpPr>
          <p:cNvPr id="6" name="Text 2"/>
          <p:cNvSpPr/>
          <p:nvPr/>
        </p:nvSpPr>
        <p:spPr>
          <a:xfrm>
            <a:off x="2624376" y="3807143"/>
            <a:ext cx="2905006" cy="617220"/>
          </a:xfrm>
          <a:prstGeom prst="rect">
            <a:avLst/>
          </a:prstGeom>
          <a:noFill/>
          <a:ln/>
        </p:spPr>
        <p:txBody>
          <a:bodyPr wrap="square" rtlCol="0" anchor="t"/>
          <a:lstStyle/>
          <a:p>
            <a:pPr marL="0" indent="0" algn="l">
              <a:lnSpc>
                <a:spcPts val="2430"/>
              </a:lnSpc>
              <a:buNone/>
            </a:pPr>
            <a:r>
              <a:rPr lang="ky" sz="1944" dirty="0">
                <a:solidFill>
                  <a:srgbClr val="DAD8E9"/>
                </a:solidFill>
                <a:latin typeface="Prompt" pitchFamily="34" charset="0"/>
                <a:ea typeface="Prompt" pitchFamily="34" charset="-122"/>
                <a:cs typeface="Prompt" pitchFamily="34" charset="-120"/>
              </a:rPr>
              <a:t>Негизги маалыматтар түрлөрү</a:t>
            </a:r>
            <a:endParaRPr lang="en-US" sz="1944" dirty="0"/>
          </a:p>
        </p:txBody>
      </p:sp>
      <p:sp>
        <p:nvSpPr>
          <p:cNvPr id="7" name="Text 3"/>
          <p:cNvSpPr/>
          <p:nvPr/>
        </p:nvSpPr>
        <p:spPr>
          <a:xfrm>
            <a:off x="2624376" y="4557593"/>
            <a:ext cx="2905006" cy="2999303"/>
          </a:xfrm>
          <a:prstGeom prst="rect">
            <a:avLst/>
          </a:prstGeom>
          <a:noFill/>
          <a:ln/>
        </p:spPr>
        <p:txBody>
          <a:bodyPr wrap="square" rtlCol="0" anchor="t"/>
          <a:lstStyle/>
          <a:p>
            <a:pPr marL="0" indent="0" algn="l">
              <a:lnSpc>
                <a:spcPts val="2624"/>
              </a:lnSpc>
              <a:buNone/>
            </a:pPr>
            <a:r>
              <a:rPr lang="ky" sz="1750" dirty="0">
                <a:solidFill>
                  <a:srgbClr val="DAD8E9"/>
                </a:solidFill>
                <a:latin typeface="Mukta" pitchFamily="34" charset="0"/>
                <a:ea typeface="Mukta" pitchFamily="34" charset="-122"/>
                <a:cs typeface="Mukta" pitchFamily="34" charset="-120"/>
              </a:rPr>
              <a:t>Pythonдо бүтүн сандар, бөлчөктөр, саптар жана логикалык сандар сыяктуу бир нече негизги маалымат түрлөрү бар, алардын ар бири өзүнүн өзгөчөлүктөрүнө жана колдонулушуна ээ.</a:t>
            </a:r>
            <a:endParaRPr lang="en-US" sz="1750" dirty="0"/>
          </a:p>
        </p:txBody>
      </p:sp>
      <p:pic>
        <p:nvPicPr>
          <p:cNvPr id="8" name="Image 2" descr="preencoded.png"/>
          <p:cNvPicPr>
            <a:picLocks noChangeAspect="1"/>
          </p:cNvPicPr>
          <p:nvPr/>
        </p:nvPicPr>
        <p:blipFill>
          <a:blip r:embed="rId5"/>
          <a:stretch>
            <a:fillRect/>
          </a:stretch>
        </p:blipFill>
        <p:spPr>
          <a:xfrm>
            <a:off x="5862638" y="1734145"/>
            <a:ext cx="2905006" cy="1795343"/>
          </a:xfrm>
          <a:prstGeom prst="rect">
            <a:avLst/>
          </a:prstGeom>
        </p:spPr>
      </p:pic>
      <p:sp>
        <p:nvSpPr>
          <p:cNvPr id="9" name="Text 4"/>
          <p:cNvSpPr/>
          <p:nvPr/>
        </p:nvSpPr>
        <p:spPr>
          <a:xfrm>
            <a:off x="5862638" y="3807143"/>
            <a:ext cx="2905006" cy="617220"/>
          </a:xfrm>
          <a:prstGeom prst="rect">
            <a:avLst/>
          </a:prstGeom>
          <a:noFill/>
          <a:ln/>
        </p:spPr>
        <p:txBody>
          <a:bodyPr wrap="square" rtlCol="0" anchor="t"/>
          <a:lstStyle/>
          <a:p>
            <a:pPr marL="0" indent="0" algn="l">
              <a:lnSpc>
                <a:spcPts val="2430"/>
              </a:lnSpc>
              <a:buNone/>
            </a:pPr>
            <a:r>
              <a:rPr lang="ky" sz="1944" dirty="0">
                <a:solidFill>
                  <a:srgbClr val="DAD8E9"/>
                </a:solidFill>
                <a:latin typeface="Prompt" pitchFamily="34" charset="0"/>
                <a:ea typeface="Prompt" pitchFamily="34" charset="-122"/>
                <a:cs typeface="Prompt" pitchFamily="34" charset="-120"/>
              </a:rPr>
              <a:t>Арифметикалык амалдар</a:t>
            </a:r>
            <a:endParaRPr lang="en-US" sz="1944" dirty="0"/>
          </a:p>
        </p:txBody>
      </p:sp>
      <p:sp>
        <p:nvSpPr>
          <p:cNvPr id="10" name="Text 5"/>
          <p:cNvSpPr/>
          <p:nvPr/>
        </p:nvSpPr>
        <p:spPr>
          <a:xfrm>
            <a:off x="5862638" y="4557593"/>
            <a:ext cx="2905006" cy="2999303"/>
          </a:xfrm>
          <a:prstGeom prst="rect">
            <a:avLst/>
          </a:prstGeom>
          <a:noFill/>
          <a:ln/>
        </p:spPr>
        <p:txBody>
          <a:bodyPr wrap="square" rtlCol="0" anchor="t"/>
          <a:lstStyle/>
          <a:p>
            <a:pPr marL="0" indent="0" algn="l">
              <a:lnSpc>
                <a:spcPts val="2624"/>
              </a:lnSpc>
              <a:buNone/>
            </a:pPr>
            <a:r>
              <a:rPr lang="ky" sz="1750" dirty="0">
                <a:solidFill>
                  <a:srgbClr val="DAD8E9"/>
                </a:solidFill>
                <a:latin typeface="Mukta" pitchFamily="34" charset="0"/>
                <a:ea typeface="Mukta" pitchFamily="34" charset="-122"/>
                <a:cs typeface="Mukta" pitchFamily="34" charset="-120"/>
              </a:rPr>
              <a:t>Python математикалык эсептөөлөрдү, анын ичинде кошуу, кемитүү, көбөйтүү жана бөлүү үчүн стандарттуу арифметикалык операторлорду камсыз кылат.</a:t>
            </a:r>
            <a:endParaRPr lang="en-US" sz="1750" dirty="0"/>
          </a:p>
        </p:txBody>
      </p:sp>
      <p:pic>
        <p:nvPicPr>
          <p:cNvPr id="11" name="Image 3" descr="preencoded.png"/>
          <p:cNvPicPr>
            <a:picLocks noChangeAspect="1"/>
          </p:cNvPicPr>
          <p:nvPr/>
        </p:nvPicPr>
        <p:blipFill>
          <a:blip r:embed="rId6"/>
          <a:stretch>
            <a:fillRect/>
          </a:stretch>
        </p:blipFill>
        <p:spPr>
          <a:xfrm>
            <a:off x="9100899" y="1734145"/>
            <a:ext cx="2905125" cy="1795463"/>
          </a:xfrm>
          <a:prstGeom prst="rect">
            <a:avLst/>
          </a:prstGeom>
        </p:spPr>
      </p:pic>
      <p:sp>
        <p:nvSpPr>
          <p:cNvPr id="12" name="Text 6"/>
          <p:cNvSpPr/>
          <p:nvPr/>
        </p:nvSpPr>
        <p:spPr>
          <a:xfrm>
            <a:off x="9100899" y="3807262"/>
            <a:ext cx="2468880" cy="308610"/>
          </a:xfrm>
          <a:prstGeom prst="rect">
            <a:avLst/>
          </a:prstGeom>
          <a:noFill/>
          <a:ln/>
        </p:spPr>
        <p:txBody>
          <a:bodyPr wrap="none" rtlCol="0" anchor="t"/>
          <a:lstStyle/>
          <a:p>
            <a:pPr marL="0" indent="0" algn="l">
              <a:lnSpc>
                <a:spcPts val="2430"/>
              </a:lnSpc>
              <a:buNone/>
            </a:pPr>
            <a:r>
              <a:rPr lang="ky" sz="1944" dirty="0">
                <a:solidFill>
                  <a:srgbClr val="DAD8E9"/>
                </a:solidFill>
                <a:latin typeface="Prompt" pitchFamily="34" charset="0"/>
                <a:ea typeface="Prompt" pitchFamily="34" charset="-122"/>
                <a:cs typeface="Prompt" pitchFamily="34" charset="-120"/>
              </a:rPr>
              <a:t>Strings менен иштөө</a:t>
            </a:r>
            <a:endParaRPr lang="en-US" sz="1944" dirty="0"/>
          </a:p>
        </p:txBody>
      </p:sp>
      <p:sp>
        <p:nvSpPr>
          <p:cNvPr id="13" name="Text 7"/>
          <p:cNvSpPr/>
          <p:nvPr/>
        </p:nvSpPr>
        <p:spPr>
          <a:xfrm>
            <a:off x="9100899" y="4249103"/>
            <a:ext cx="2905125" cy="2666048"/>
          </a:xfrm>
          <a:prstGeom prst="rect">
            <a:avLst/>
          </a:prstGeom>
          <a:noFill/>
          <a:ln/>
        </p:spPr>
        <p:txBody>
          <a:bodyPr wrap="square" rtlCol="0" anchor="t"/>
          <a:lstStyle/>
          <a:p>
            <a:pPr marL="0" indent="0" algn="l">
              <a:lnSpc>
                <a:spcPts val="2624"/>
              </a:lnSpc>
              <a:buNone/>
            </a:pPr>
            <a:r>
              <a:rPr lang="ky" sz="1750" dirty="0">
                <a:solidFill>
                  <a:srgbClr val="DAD8E9"/>
                </a:solidFill>
                <a:latin typeface="Mukta" pitchFamily="34" charset="0"/>
                <a:ea typeface="Mukta" pitchFamily="34" charset="-122"/>
                <a:cs typeface="Mukta" pitchFamily="34" charset="-120"/>
              </a:rPr>
              <a:t>Python тилиндеги саптар - бул символдордун ырааттуулугу, алар боюнча ар кандай операцияларды аткара аласыз, мисалы, бириктирүү, субсапты чыгаруу жана регистрди конверсиялоо.</a:t>
            </a:r>
            <a:endParaRPr lang="en-US" sz="1750" dirty="0"/>
          </a:p>
        </p:txBody>
      </p:sp>
      <p:pic>
        <p:nvPicPr>
          <p:cNvPr id="14" name="Image 4" descr="preencoded.png">
            <a:hlinkClick r:id="rId7"/>
          </p:cNvPr>
          <p:cNvPicPr>
            <a:picLocks noChangeAspect="1"/>
          </p:cNvPicPr>
          <p:nvPr/>
        </p:nvPicPr>
        <p:blipFill>
          <a:blip r:embed="rId8"/>
          <a:stretch>
            <a:fillRect/>
          </a:stretch>
        </p:blipFill>
        <p:spPr>
          <a:xfrm>
            <a:off x="12242153" y="7589520"/>
            <a:ext cx="2296807" cy="54864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229719"/>
          </a:xfrm>
          <a:prstGeom prst="rect">
            <a:avLst/>
          </a:prstGeom>
          <a:solidFill>
            <a:srgbClr val="0B0C23">
              <a:alpha val="75000"/>
            </a:srgbClr>
          </a:solidFill>
          <a:ln/>
        </p:spPr>
      </p:sp>
      <p:pic>
        <p:nvPicPr>
          <p:cNvPr id="4" name="Image 1" descr="preencoded.png"/>
          <p:cNvPicPr>
            <a:picLocks noChangeAspect="1"/>
          </p:cNvPicPr>
          <p:nvPr/>
        </p:nvPicPr>
        <p:blipFill>
          <a:blip r:embed="rId4"/>
          <a:stretch>
            <a:fillRect/>
          </a:stretch>
        </p:blipFill>
        <p:spPr>
          <a:xfrm>
            <a:off x="0" y="0"/>
            <a:ext cx="14630400" cy="2154912"/>
          </a:xfrm>
          <a:prstGeom prst="rect">
            <a:avLst/>
          </a:prstGeom>
        </p:spPr>
      </p:pic>
      <p:sp>
        <p:nvSpPr>
          <p:cNvPr id="5" name="Text 1"/>
          <p:cNvSpPr/>
          <p:nvPr/>
        </p:nvSpPr>
        <p:spPr>
          <a:xfrm>
            <a:off x="3675698" y="2628900"/>
            <a:ext cx="6154460" cy="478869"/>
          </a:xfrm>
          <a:prstGeom prst="rect">
            <a:avLst/>
          </a:prstGeom>
          <a:noFill/>
          <a:ln/>
        </p:spPr>
        <p:txBody>
          <a:bodyPr wrap="none" rtlCol="0" anchor="t"/>
          <a:lstStyle/>
          <a:p>
            <a:pPr marL="0" indent="0">
              <a:lnSpc>
                <a:spcPts val="3771"/>
              </a:lnSpc>
              <a:buNone/>
            </a:pPr>
            <a:r>
              <a:rPr lang="ky" sz="3017" dirty="0">
                <a:solidFill>
                  <a:srgbClr val="C6BFEE"/>
                </a:solidFill>
                <a:latin typeface="Prompt" pitchFamily="34" charset="0"/>
                <a:ea typeface="Prompt" pitchFamily="34" charset="-122"/>
                <a:cs typeface="Prompt" pitchFamily="34" charset="-120"/>
              </a:rPr>
              <a:t>Агымды башкаруу жана функциялары</a:t>
            </a:r>
            <a:endParaRPr lang="en-US" sz="3017" dirty="0"/>
          </a:p>
        </p:txBody>
      </p:sp>
      <p:pic>
        <p:nvPicPr>
          <p:cNvPr id="6" name="Image 2" descr="preencoded.png"/>
          <p:cNvPicPr>
            <a:picLocks noChangeAspect="1"/>
          </p:cNvPicPr>
          <p:nvPr/>
        </p:nvPicPr>
        <p:blipFill>
          <a:blip r:embed="rId5"/>
          <a:stretch>
            <a:fillRect/>
          </a:stretch>
        </p:blipFill>
        <p:spPr>
          <a:xfrm>
            <a:off x="3675698" y="3366254"/>
            <a:ext cx="861893" cy="1463159"/>
          </a:xfrm>
          <a:prstGeom prst="rect">
            <a:avLst/>
          </a:prstGeom>
        </p:spPr>
      </p:pic>
      <p:sp>
        <p:nvSpPr>
          <p:cNvPr id="7" name="Text 2"/>
          <p:cNvSpPr/>
          <p:nvPr/>
        </p:nvSpPr>
        <p:spPr>
          <a:xfrm>
            <a:off x="4796076" y="3538538"/>
            <a:ext cx="2023705" cy="239435"/>
          </a:xfrm>
          <a:prstGeom prst="rect">
            <a:avLst/>
          </a:prstGeom>
          <a:noFill/>
          <a:ln/>
        </p:spPr>
        <p:txBody>
          <a:bodyPr wrap="none" rtlCol="0" anchor="t"/>
          <a:lstStyle/>
          <a:p>
            <a:pPr marL="0" indent="0" algn="l">
              <a:lnSpc>
                <a:spcPts val="1885"/>
              </a:lnSpc>
              <a:buNone/>
            </a:pPr>
            <a:r>
              <a:rPr lang="ky" sz="1508" dirty="0">
                <a:solidFill>
                  <a:srgbClr val="DAD8E9"/>
                </a:solidFill>
                <a:latin typeface="Prompt" pitchFamily="34" charset="0"/>
                <a:ea typeface="Prompt" pitchFamily="34" charset="-122"/>
                <a:cs typeface="Prompt" pitchFamily="34" charset="-120"/>
              </a:rPr>
              <a:t>Шарттуу билдирүүлөр</a:t>
            </a:r>
            <a:endParaRPr lang="en-US" sz="1508" dirty="0"/>
          </a:p>
        </p:txBody>
      </p:sp>
      <p:sp>
        <p:nvSpPr>
          <p:cNvPr id="8" name="Text 3"/>
          <p:cNvSpPr/>
          <p:nvPr/>
        </p:nvSpPr>
        <p:spPr>
          <a:xfrm>
            <a:off x="4796076" y="3881318"/>
            <a:ext cx="6158508" cy="775811"/>
          </a:xfrm>
          <a:prstGeom prst="rect">
            <a:avLst/>
          </a:prstGeom>
          <a:noFill/>
          <a:ln/>
        </p:spPr>
        <p:txBody>
          <a:bodyPr wrap="square" rtlCol="0" anchor="t"/>
          <a:lstStyle/>
          <a:p>
            <a:pPr marL="0" indent="0" algn="l">
              <a:lnSpc>
                <a:spcPts val="2036"/>
              </a:lnSpc>
              <a:buNone/>
            </a:pPr>
            <a:r>
              <a:rPr lang="ky" sz="1357" b="1" dirty="0">
                <a:solidFill>
                  <a:srgbClr val="DAD8E9"/>
                </a:solidFill>
                <a:latin typeface="Mukta" pitchFamily="34" charset="0"/>
                <a:ea typeface="Mukta" pitchFamily="34" charset="-122"/>
                <a:cs typeface="Mukta" pitchFamily="34" charset="-120"/>
              </a:rPr>
              <a:t>If-else </a:t>
            </a:r>
            <a:r>
              <a:rPr lang="ky" sz="1357" dirty="0">
                <a:solidFill>
                  <a:srgbClr val="DAD8E9"/>
                </a:solidFill>
                <a:latin typeface="Mukta" pitchFamily="34" charset="0"/>
                <a:ea typeface="Mukta" pitchFamily="34" charset="-122"/>
                <a:cs typeface="Mukta" pitchFamily="34" charset="-120"/>
              </a:rPr>
              <a:t>жана </a:t>
            </a:r>
            <a:r>
              <a:rPr lang="ky" sz="1357" b="1" dirty="0">
                <a:solidFill>
                  <a:srgbClr val="DAD8E9"/>
                </a:solidFill>
                <a:latin typeface="Mukta" pitchFamily="34" charset="0"/>
                <a:ea typeface="Mukta" pitchFamily="34" charset="-122"/>
                <a:cs typeface="Mukta" pitchFamily="34" charset="-120"/>
              </a:rPr>
              <a:t>switch </a:t>
            </a:r>
            <a:r>
              <a:rPr lang="ky" sz="1357" dirty="0">
                <a:solidFill>
                  <a:srgbClr val="DAD8E9"/>
                </a:solidFill>
                <a:latin typeface="Mukta" pitchFamily="34" charset="0"/>
                <a:ea typeface="Mukta" pitchFamily="34" charset="-122"/>
                <a:cs typeface="Mukta" pitchFamily="34" charset="-120"/>
              </a:rPr>
              <a:t>сыяктуу шарттуу операторлор программаңызды ийкемдүү жана ийкемдүү кылып, көрсөтүлгөн шарттардын негизинде коддун аткарылышын көзөмөлдөөгө мүмкүндүк берет.</a:t>
            </a:r>
            <a:endParaRPr lang="en-US" sz="1357" dirty="0"/>
          </a:p>
        </p:txBody>
      </p:sp>
      <p:pic>
        <p:nvPicPr>
          <p:cNvPr id="9" name="Image 3" descr="preencoded.png"/>
          <p:cNvPicPr>
            <a:picLocks noChangeAspect="1"/>
          </p:cNvPicPr>
          <p:nvPr/>
        </p:nvPicPr>
        <p:blipFill>
          <a:blip r:embed="rId6"/>
          <a:stretch>
            <a:fillRect/>
          </a:stretch>
        </p:blipFill>
        <p:spPr>
          <a:xfrm>
            <a:off x="3675698" y="4829413"/>
            <a:ext cx="861893" cy="1463159"/>
          </a:xfrm>
          <a:prstGeom prst="rect">
            <a:avLst/>
          </a:prstGeom>
        </p:spPr>
      </p:pic>
      <p:sp>
        <p:nvSpPr>
          <p:cNvPr id="10" name="Text 4"/>
          <p:cNvSpPr/>
          <p:nvPr/>
        </p:nvSpPr>
        <p:spPr>
          <a:xfrm>
            <a:off x="4796076" y="5001697"/>
            <a:ext cx="1915478" cy="239435"/>
          </a:xfrm>
          <a:prstGeom prst="rect">
            <a:avLst/>
          </a:prstGeom>
          <a:noFill/>
          <a:ln/>
        </p:spPr>
        <p:txBody>
          <a:bodyPr wrap="none" rtlCol="0" anchor="t"/>
          <a:lstStyle/>
          <a:p>
            <a:pPr marL="0" indent="0" algn="l">
              <a:lnSpc>
                <a:spcPts val="1885"/>
              </a:lnSpc>
              <a:buNone/>
            </a:pPr>
            <a:r>
              <a:rPr lang="ky" sz="1508" dirty="0">
                <a:solidFill>
                  <a:srgbClr val="DAD8E9"/>
                </a:solidFill>
                <a:latin typeface="Prompt" pitchFamily="34" charset="0"/>
                <a:ea typeface="Prompt" pitchFamily="34" charset="-122"/>
                <a:cs typeface="Prompt" pitchFamily="34" charset="-120"/>
              </a:rPr>
              <a:t>Циклдер</a:t>
            </a:r>
            <a:endParaRPr lang="en-US" sz="1508" dirty="0"/>
          </a:p>
        </p:txBody>
      </p:sp>
      <p:sp>
        <p:nvSpPr>
          <p:cNvPr id="11" name="Text 5"/>
          <p:cNvSpPr/>
          <p:nvPr/>
        </p:nvSpPr>
        <p:spPr>
          <a:xfrm>
            <a:off x="4796076" y="5344478"/>
            <a:ext cx="6158508" cy="775811"/>
          </a:xfrm>
          <a:prstGeom prst="rect">
            <a:avLst/>
          </a:prstGeom>
          <a:noFill/>
          <a:ln/>
        </p:spPr>
        <p:txBody>
          <a:bodyPr wrap="square" rtlCol="0" anchor="t"/>
          <a:lstStyle/>
          <a:p>
            <a:pPr marL="0" indent="0" algn="l">
              <a:lnSpc>
                <a:spcPts val="2036"/>
              </a:lnSpc>
              <a:buNone/>
            </a:pPr>
            <a:r>
              <a:rPr lang="ky" sz="1357" b="1" dirty="0">
                <a:solidFill>
                  <a:srgbClr val="DAD8E9"/>
                </a:solidFill>
                <a:latin typeface="Mukta" pitchFamily="34" charset="0"/>
                <a:ea typeface="Mukta" pitchFamily="34" charset="-122"/>
                <a:cs typeface="Mukta" pitchFamily="34" charset="-120"/>
              </a:rPr>
              <a:t>For </a:t>
            </a:r>
            <a:r>
              <a:rPr lang="ky" sz="1357" dirty="0">
                <a:solidFill>
                  <a:srgbClr val="DAD8E9"/>
                </a:solidFill>
                <a:latin typeface="Mukta" pitchFamily="34" charset="0"/>
                <a:ea typeface="Mukta" pitchFamily="34" charset="-122"/>
                <a:cs typeface="Mukta" pitchFamily="34" charset="-120"/>
              </a:rPr>
              <a:t>жана </a:t>
            </a:r>
            <a:r>
              <a:rPr lang="ky" sz="1357" b="1" dirty="0">
                <a:solidFill>
                  <a:srgbClr val="DAD8E9"/>
                </a:solidFill>
                <a:latin typeface="Mukta" pitchFamily="34" charset="0"/>
                <a:ea typeface="Mukta" pitchFamily="34" charset="-122"/>
                <a:cs typeface="Mukta" pitchFamily="34" charset="-120"/>
              </a:rPr>
              <a:t>while </a:t>
            </a:r>
            <a:r>
              <a:rPr lang="ky" sz="1357" dirty="0">
                <a:solidFill>
                  <a:srgbClr val="DAD8E9"/>
                </a:solidFill>
                <a:latin typeface="Mukta" pitchFamily="34" charset="0"/>
                <a:ea typeface="Mukta" pitchFamily="34" charset="-122"/>
                <a:cs typeface="Mukta" pitchFamily="34" charset="-120"/>
              </a:rPr>
              <a:t>сыяктуу циклдер коддун белгилүү блогун бир нече жолу кайталоого мүмкүндүк берет, бул тапшырмаларды автоматташтыруу жана чоң көлөмдөгү маалыматтарды иштетүү үчүн абдан пайдалуу.</a:t>
            </a:r>
            <a:endParaRPr lang="en-US" sz="1357" dirty="0"/>
          </a:p>
        </p:txBody>
      </p:sp>
      <p:pic>
        <p:nvPicPr>
          <p:cNvPr id="12" name="Image 4" descr="preencoded.png"/>
          <p:cNvPicPr>
            <a:picLocks noChangeAspect="1"/>
          </p:cNvPicPr>
          <p:nvPr/>
        </p:nvPicPr>
        <p:blipFill>
          <a:blip r:embed="rId7"/>
          <a:stretch>
            <a:fillRect/>
          </a:stretch>
        </p:blipFill>
        <p:spPr>
          <a:xfrm>
            <a:off x="3675698" y="6292572"/>
            <a:ext cx="861893" cy="1463159"/>
          </a:xfrm>
          <a:prstGeom prst="rect">
            <a:avLst/>
          </a:prstGeom>
        </p:spPr>
      </p:pic>
      <p:sp>
        <p:nvSpPr>
          <p:cNvPr id="13" name="Text 6"/>
          <p:cNvSpPr/>
          <p:nvPr/>
        </p:nvSpPr>
        <p:spPr>
          <a:xfrm>
            <a:off x="4796076" y="6464856"/>
            <a:ext cx="1915478" cy="239435"/>
          </a:xfrm>
          <a:prstGeom prst="rect">
            <a:avLst/>
          </a:prstGeom>
          <a:noFill/>
          <a:ln/>
        </p:spPr>
        <p:txBody>
          <a:bodyPr wrap="none" rtlCol="0" anchor="t"/>
          <a:lstStyle/>
          <a:p>
            <a:pPr marL="0" indent="0" algn="l">
              <a:lnSpc>
                <a:spcPts val="1885"/>
              </a:lnSpc>
              <a:buNone/>
            </a:pPr>
            <a:r>
              <a:rPr lang="ky" sz="1508" dirty="0">
                <a:solidFill>
                  <a:srgbClr val="DAD8E9"/>
                </a:solidFill>
                <a:latin typeface="Prompt" pitchFamily="34" charset="0"/>
                <a:ea typeface="Prompt" pitchFamily="34" charset="-122"/>
                <a:cs typeface="Prompt" pitchFamily="34" charset="-120"/>
              </a:rPr>
              <a:t>Функциялар</a:t>
            </a:r>
            <a:endParaRPr lang="en-US" sz="1508" dirty="0"/>
          </a:p>
        </p:txBody>
      </p:sp>
      <p:sp>
        <p:nvSpPr>
          <p:cNvPr id="14" name="Text 7"/>
          <p:cNvSpPr/>
          <p:nvPr/>
        </p:nvSpPr>
        <p:spPr>
          <a:xfrm>
            <a:off x="4796076" y="6807637"/>
            <a:ext cx="6158508" cy="775811"/>
          </a:xfrm>
          <a:prstGeom prst="rect">
            <a:avLst/>
          </a:prstGeom>
          <a:noFill/>
          <a:ln/>
        </p:spPr>
        <p:txBody>
          <a:bodyPr wrap="square" rtlCol="0" anchor="t"/>
          <a:lstStyle/>
          <a:p>
            <a:pPr marL="0" indent="0" algn="l">
              <a:lnSpc>
                <a:spcPts val="2036"/>
              </a:lnSpc>
              <a:buNone/>
            </a:pPr>
            <a:r>
              <a:rPr lang="ky" sz="1357" dirty="0">
                <a:solidFill>
                  <a:srgbClr val="DAD8E9"/>
                </a:solidFill>
                <a:latin typeface="Mukta" pitchFamily="34" charset="0"/>
                <a:ea typeface="Mukta" pitchFamily="34" charset="-122"/>
                <a:cs typeface="Mukta" pitchFamily="34" charset="-120"/>
              </a:rPr>
              <a:t>Функциялар уникалдуу идентификаторлорду колдонуу менен чакырылышы мүмкүн болгон коддун көп жолу колдонулуучу блоктору. Алар кодду түзүүгө жана аны модулдук жана масштабдуураак кылууга жардам берет.</a:t>
            </a:r>
            <a:endParaRPr lang="en-US" sz="1357" dirty="0"/>
          </a:p>
        </p:txBody>
      </p:sp>
      <p:pic>
        <p:nvPicPr>
          <p:cNvPr id="15" name="Image 5" descr="preencoded.png">
            <a:hlinkClick r:id="rId8"/>
          </p:cNvPr>
          <p:cNvPicPr>
            <a:picLocks noChangeAspect="1"/>
          </p:cNvPicPr>
          <p:nvPr/>
        </p:nvPicPr>
        <p:blipFill>
          <a:blip r:embed="rId9"/>
          <a:stretch>
            <a:fillRect/>
          </a:stretch>
        </p:blipFill>
        <p:spPr>
          <a:xfrm>
            <a:off x="12242153" y="7589520"/>
            <a:ext cx="2296807" cy="54864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B0C23">
              <a:alpha val="75000"/>
            </a:srgbClr>
          </a:solidFill>
          <a:ln/>
        </p:spPr>
      </p:sp>
      <p:pic>
        <p:nvPicPr>
          <p:cNvPr id="4" name="Image 1" descr="preencoded.png"/>
          <p:cNvPicPr>
            <a:picLocks noChangeAspect="1"/>
          </p:cNvPicPr>
          <p:nvPr/>
        </p:nvPicPr>
        <p:blipFill>
          <a:blip r:embed="rId4"/>
          <a:stretch>
            <a:fillRect/>
          </a:stretch>
        </p:blipFill>
        <p:spPr>
          <a:xfrm>
            <a:off x="-7620" y="0"/>
            <a:ext cx="3657600" cy="8229600"/>
          </a:xfrm>
          <a:prstGeom prst="rect">
            <a:avLst/>
          </a:prstGeom>
        </p:spPr>
      </p:pic>
      <p:sp>
        <p:nvSpPr>
          <p:cNvPr id="5" name="Text 1"/>
          <p:cNvSpPr/>
          <p:nvPr/>
        </p:nvSpPr>
        <p:spPr>
          <a:xfrm>
            <a:off x="4490799" y="960834"/>
            <a:ext cx="7196376" cy="617101"/>
          </a:xfrm>
          <a:prstGeom prst="rect">
            <a:avLst/>
          </a:prstGeom>
          <a:noFill/>
          <a:ln/>
        </p:spPr>
        <p:txBody>
          <a:bodyPr wrap="none" rtlCol="0" anchor="t"/>
          <a:lstStyle/>
          <a:p>
            <a:pPr marL="0" indent="0">
              <a:lnSpc>
                <a:spcPts val="4860"/>
              </a:lnSpc>
              <a:buNone/>
            </a:pPr>
            <a:r>
              <a:rPr lang="ky" sz="3888" dirty="0">
                <a:solidFill>
                  <a:srgbClr val="C6BFEE"/>
                </a:solidFill>
                <a:latin typeface="Prompt" pitchFamily="34" charset="0"/>
                <a:ea typeface="Prompt" pitchFamily="34" charset="-122"/>
                <a:cs typeface="Prompt" pitchFamily="34" charset="-120"/>
              </a:rPr>
              <a:t>Python китепканалары жана модулдары</a:t>
            </a:r>
            <a:endParaRPr lang="en-US" sz="3888" dirty="0"/>
          </a:p>
        </p:txBody>
      </p:sp>
      <p:sp>
        <p:nvSpPr>
          <p:cNvPr id="6" name="Shape 2"/>
          <p:cNvSpPr/>
          <p:nvPr/>
        </p:nvSpPr>
        <p:spPr>
          <a:xfrm>
            <a:off x="4490799" y="1911191"/>
            <a:ext cx="4542115" cy="3234214"/>
          </a:xfrm>
          <a:prstGeom prst="roundRect">
            <a:avLst>
              <a:gd name="adj" fmla="val 3092"/>
            </a:avLst>
          </a:prstGeom>
          <a:solidFill>
            <a:srgbClr val="542C49"/>
          </a:solidFill>
          <a:ln w="7620">
            <a:solidFill>
              <a:srgbClr val="6D4562"/>
            </a:solidFill>
            <a:prstDash val="solid"/>
          </a:ln>
        </p:spPr>
      </p:sp>
      <p:sp>
        <p:nvSpPr>
          <p:cNvPr id="7" name="Text 3"/>
          <p:cNvSpPr/>
          <p:nvPr/>
        </p:nvSpPr>
        <p:spPr>
          <a:xfrm>
            <a:off x="4720590" y="2140982"/>
            <a:ext cx="2468880" cy="308610"/>
          </a:xfrm>
          <a:prstGeom prst="rect">
            <a:avLst/>
          </a:prstGeom>
          <a:noFill/>
          <a:ln/>
        </p:spPr>
        <p:txBody>
          <a:bodyPr wrap="none" rtlCol="0" anchor="t"/>
          <a:lstStyle/>
          <a:p>
            <a:pPr marL="0" indent="0">
              <a:lnSpc>
                <a:spcPts val="2430"/>
              </a:lnSpc>
              <a:buNone/>
            </a:pPr>
            <a:r>
              <a:rPr lang="ky" sz="1944" dirty="0">
                <a:solidFill>
                  <a:srgbClr val="DAD8E9"/>
                </a:solidFill>
                <a:latin typeface="Prompt" pitchFamily="34" charset="0"/>
                <a:ea typeface="Prompt" pitchFamily="34" charset="-122"/>
                <a:cs typeface="Prompt" pitchFamily="34" charset="-120"/>
              </a:rPr>
              <a:t>Камтылган модулдар</a:t>
            </a:r>
            <a:endParaRPr lang="en-US" sz="1944" dirty="0"/>
          </a:p>
        </p:txBody>
      </p:sp>
      <p:sp>
        <p:nvSpPr>
          <p:cNvPr id="8" name="Text 4"/>
          <p:cNvSpPr/>
          <p:nvPr/>
        </p:nvSpPr>
        <p:spPr>
          <a:xfrm>
            <a:off x="4720590" y="2582823"/>
            <a:ext cx="4082534" cy="2332792"/>
          </a:xfrm>
          <a:prstGeom prst="rect">
            <a:avLst/>
          </a:prstGeom>
          <a:noFill/>
          <a:ln/>
        </p:spPr>
        <p:txBody>
          <a:bodyPr wrap="square" rtlCol="0" anchor="t"/>
          <a:lstStyle/>
          <a:p>
            <a:pPr marL="0" indent="0">
              <a:lnSpc>
                <a:spcPts val="2624"/>
              </a:lnSpc>
              <a:buNone/>
            </a:pPr>
            <a:r>
              <a:rPr lang="ky" sz="1750" dirty="0">
                <a:solidFill>
                  <a:srgbClr val="DAD8E9"/>
                </a:solidFill>
                <a:latin typeface="Mukta" pitchFamily="34" charset="0"/>
                <a:ea typeface="Mukta" pitchFamily="34" charset="-122"/>
                <a:cs typeface="Mukta" pitchFamily="34" charset="-120"/>
              </a:rPr>
              <a:t>Python кеңири стандарттуу китепканасы менен келет, анын ичинде файлдар жана маалымат базалары менен иштөөдөн баштап текстти иштетүүгө жана тармакка чейин ар кандай тапшырмалар үчүн жүздөгөн орнотулган модулдар.</a:t>
            </a:r>
            <a:endParaRPr lang="en-US" sz="1750" dirty="0"/>
          </a:p>
        </p:txBody>
      </p:sp>
      <p:sp>
        <p:nvSpPr>
          <p:cNvPr id="9" name="Shape 5"/>
          <p:cNvSpPr/>
          <p:nvPr/>
        </p:nvSpPr>
        <p:spPr>
          <a:xfrm>
            <a:off x="9255085" y="1911191"/>
            <a:ext cx="4542115" cy="3234214"/>
          </a:xfrm>
          <a:prstGeom prst="roundRect">
            <a:avLst>
              <a:gd name="adj" fmla="val 3092"/>
            </a:avLst>
          </a:prstGeom>
          <a:solidFill>
            <a:srgbClr val="542C49"/>
          </a:solidFill>
          <a:ln w="7620">
            <a:solidFill>
              <a:srgbClr val="6D4562"/>
            </a:solidFill>
            <a:prstDash val="solid"/>
          </a:ln>
        </p:spPr>
      </p:sp>
      <p:sp>
        <p:nvSpPr>
          <p:cNvPr id="10" name="Text 6"/>
          <p:cNvSpPr/>
          <p:nvPr/>
        </p:nvSpPr>
        <p:spPr>
          <a:xfrm>
            <a:off x="9484876" y="2140982"/>
            <a:ext cx="2852738" cy="308610"/>
          </a:xfrm>
          <a:prstGeom prst="rect">
            <a:avLst/>
          </a:prstGeom>
          <a:noFill/>
          <a:ln/>
        </p:spPr>
        <p:txBody>
          <a:bodyPr wrap="none" rtlCol="0" anchor="t"/>
          <a:lstStyle/>
          <a:p>
            <a:pPr marL="0" indent="0">
              <a:lnSpc>
                <a:spcPts val="2430"/>
              </a:lnSpc>
              <a:buNone/>
            </a:pPr>
            <a:r>
              <a:rPr lang="ky" sz="1944" dirty="0">
                <a:solidFill>
                  <a:srgbClr val="DAD8E9"/>
                </a:solidFill>
                <a:latin typeface="Prompt" pitchFamily="34" charset="0"/>
                <a:ea typeface="Prompt" pitchFamily="34" charset="-122"/>
                <a:cs typeface="Prompt" pitchFamily="34" charset="-120"/>
              </a:rPr>
              <a:t>Үчүнчү тараптын китепканалары</a:t>
            </a:r>
            <a:endParaRPr lang="en-US" sz="1944" dirty="0"/>
          </a:p>
        </p:txBody>
      </p:sp>
      <p:sp>
        <p:nvSpPr>
          <p:cNvPr id="11" name="Text 7"/>
          <p:cNvSpPr/>
          <p:nvPr/>
        </p:nvSpPr>
        <p:spPr>
          <a:xfrm>
            <a:off x="9484876" y="2582823"/>
            <a:ext cx="4082534" cy="1999536"/>
          </a:xfrm>
          <a:prstGeom prst="rect">
            <a:avLst/>
          </a:prstGeom>
          <a:noFill/>
          <a:ln/>
        </p:spPr>
        <p:txBody>
          <a:bodyPr wrap="square" rtlCol="0" anchor="t"/>
          <a:lstStyle/>
          <a:p>
            <a:pPr marL="0" indent="0">
              <a:lnSpc>
                <a:spcPts val="2624"/>
              </a:lnSpc>
              <a:buNone/>
            </a:pPr>
            <a:r>
              <a:rPr lang="ky" sz="1750" dirty="0">
                <a:solidFill>
                  <a:srgbClr val="DAD8E9"/>
                </a:solidFill>
                <a:latin typeface="Mukta" pitchFamily="34" charset="0"/>
                <a:ea typeface="Mukta" pitchFamily="34" charset="-122"/>
                <a:cs typeface="Mukta" pitchFamily="34" charset="-120"/>
              </a:rPr>
              <a:t>Мындан тышкары, маалыматтарды талдоодон тартып машинаны үйрөнүүгө жана визуализацияга чейинки маселелерди чечүү үчүн Python коомчулугу тарабынан иштелип чыккан көптөгөн үчүнчү тараптын китепканалары бар.</a:t>
            </a:r>
            <a:endParaRPr lang="en-US" sz="1750" dirty="0"/>
          </a:p>
        </p:txBody>
      </p:sp>
      <p:sp>
        <p:nvSpPr>
          <p:cNvPr id="12" name="Shape 8"/>
          <p:cNvSpPr/>
          <p:nvPr/>
        </p:nvSpPr>
        <p:spPr>
          <a:xfrm>
            <a:off x="4490799" y="5367576"/>
            <a:ext cx="9306401" cy="1901190"/>
          </a:xfrm>
          <a:prstGeom prst="roundRect">
            <a:avLst>
              <a:gd name="adj" fmla="val 5259"/>
            </a:avLst>
          </a:prstGeom>
          <a:solidFill>
            <a:srgbClr val="542C49"/>
          </a:solidFill>
          <a:ln w="7620">
            <a:solidFill>
              <a:srgbClr val="6D4562"/>
            </a:solidFill>
            <a:prstDash val="solid"/>
          </a:ln>
        </p:spPr>
      </p:sp>
      <p:sp>
        <p:nvSpPr>
          <p:cNvPr id="13" name="Text 9"/>
          <p:cNvSpPr/>
          <p:nvPr/>
        </p:nvSpPr>
        <p:spPr>
          <a:xfrm>
            <a:off x="4720590" y="5597366"/>
            <a:ext cx="3007876" cy="308610"/>
          </a:xfrm>
          <a:prstGeom prst="rect">
            <a:avLst/>
          </a:prstGeom>
          <a:noFill/>
          <a:ln/>
        </p:spPr>
        <p:txBody>
          <a:bodyPr wrap="none" rtlCol="0" anchor="t"/>
          <a:lstStyle/>
          <a:p>
            <a:pPr marL="0" indent="0">
              <a:lnSpc>
                <a:spcPts val="2430"/>
              </a:lnSpc>
              <a:buNone/>
            </a:pPr>
            <a:r>
              <a:rPr lang="ky" sz="1944" dirty="0">
                <a:solidFill>
                  <a:srgbClr val="DAD8E9"/>
                </a:solidFill>
                <a:latin typeface="Prompt" pitchFamily="34" charset="0"/>
                <a:ea typeface="Prompt" pitchFamily="34" charset="-122"/>
                <a:cs typeface="Prompt" pitchFamily="34" charset="-120"/>
              </a:rPr>
              <a:t>Орнотуу жана башкаруу</a:t>
            </a:r>
            <a:endParaRPr lang="en-US" sz="1944" dirty="0"/>
          </a:p>
        </p:txBody>
      </p:sp>
      <p:sp>
        <p:nvSpPr>
          <p:cNvPr id="14" name="Text 10"/>
          <p:cNvSpPr/>
          <p:nvPr/>
        </p:nvSpPr>
        <p:spPr>
          <a:xfrm>
            <a:off x="4720590" y="6039207"/>
            <a:ext cx="8846820" cy="999768"/>
          </a:xfrm>
          <a:prstGeom prst="rect">
            <a:avLst/>
          </a:prstGeom>
          <a:noFill/>
          <a:ln/>
        </p:spPr>
        <p:txBody>
          <a:bodyPr wrap="square" rtlCol="0" anchor="t"/>
          <a:lstStyle/>
          <a:p>
            <a:pPr marL="0" indent="0">
              <a:lnSpc>
                <a:spcPts val="2624"/>
              </a:lnSpc>
              <a:buNone/>
            </a:pPr>
            <a:r>
              <a:rPr lang="ky" sz="1750" dirty="0">
                <a:solidFill>
                  <a:srgbClr val="DAD8E9"/>
                </a:solidFill>
                <a:latin typeface="Mukta" pitchFamily="34" charset="0"/>
                <a:ea typeface="Mukta" pitchFamily="34" charset="-122"/>
                <a:cs typeface="Mukta" pitchFamily="34" charset="-120"/>
              </a:rPr>
              <a:t>Python тышкы китепканаларды орнотуу жана башкаруу үчүн pip пакет менеджерин колдонот, бул керектүү модулдарды кошуу процессин абдан жөнөкөйлөтөт.</a:t>
            </a:r>
            <a:endParaRPr lang="en-US" sz="1750" dirty="0"/>
          </a:p>
        </p:txBody>
      </p:sp>
      <p:pic>
        <p:nvPicPr>
          <p:cNvPr id="15" name="Image 2" descr="preencoded.png">
            <a:hlinkClick r:id="rId5"/>
          </p:cNvPr>
          <p:cNvPicPr>
            <a:picLocks noChangeAspect="1"/>
          </p:cNvPicPr>
          <p:nvPr/>
        </p:nvPicPr>
        <p:blipFill>
          <a:blip r:embed="rId6"/>
          <a:stretch>
            <a:fillRect/>
          </a:stretch>
        </p:blipFill>
        <p:spPr>
          <a:xfrm>
            <a:off x="12242153" y="7589520"/>
            <a:ext cx="2296807" cy="54864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0B0C23">
              <a:alpha val="75000"/>
            </a:srgbClr>
          </a:solidFill>
          <a:ln/>
        </p:spPr>
      </p:sp>
      <p:sp>
        <p:nvSpPr>
          <p:cNvPr id="4" name="Text 1"/>
          <p:cNvSpPr/>
          <p:nvPr/>
        </p:nvSpPr>
        <p:spPr>
          <a:xfrm>
            <a:off x="2890599" y="577929"/>
            <a:ext cx="8849082" cy="1164431"/>
          </a:xfrm>
          <a:prstGeom prst="rect">
            <a:avLst/>
          </a:prstGeom>
          <a:noFill/>
          <a:ln/>
        </p:spPr>
        <p:txBody>
          <a:bodyPr wrap="square" rtlCol="0" anchor="t"/>
          <a:lstStyle/>
          <a:p>
            <a:pPr marL="0" indent="0">
              <a:lnSpc>
                <a:spcPts val="4584"/>
              </a:lnSpc>
              <a:buNone/>
            </a:pPr>
            <a:r>
              <a:rPr lang="ky" sz="3667" dirty="0">
                <a:solidFill>
                  <a:srgbClr val="C6BFEE"/>
                </a:solidFill>
                <a:latin typeface="Prompt" pitchFamily="34" charset="0"/>
                <a:ea typeface="Prompt" pitchFamily="34" charset="-122"/>
                <a:cs typeface="Prompt" pitchFamily="34" charset="-120"/>
              </a:rPr>
              <a:t>ар кандай тармактарда Python колдонуу</a:t>
            </a:r>
            <a:endParaRPr lang="en-US" sz="3667" dirty="0"/>
          </a:p>
        </p:txBody>
      </p:sp>
      <p:sp>
        <p:nvSpPr>
          <p:cNvPr id="5" name="Text 2"/>
          <p:cNvSpPr/>
          <p:nvPr/>
        </p:nvSpPr>
        <p:spPr>
          <a:xfrm>
            <a:off x="2890599" y="2245281"/>
            <a:ext cx="4168854" cy="2514600"/>
          </a:xfrm>
          <a:prstGeom prst="rect">
            <a:avLst/>
          </a:prstGeom>
          <a:noFill/>
          <a:ln/>
        </p:spPr>
        <p:txBody>
          <a:bodyPr wrap="square" rtlCol="0" anchor="t"/>
          <a:lstStyle/>
          <a:p>
            <a:pPr marL="0" indent="0">
              <a:lnSpc>
                <a:spcPts val="2475"/>
              </a:lnSpc>
              <a:buNone/>
            </a:pPr>
            <a:r>
              <a:rPr lang="ky" sz="1650" dirty="0">
                <a:solidFill>
                  <a:srgbClr val="DAD8E9"/>
                </a:solidFill>
                <a:latin typeface="Mukta" pitchFamily="34" charset="0"/>
                <a:ea typeface="Mukta" pitchFamily="34" charset="-122"/>
                <a:cs typeface="Mukta" pitchFamily="34" charset="-120"/>
              </a:rPr>
              <a:t>Python веб-иштеп чыгуудан тартып маалыматтарды аналитикага жана машина үйрөнүүгө чейин ар кандай тармактарда кеңири колдонулат. Анын жөнөкөй жана түшүнүктүү синтаксиси аны башталгыч программисттер жана ар кандай тематикадагы эксперттер үчүн идеалдуу тандоого айлантат.</a:t>
            </a:r>
            <a:endParaRPr lang="en-US" sz="1650" dirty="0"/>
          </a:p>
        </p:txBody>
      </p:sp>
      <p:sp>
        <p:nvSpPr>
          <p:cNvPr id="6" name="Text 3"/>
          <p:cNvSpPr/>
          <p:nvPr/>
        </p:nvSpPr>
        <p:spPr>
          <a:xfrm>
            <a:off x="2890599" y="4948476"/>
            <a:ext cx="4168854" cy="2514600"/>
          </a:xfrm>
          <a:prstGeom prst="rect">
            <a:avLst/>
          </a:prstGeom>
          <a:noFill/>
          <a:ln/>
        </p:spPr>
        <p:txBody>
          <a:bodyPr wrap="square" rtlCol="0" anchor="t"/>
          <a:lstStyle/>
          <a:p>
            <a:pPr marL="0" indent="0">
              <a:lnSpc>
                <a:spcPts val="2475"/>
              </a:lnSpc>
              <a:buNone/>
            </a:pPr>
            <a:r>
              <a:rPr lang="ky" sz="1650" dirty="0">
                <a:solidFill>
                  <a:srgbClr val="DAD8E9"/>
                </a:solidFill>
                <a:latin typeface="Mukta" pitchFamily="34" charset="0"/>
                <a:ea typeface="Mukta" pitchFamily="34" charset="-122"/>
                <a:cs typeface="Mukta" pitchFamily="34" charset="-120"/>
              </a:rPr>
              <a:t>Python тиркемелерди иштеп чыгуу, маалыматтарды талдоо, бизнес процесстерин автоматташтыруу, оюндарды жана мобилдик тиркемелерди түзүү, машинаны үйрөнүү жана жасалма интеллект, табигый тилди иштетүү, илимий эсептөө жана башка көптөгөн тармактарда колдонулат.</a:t>
            </a:r>
            <a:endParaRPr lang="en-US" sz="1650" dirty="0"/>
          </a:p>
        </p:txBody>
      </p:sp>
      <p:pic>
        <p:nvPicPr>
          <p:cNvPr id="7" name="Image 1" descr="preencoded.png"/>
          <p:cNvPicPr>
            <a:picLocks noChangeAspect="1"/>
          </p:cNvPicPr>
          <p:nvPr/>
        </p:nvPicPr>
        <p:blipFill>
          <a:blip r:embed="rId4"/>
          <a:stretch>
            <a:fillRect/>
          </a:stretch>
        </p:blipFill>
        <p:spPr>
          <a:xfrm>
            <a:off x="7578328" y="2292429"/>
            <a:ext cx="4168854" cy="2852261"/>
          </a:xfrm>
          <a:prstGeom prst="rect">
            <a:avLst/>
          </a:prstGeom>
        </p:spPr>
      </p:pic>
      <p:pic>
        <p:nvPicPr>
          <p:cNvPr id="8" name="Image 2" descr="preencoded.png">
            <a:hlinkClick r:id="rId5"/>
          </p:cNvPr>
          <p:cNvPicPr>
            <a:picLocks noChangeAspect="1"/>
          </p:cNvPicPr>
          <p:nvPr/>
        </p:nvPicPr>
        <p:blipFill>
          <a:blip r:embed="rId6"/>
          <a:stretch>
            <a:fillRect/>
          </a:stretch>
        </p:blipFill>
        <p:spPr>
          <a:xfrm>
            <a:off x="12242153" y="7589520"/>
            <a:ext cx="2296807" cy="548640"/>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TotalTime>
  <Words>787</Words>
  <Application>Microsoft Office PowerPoint</Application>
  <PresentationFormat>Произвольный</PresentationFormat>
  <Paragraphs>62</Paragraphs>
  <Slides>10</Slides>
  <Notes>10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10</vt:i4>
      </vt:variant>
    </vt:vector>
  </HeadingPairs>
  <TitlesOfParts>
    <vt:vector size="14" baseType="lpstr">
      <vt:lpstr>Arial</vt:lpstr>
      <vt:lpstr>Mukta</vt:lpstr>
      <vt:lpstr>Prompt</vt:lpstr>
      <vt:lpstr>Office Theme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09</cp:lastModifiedBy>
  <cp:revision>2</cp:revision>
  <dcterms:created xsi:type="dcterms:W3CDTF">2024-06-07T06:09:14Z</dcterms:created>
  <dcterms:modified xsi:type="dcterms:W3CDTF">2024-06-07T06:27:49Z</dcterms:modified>
</cp:coreProperties>
</file>