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notesMasterIdLst>
    <p:notesMasterId r:id="rId11"/>
  </p:notesMasterIdLst>
  <p:sldSz cx="14630400" cy="8229600"/>
  <p:notesSz cx="8229600" cy="146304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hyperlink" Target="https://gamma.app" TargetMode="External"/><Relationship Id="rId1" Type="http://schemas.openxmlformats.org/officeDocument/2006/relationships/image" Target="../media/image-1-1.png"/><Relationship Id="rId2" Type="http://schemas.openxmlformats.org/officeDocument/2006/relationships/image" Target="../media/image-1-2.png"/><Relationship Id="rId3" Type="http://schemas.openxmlformats.org/officeDocument/2006/relationships/image" Target="../media/image-1-3.png"/><Relationship Id="rId4" Type="http://schemas.openxmlformats.org/officeDocument/2006/relationships/image" Target="../media/image-1-4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" TargetMode="External"/><Relationship Id="rId1" Type="http://schemas.openxmlformats.org/officeDocument/2006/relationships/image" Target="../media/image-2-1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" TargetMode="External"/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" TargetMode="External"/><Relationship Id="rId1" Type="http://schemas.openxmlformats.org/officeDocument/2006/relationships/image" Target="../media/image-4-1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" TargetMode="External"/><Relationship Id="rId1" Type="http://schemas.openxmlformats.org/officeDocument/2006/relationships/image" Target="../media/image-5-1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hyperlink" Target="https://gamma.app" TargetMode="External"/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6-3.png"/><Relationship Id="rId4" Type="http://schemas.openxmlformats.org/officeDocument/2006/relationships/image" Target="../media/image-6-4.png"/><Relationship Id="rId5" Type="http://schemas.openxmlformats.org/officeDocument/2006/relationships/image" Target="../media/image-6-5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" TargetMode="External"/><Relationship Id="rId1" Type="http://schemas.openxmlformats.org/officeDocument/2006/relationships/image" Target="../media/image-7-1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hyperlink" Target="https://gamma.app" TargetMode="External"/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image" Target="../media/image-8-4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hyperlink" Target="https://gamma.app" TargetMode="External"/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image" Target="../media/image-9-3.png"/><Relationship Id="rId4" Type="http://schemas.openxmlformats.org/officeDocument/2006/relationships/image" Target="../media/image-9-4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C3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C32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1620" y="222171"/>
            <a:ext cx="5486400" cy="7785259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833199" y="2680097"/>
            <a:ext cx="7477601" cy="100857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7942"/>
              </a:lnSpc>
              <a:buNone/>
            </a:pPr>
            <a:r>
              <a:rPr lang="en-US" sz="6354" b="1" dirty="0">
                <a:solidFill>
                  <a:srgbClr val="60A9F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Great Britain</a:t>
            </a:r>
            <a:endParaRPr lang="en-US" sz="6354" dirty="0"/>
          </a:p>
        </p:txBody>
      </p:sp>
      <p:sp>
        <p:nvSpPr>
          <p:cNvPr id="6" name="Text 3"/>
          <p:cNvSpPr/>
          <p:nvPr/>
        </p:nvSpPr>
        <p:spPr>
          <a:xfrm>
            <a:off x="833199" y="4021931"/>
            <a:ext cx="7477601" cy="6665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Discover the rich history, captivating culture, and stunning natural beauty of Great Britain.</a:t>
            </a:r>
            <a:endParaRPr lang="en-US" sz="1750" dirty="0"/>
          </a:p>
        </p:txBody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199" y="4938355"/>
            <a:ext cx="1892975" cy="611029"/>
          </a:xfrm>
          <a:prstGeom prst="rect">
            <a:avLst/>
          </a:prstGeom>
        </p:spPr>
      </p:pic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7259" y="4938355"/>
            <a:ext cx="1736527" cy="611029"/>
          </a:xfrm>
          <a:prstGeom prst="rect">
            <a:avLst/>
          </a:prstGeom>
        </p:spPr>
      </p:pic>
      <p:pic>
        <p:nvPicPr>
          <p:cNvPr id="9" name="Image 3" descr="preencoded.png">
            <a:hlinkClick r:id="rId5" tooltip="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C3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C32"/>
          </a:solidFill>
          <a:ln/>
        </p:spPr>
      </p:sp>
      <p:sp>
        <p:nvSpPr>
          <p:cNvPr id="4" name="Text 2"/>
          <p:cNvSpPr/>
          <p:nvPr/>
        </p:nvSpPr>
        <p:spPr>
          <a:xfrm>
            <a:off x="1760220" y="2078117"/>
            <a:ext cx="5847278" cy="73080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5755"/>
              </a:lnSpc>
              <a:buNone/>
            </a:pPr>
            <a:r>
              <a:rPr lang="en-US" sz="4604" b="1" dirty="0">
                <a:solidFill>
                  <a:srgbClr val="60A9F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Geography</a:t>
            </a:r>
            <a:endParaRPr lang="en-US" sz="4604" dirty="0"/>
          </a:p>
        </p:txBody>
      </p:sp>
      <p:sp>
        <p:nvSpPr>
          <p:cNvPr id="5" name="Text 3"/>
          <p:cNvSpPr/>
          <p:nvPr/>
        </p:nvSpPr>
        <p:spPr>
          <a:xfrm>
            <a:off x="1760220" y="3364349"/>
            <a:ext cx="2923580" cy="36552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878"/>
              </a:lnSpc>
              <a:buNone/>
            </a:pPr>
            <a:r>
              <a:rPr lang="en-US" sz="2302" b="1" dirty="0">
                <a:solidFill>
                  <a:srgbClr val="60A9F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Diverse Landscapes</a:t>
            </a:r>
            <a:endParaRPr lang="en-US" sz="2302" dirty="0"/>
          </a:p>
        </p:txBody>
      </p:sp>
      <p:sp>
        <p:nvSpPr>
          <p:cNvPr id="6" name="Text 4"/>
          <p:cNvSpPr/>
          <p:nvPr/>
        </p:nvSpPr>
        <p:spPr>
          <a:xfrm>
            <a:off x="1760220" y="3952042"/>
            <a:ext cx="3341608" cy="1666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Great Britain is home to a wide range of landscapes, from the rugged cliffs of the northern coasts to the rolling green hills of the countryside.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5651421" y="3364349"/>
            <a:ext cx="2923580" cy="36552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878"/>
              </a:lnSpc>
              <a:buNone/>
            </a:pPr>
            <a:r>
              <a:rPr lang="en-US" sz="2302" b="1" dirty="0">
                <a:solidFill>
                  <a:srgbClr val="60A9F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Iconic Cities</a:t>
            </a:r>
            <a:endParaRPr lang="en-US" sz="2302" dirty="0"/>
          </a:p>
        </p:txBody>
      </p:sp>
      <p:sp>
        <p:nvSpPr>
          <p:cNvPr id="8" name="Text 6"/>
          <p:cNvSpPr/>
          <p:nvPr/>
        </p:nvSpPr>
        <p:spPr>
          <a:xfrm>
            <a:off x="5651421" y="3952042"/>
            <a:ext cx="3341608" cy="1666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The country is dotted with vibrant cities, such as London, Edinburgh, and Cardiff, each with its own unique character and attractions.</a:t>
            </a:r>
            <a:endParaRPr lang="en-US" sz="1750" dirty="0"/>
          </a:p>
        </p:txBody>
      </p:sp>
      <p:sp>
        <p:nvSpPr>
          <p:cNvPr id="9" name="Text 7"/>
          <p:cNvSpPr/>
          <p:nvPr/>
        </p:nvSpPr>
        <p:spPr>
          <a:xfrm>
            <a:off x="9542621" y="3364349"/>
            <a:ext cx="2923580" cy="36552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878"/>
              </a:lnSpc>
              <a:buNone/>
            </a:pPr>
            <a:r>
              <a:rPr lang="en-US" sz="2302" b="1" dirty="0">
                <a:solidFill>
                  <a:srgbClr val="60A9F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Abundant Nature</a:t>
            </a:r>
            <a:endParaRPr lang="en-US" sz="2302" dirty="0"/>
          </a:p>
        </p:txBody>
      </p:sp>
      <p:sp>
        <p:nvSpPr>
          <p:cNvPr id="10" name="Text 8"/>
          <p:cNvSpPr/>
          <p:nvPr/>
        </p:nvSpPr>
        <p:spPr>
          <a:xfrm>
            <a:off x="9542621" y="3952042"/>
            <a:ext cx="3341608" cy="19995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Great Britain boasts numerous national parks, forests, and nature reserves, offering endless opportunities for outdoor adventure and exploration.</a:t>
            </a:r>
            <a:endParaRPr lang="en-US" sz="1750" dirty="0"/>
          </a:p>
        </p:txBody>
      </p:sp>
      <p:pic>
        <p:nvPicPr>
          <p:cNvPr id="11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C3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C32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80420" y="222171"/>
            <a:ext cx="3657600" cy="7785259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833199" y="779502"/>
            <a:ext cx="5847278" cy="73080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5755"/>
              </a:lnSpc>
              <a:buNone/>
            </a:pPr>
            <a:r>
              <a:rPr lang="en-US" sz="4604" b="1" dirty="0">
                <a:solidFill>
                  <a:srgbClr val="60A9F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History</a:t>
            </a:r>
            <a:endParaRPr lang="en-US" sz="4604" dirty="0"/>
          </a:p>
        </p:txBody>
      </p:sp>
      <p:sp>
        <p:nvSpPr>
          <p:cNvPr id="6" name="Shape 3"/>
          <p:cNvSpPr/>
          <p:nvPr/>
        </p:nvSpPr>
        <p:spPr>
          <a:xfrm>
            <a:off x="1116568" y="1843564"/>
            <a:ext cx="99893" cy="5606415"/>
          </a:xfrm>
          <a:prstGeom prst="roundRect">
            <a:avLst>
              <a:gd name="adj" fmla="val 133462"/>
            </a:avLst>
          </a:prstGeom>
          <a:solidFill>
            <a:srgbClr val="282C32"/>
          </a:solidFill>
          <a:ln/>
        </p:spPr>
      </p:sp>
      <p:sp>
        <p:nvSpPr>
          <p:cNvPr id="7" name="Shape 4"/>
          <p:cNvSpPr/>
          <p:nvPr/>
        </p:nvSpPr>
        <p:spPr>
          <a:xfrm>
            <a:off x="1416427" y="2293441"/>
            <a:ext cx="777597" cy="99893"/>
          </a:xfrm>
          <a:prstGeom prst="roundRect">
            <a:avLst>
              <a:gd name="adj" fmla="val 133462"/>
            </a:avLst>
          </a:prstGeom>
          <a:solidFill>
            <a:srgbClr val="282C32"/>
          </a:solidFill>
          <a:ln/>
        </p:spPr>
      </p:sp>
      <p:sp>
        <p:nvSpPr>
          <p:cNvPr id="8" name="Shape 5"/>
          <p:cNvSpPr/>
          <p:nvPr/>
        </p:nvSpPr>
        <p:spPr>
          <a:xfrm>
            <a:off x="916484" y="2093476"/>
            <a:ext cx="499943" cy="499943"/>
          </a:xfrm>
          <a:prstGeom prst="roundRect">
            <a:avLst>
              <a:gd name="adj" fmla="val 26667"/>
            </a:avLst>
          </a:prstGeom>
          <a:solidFill>
            <a:srgbClr val="282C32"/>
          </a:solidFill>
          <a:ln/>
        </p:spPr>
      </p:sp>
      <p:sp>
        <p:nvSpPr>
          <p:cNvPr id="9" name="Text 6"/>
          <p:cNvSpPr/>
          <p:nvPr/>
        </p:nvSpPr>
        <p:spPr>
          <a:xfrm>
            <a:off x="1104364" y="2124194"/>
            <a:ext cx="124182" cy="43850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3453"/>
              </a:lnSpc>
              <a:buNone/>
            </a:pPr>
            <a:r>
              <a:rPr lang="en-US" sz="2763" b="1" dirty="0">
                <a:solidFill>
                  <a:srgbClr val="60A9F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1</a:t>
            </a:r>
            <a:endParaRPr lang="en-US" sz="2763" dirty="0"/>
          </a:p>
        </p:txBody>
      </p:sp>
      <p:sp>
        <p:nvSpPr>
          <p:cNvPr id="10" name="Text 7"/>
          <p:cNvSpPr/>
          <p:nvPr/>
        </p:nvSpPr>
        <p:spPr>
          <a:xfrm>
            <a:off x="2388513" y="2065734"/>
            <a:ext cx="2923580" cy="36552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l" indent="0" marL="0">
              <a:lnSpc>
                <a:spcPts val="2878"/>
              </a:lnSpc>
              <a:buNone/>
            </a:pPr>
            <a:r>
              <a:rPr lang="en-US" sz="2302" b="1" dirty="0">
                <a:solidFill>
                  <a:srgbClr val="60A9F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Ancient Roots</a:t>
            </a:r>
            <a:endParaRPr lang="en-US" sz="2302" dirty="0"/>
          </a:p>
        </p:txBody>
      </p:sp>
      <p:sp>
        <p:nvSpPr>
          <p:cNvPr id="11" name="Text 8"/>
          <p:cNvSpPr/>
          <p:nvPr/>
        </p:nvSpPr>
        <p:spPr>
          <a:xfrm>
            <a:off x="2388513" y="2564487"/>
            <a:ext cx="7751088" cy="6665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Great Britain's history dates back thousands of years, with evidence of human habitation as early as the Paleolithic era.</a:t>
            </a:r>
            <a:endParaRPr lang="en-US" sz="1750" dirty="0"/>
          </a:p>
        </p:txBody>
      </p:sp>
      <p:sp>
        <p:nvSpPr>
          <p:cNvPr id="12" name="Shape 9"/>
          <p:cNvSpPr/>
          <p:nvPr/>
        </p:nvSpPr>
        <p:spPr>
          <a:xfrm>
            <a:off x="1416427" y="4125218"/>
            <a:ext cx="777597" cy="99893"/>
          </a:xfrm>
          <a:prstGeom prst="roundRect">
            <a:avLst>
              <a:gd name="adj" fmla="val 133462"/>
            </a:avLst>
          </a:prstGeom>
          <a:solidFill>
            <a:srgbClr val="282C32"/>
          </a:solidFill>
          <a:ln/>
        </p:spPr>
      </p:sp>
      <p:sp>
        <p:nvSpPr>
          <p:cNvPr id="13" name="Shape 10"/>
          <p:cNvSpPr/>
          <p:nvPr/>
        </p:nvSpPr>
        <p:spPr>
          <a:xfrm>
            <a:off x="916484" y="3925253"/>
            <a:ext cx="499943" cy="499943"/>
          </a:xfrm>
          <a:prstGeom prst="roundRect">
            <a:avLst>
              <a:gd name="adj" fmla="val 26667"/>
            </a:avLst>
          </a:prstGeom>
          <a:solidFill>
            <a:srgbClr val="282C32"/>
          </a:solidFill>
          <a:ln/>
        </p:spPr>
      </p:sp>
      <p:sp>
        <p:nvSpPr>
          <p:cNvPr id="14" name="Text 11"/>
          <p:cNvSpPr/>
          <p:nvPr/>
        </p:nvSpPr>
        <p:spPr>
          <a:xfrm>
            <a:off x="1068169" y="3955971"/>
            <a:ext cx="196453" cy="43850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3453"/>
              </a:lnSpc>
              <a:buNone/>
            </a:pPr>
            <a:r>
              <a:rPr lang="en-US" sz="2763" b="1" dirty="0">
                <a:solidFill>
                  <a:srgbClr val="60A9F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2</a:t>
            </a:r>
            <a:endParaRPr lang="en-US" sz="2763" dirty="0"/>
          </a:p>
        </p:txBody>
      </p:sp>
      <p:sp>
        <p:nvSpPr>
          <p:cNvPr id="15" name="Text 12"/>
          <p:cNvSpPr/>
          <p:nvPr/>
        </p:nvSpPr>
        <p:spPr>
          <a:xfrm>
            <a:off x="2388513" y="3897511"/>
            <a:ext cx="2923580" cy="36552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l" indent="0" marL="0">
              <a:lnSpc>
                <a:spcPts val="2878"/>
              </a:lnSpc>
              <a:buNone/>
            </a:pPr>
            <a:r>
              <a:rPr lang="en-US" sz="2302" b="1" dirty="0">
                <a:solidFill>
                  <a:srgbClr val="60A9F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Roman Conquest</a:t>
            </a:r>
            <a:endParaRPr lang="en-US" sz="2302" dirty="0"/>
          </a:p>
        </p:txBody>
      </p:sp>
      <p:sp>
        <p:nvSpPr>
          <p:cNvPr id="16" name="Text 13"/>
          <p:cNvSpPr/>
          <p:nvPr/>
        </p:nvSpPr>
        <p:spPr>
          <a:xfrm>
            <a:off x="2388513" y="4396264"/>
            <a:ext cx="7751088" cy="9997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The Romans invaded and occupied Great Britain in the 1st century AD, leaving a lasting impact on the country's architecture, language, and culture.</a:t>
            </a:r>
            <a:endParaRPr lang="en-US" sz="1750" dirty="0"/>
          </a:p>
        </p:txBody>
      </p:sp>
      <p:sp>
        <p:nvSpPr>
          <p:cNvPr id="17" name="Shape 14"/>
          <p:cNvSpPr/>
          <p:nvPr/>
        </p:nvSpPr>
        <p:spPr>
          <a:xfrm>
            <a:off x="1416427" y="6290250"/>
            <a:ext cx="777597" cy="99893"/>
          </a:xfrm>
          <a:prstGeom prst="roundRect">
            <a:avLst>
              <a:gd name="adj" fmla="val 133462"/>
            </a:avLst>
          </a:prstGeom>
          <a:solidFill>
            <a:srgbClr val="282C32"/>
          </a:solidFill>
          <a:ln/>
        </p:spPr>
      </p:sp>
      <p:sp>
        <p:nvSpPr>
          <p:cNvPr id="18" name="Shape 15"/>
          <p:cNvSpPr/>
          <p:nvPr/>
        </p:nvSpPr>
        <p:spPr>
          <a:xfrm>
            <a:off x="916484" y="6090285"/>
            <a:ext cx="499943" cy="499943"/>
          </a:xfrm>
          <a:prstGeom prst="roundRect">
            <a:avLst>
              <a:gd name="adj" fmla="val 26667"/>
            </a:avLst>
          </a:prstGeom>
          <a:solidFill>
            <a:srgbClr val="282C32"/>
          </a:solidFill>
          <a:ln/>
        </p:spPr>
      </p:sp>
      <p:sp>
        <p:nvSpPr>
          <p:cNvPr id="19" name="Text 16"/>
          <p:cNvSpPr/>
          <p:nvPr/>
        </p:nvSpPr>
        <p:spPr>
          <a:xfrm>
            <a:off x="1071741" y="6121003"/>
            <a:ext cx="189428" cy="43850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3453"/>
              </a:lnSpc>
              <a:buNone/>
            </a:pPr>
            <a:r>
              <a:rPr lang="en-US" sz="2763" b="1" dirty="0">
                <a:solidFill>
                  <a:srgbClr val="60A9F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3</a:t>
            </a:r>
            <a:endParaRPr lang="en-US" sz="2763" dirty="0"/>
          </a:p>
        </p:txBody>
      </p:sp>
      <p:sp>
        <p:nvSpPr>
          <p:cNvPr id="20" name="Text 17"/>
          <p:cNvSpPr/>
          <p:nvPr/>
        </p:nvSpPr>
        <p:spPr>
          <a:xfrm>
            <a:off x="2388513" y="6062543"/>
            <a:ext cx="2923580" cy="36552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l" indent="0" marL="0">
              <a:lnSpc>
                <a:spcPts val="2878"/>
              </a:lnSpc>
              <a:buNone/>
            </a:pPr>
            <a:r>
              <a:rPr lang="en-US" sz="2302" b="1" dirty="0">
                <a:solidFill>
                  <a:srgbClr val="60A9F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The Rise of Kingdoms</a:t>
            </a:r>
            <a:endParaRPr lang="en-US" sz="2302" dirty="0"/>
          </a:p>
        </p:txBody>
      </p:sp>
      <p:sp>
        <p:nvSpPr>
          <p:cNvPr id="21" name="Text 18"/>
          <p:cNvSpPr/>
          <p:nvPr/>
        </p:nvSpPr>
        <p:spPr>
          <a:xfrm>
            <a:off x="2388513" y="6561296"/>
            <a:ext cx="7751088" cy="6665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In the Middle Ages, various kingdoms and empires vied for control of the British Isles, leading to a rich and complex political history.</a:t>
            </a:r>
            <a:endParaRPr lang="en-US" sz="1750" dirty="0"/>
          </a:p>
        </p:txBody>
      </p:sp>
      <p:pic>
        <p:nvPicPr>
          <p:cNvPr id="22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EEFF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C32"/>
          </a:solidFill>
          <a:ln/>
        </p:spPr>
      </p:sp>
      <p:sp>
        <p:nvSpPr>
          <p:cNvPr id="4" name="Text 2"/>
          <p:cNvSpPr/>
          <p:nvPr/>
        </p:nvSpPr>
        <p:spPr>
          <a:xfrm>
            <a:off x="1760220" y="1637109"/>
            <a:ext cx="6281023" cy="73080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5755"/>
              </a:lnSpc>
              <a:buNone/>
            </a:pPr>
            <a:r>
              <a:rPr lang="en-US" sz="4604" b="1" dirty="0">
                <a:solidFill>
                  <a:srgbClr val="60A9F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Government and Politics</a:t>
            </a:r>
            <a:endParaRPr lang="en-US" sz="4604" dirty="0"/>
          </a:p>
        </p:txBody>
      </p:sp>
      <p:sp>
        <p:nvSpPr>
          <p:cNvPr id="5" name="Shape 3"/>
          <p:cNvSpPr/>
          <p:nvPr/>
        </p:nvSpPr>
        <p:spPr>
          <a:xfrm>
            <a:off x="1760220" y="3062168"/>
            <a:ext cx="499943" cy="499943"/>
          </a:xfrm>
          <a:prstGeom prst="roundRect">
            <a:avLst>
              <a:gd name="adj" fmla="val 26667"/>
            </a:avLst>
          </a:prstGeom>
          <a:solidFill>
            <a:srgbClr val="282C32"/>
          </a:solidFill>
          <a:ln/>
        </p:spPr>
      </p:sp>
      <p:sp>
        <p:nvSpPr>
          <p:cNvPr id="6" name="Text 4"/>
          <p:cNvSpPr/>
          <p:nvPr/>
        </p:nvSpPr>
        <p:spPr>
          <a:xfrm>
            <a:off x="1948101" y="3092887"/>
            <a:ext cx="124182" cy="43850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3453"/>
              </a:lnSpc>
              <a:buNone/>
            </a:pPr>
            <a:r>
              <a:rPr lang="en-US" sz="2763" b="1" dirty="0">
                <a:solidFill>
                  <a:srgbClr val="60A9F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1</a:t>
            </a:r>
            <a:endParaRPr lang="en-US" sz="2763" dirty="0"/>
          </a:p>
        </p:txBody>
      </p:sp>
      <p:sp>
        <p:nvSpPr>
          <p:cNvPr id="7" name="Text 5"/>
          <p:cNvSpPr/>
          <p:nvPr/>
        </p:nvSpPr>
        <p:spPr>
          <a:xfrm>
            <a:off x="2482334" y="3062168"/>
            <a:ext cx="2833092" cy="73104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878"/>
              </a:lnSpc>
              <a:buNone/>
            </a:pPr>
            <a:r>
              <a:rPr lang="en-US" sz="2302" b="1" dirty="0">
                <a:solidFill>
                  <a:srgbClr val="60A9F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Constitutional Monarchy</a:t>
            </a:r>
            <a:endParaRPr lang="en-US" sz="2302" dirty="0"/>
          </a:p>
        </p:txBody>
      </p:sp>
      <p:sp>
        <p:nvSpPr>
          <p:cNvPr id="8" name="Text 6"/>
          <p:cNvSpPr/>
          <p:nvPr/>
        </p:nvSpPr>
        <p:spPr>
          <a:xfrm>
            <a:off x="2482334" y="3926443"/>
            <a:ext cx="2833092" cy="19995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Great Britain is a constitutional monarchy, with the Queen as the head of state and the Prime Minister as the head of government.</a:t>
            </a:r>
            <a:endParaRPr lang="en-US" sz="1750" dirty="0"/>
          </a:p>
        </p:txBody>
      </p:sp>
      <p:sp>
        <p:nvSpPr>
          <p:cNvPr id="9" name="Shape 7"/>
          <p:cNvSpPr/>
          <p:nvPr/>
        </p:nvSpPr>
        <p:spPr>
          <a:xfrm>
            <a:off x="5537597" y="3062168"/>
            <a:ext cx="499943" cy="499943"/>
          </a:xfrm>
          <a:prstGeom prst="roundRect">
            <a:avLst>
              <a:gd name="adj" fmla="val 26667"/>
            </a:avLst>
          </a:prstGeom>
          <a:solidFill>
            <a:srgbClr val="282C32"/>
          </a:solidFill>
          <a:ln/>
        </p:spPr>
      </p:sp>
      <p:sp>
        <p:nvSpPr>
          <p:cNvPr id="10" name="Text 8"/>
          <p:cNvSpPr/>
          <p:nvPr/>
        </p:nvSpPr>
        <p:spPr>
          <a:xfrm>
            <a:off x="5689283" y="3092887"/>
            <a:ext cx="196453" cy="43850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3453"/>
              </a:lnSpc>
              <a:buNone/>
            </a:pPr>
            <a:r>
              <a:rPr lang="en-US" sz="2763" b="1" dirty="0">
                <a:solidFill>
                  <a:srgbClr val="60A9F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2</a:t>
            </a:r>
            <a:endParaRPr lang="en-US" sz="2763" dirty="0"/>
          </a:p>
        </p:txBody>
      </p:sp>
      <p:sp>
        <p:nvSpPr>
          <p:cNvPr id="11" name="Text 9"/>
          <p:cNvSpPr/>
          <p:nvPr/>
        </p:nvSpPr>
        <p:spPr>
          <a:xfrm>
            <a:off x="6259711" y="3062168"/>
            <a:ext cx="2833092" cy="36552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878"/>
              </a:lnSpc>
              <a:buNone/>
            </a:pPr>
            <a:r>
              <a:rPr lang="en-US" sz="2302" b="1" dirty="0">
                <a:solidFill>
                  <a:srgbClr val="60A9F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Bicameral Parliament</a:t>
            </a:r>
            <a:endParaRPr lang="en-US" sz="2302" dirty="0"/>
          </a:p>
        </p:txBody>
      </p:sp>
      <p:sp>
        <p:nvSpPr>
          <p:cNvPr id="12" name="Text 10"/>
          <p:cNvSpPr/>
          <p:nvPr/>
        </p:nvSpPr>
        <p:spPr>
          <a:xfrm>
            <a:off x="6259711" y="3560921"/>
            <a:ext cx="2833092" cy="19995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The British Parliament consists of the House of Commons and the House of Lords, with the former being the more powerful of the two.</a:t>
            </a:r>
            <a:endParaRPr lang="en-US" sz="1750" dirty="0"/>
          </a:p>
        </p:txBody>
      </p:sp>
      <p:sp>
        <p:nvSpPr>
          <p:cNvPr id="13" name="Shape 11"/>
          <p:cNvSpPr/>
          <p:nvPr/>
        </p:nvSpPr>
        <p:spPr>
          <a:xfrm>
            <a:off x="9314974" y="3062168"/>
            <a:ext cx="499943" cy="499943"/>
          </a:xfrm>
          <a:prstGeom prst="roundRect">
            <a:avLst>
              <a:gd name="adj" fmla="val 26667"/>
            </a:avLst>
          </a:prstGeom>
          <a:solidFill>
            <a:srgbClr val="282C32"/>
          </a:solidFill>
          <a:ln/>
        </p:spPr>
      </p:sp>
      <p:sp>
        <p:nvSpPr>
          <p:cNvPr id="14" name="Text 12"/>
          <p:cNvSpPr/>
          <p:nvPr/>
        </p:nvSpPr>
        <p:spPr>
          <a:xfrm>
            <a:off x="9470231" y="3092887"/>
            <a:ext cx="189428" cy="43850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3453"/>
              </a:lnSpc>
              <a:buNone/>
            </a:pPr>
            <a:r>
              <a:rPr lang="en-US" sz="2763" b="1" dirty="0">
                <a:solidFill>
                  <a:srgbClr val="60A9F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3</a:t>
            </a:r>
            <a:endParaRPr lang="en-US" sz="2763" dirty="0"/>
          </a:p>
        </p:txBody>
      </p:sp>
      <p:sp>
        <p:nvSpPr>
          <p:cNvPr id="15" name="Text 13"/>
          <p:cNvSpPr/>
          <p:nvPr/>
        </p:nvSpPr>
        <p:spPr>
          <a:xfrm>
            <a:off x="10037088" y="3062168"/>
            <a:ext cx="2833092" cy="73104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878"/>
              </a:lnSpc>
              <a:buNone/>
            </a:pPr>
            <a:r>
              <a:rPr lang="en-US" sz="2302" b="1" dirty="0">
                <a:solidFill>
                  <a:srgbClr val="60A9F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Devolved Administrations</a:t>
            </a:r>
            <a:endParaRPr lang="en-US" sz="2302" dirty="0"/>
          </a:p>
        </p:txBody>
      </p:sp>
      <p:sp>
        <p:nvSpPr>
          <p:cNvPr id="16" name="Text 14"/>
          <p:cNvSpPr/>
          <p:nvPr/>
        </p:nvSpPr>
        <p:spPr>
          <a:xfrm>
            <a:off x="10037088" y="3926443"/>
            <a:ext cx="2833092" cy="26660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In recent years, the UK has seen the establishment of devolved administrations in Scotland, Wales, and Northern Ireland, each with their own legislative bodies.</a:t>
            </a:r>
            <a:endParaRPr lang="en-US" sz="1750" dirty="0"/>
          </a:p>
        </p:txBody>
      </p:sp>
      <p:pic>
        <p:nvPicPr>
          <p:cNvPr id="17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C3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C32"/>
          </a:solidFill>
          <a:ln/>
        </p:spPr>
      </p:sp>
      <p:sp>
        <p:nvSpPr>
          <p:cNvPr id="4" name="Text 2"/>
          <p:cNvSpPr/>
          <p:nvPr/>
        </p:nvSpPr>
        <p:spPr>
          <a:xfrm>
            <a:off x="1760220" y="2244685"/>
            <a:ext cx="5847278" cy="73080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5755"/>
              </a:lnSpc>
              <a:buNone/>
            </a:pPr>
            <a:r>
              <a:rPr lang="en-US" sz="4604" b="1" dirty="0">
                <a:solidFill>
                  <a:srgbClr val="60A9F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Economy</a:t>
            </a:r>
            <a:endParaRPr lang="en-US" sz="4604" dirty="0"/>
          </a:p>
        </p:txBody>
      </p:sp>
      <p:sp>
        <p:nvSpPr>
          <p:cNvPr id="5" name="Text 3"/>
          <p:cNvSpPr/>
          <p:nvPr/>
        </p:nvSpPr>
        <p:spPr>
          <a:xfrm>
            <a:off x="1760220" y="3530918"/>
            <a:ext cx="2923580" cy="36552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878"/>
              </a:lnSpc>
              <a:buNone/>
            </a:pPr>
            <a:r>
              <a:rPr lang="en-US" sz="2302" b="1" dirty="0">
                <a:solidFill>
                  <a:srgbClr val="60A9F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Diverse Industries</a:t>
            </a:r>
            <a:endParaRPr lang="en-US" sz="2302" dirty="0"/>
          </a:p>
        </p:txBody>
      </p:sp>
      <p:sp>
        <p:nvSpPr>
          <p:cNvPr id="6" name="Text 4"/>
          <p:cNvSpPr/>
          <p:nvPr/>
        </p:nvSpPr>
        <p:spPr>
          <a:xfrm>
            <a:off x="1760220" y="4118610"/>
            <a:ext cx="3341608" cy="1666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Great Britain's economy is highly diversified, with strengths in sectors like finance, technology, manufacturing, and services.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5651421" y="3530918"/>
            <a:ext cx="2923580" cy="36552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878"/>
              </a:lnSpc>
              <a:buNone/>
            </a:pPr>
            <a:r>
              <a:rPr lang="en-US" sz="2302" b="1" dirty="0">
                <a:solidFill>
                  <a:srgbClr val="60A9F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Global Trade Hub</a:t>
            </a:r>
            <a:endParaRPr lang="en-US" sz="2302" dirty="0"/>
          </a:p>
        </p:txBody>
      </p:sp>
      <p:sp>
        <p:nvSpPr>
          <p:cNvPr id="8" name="Text 6"/>
          <p:cNvSpPr/>
          <p:nvPr/>
        </p:nvSpPr>
        <p:spPr>
          <a:xfrm>
            <a:off x="5651421" y="4118610"/>
            <a:ext cx="3341608" cy="1666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As a major trading nation, Great Britain is a hub for international commerce and investment, with a strong export-oriented economy.</a:t>
            </a:r>
            <a:endParaRPr lang="en-US" sz="1750" dirty="0"/>
          </a:p>
        </p:txBody>
      </p:sp>
      <p:sp>
        <p:nvSpPr>
          <p:cNvPr id="9" name="Text 7"/>
          <p:cNvSpPr/>
          <p:nvPr/>
        </p:nvSpPr>
        <p:spPr>
          <a:xfrm>
            <a:off x="9542621" y="3530918"/>
            <a:ext cx="2923580" cy="36552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878"/>
              </a:lnSpc>
              <a:buNone/>
            </a:pPr>
            <a:r>
              <a:rPr lang="en-US" sz="2302" b="1" dirty="0">
                <a:solidFill>
                  <a:srgbClr val="60A9F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Economic Challenges</a:t>
            </a:r>
            <a:endParaRPr lang="en-US" sz="2302" dirty="0"/>
          </a:p>
        </p:txBody>
      </p:sp>
      <p:sp>
        <p:nvSpPr>
          <p:cNvPr id="10" name="Text 8"/>
          <p:cNvSpPr/>
          <p:nvPr/>
        </p:nvSpPr>
        <p:spPr>
          <a:xfrm>
            <a:off x="9542621" y="4118610"/>
            <a:ext cx="3341608" cy="1666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The country has faced economic challenges in recent years, including the impact of Brexit and the COVID-19 pandemic.</a:t>
            </a:r>
            <a:endParaRPr lang="en-US" sz="1750" dirty="0"/>
          </a:p>
        </p:txBody>
      </p:sp>
      <p:pic>
        <p:nvPicPr>
          <p:cNvPr id="11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EEFF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C32"/>
          </a:solidFill>
          <a:ln/>
        </p:spPr>
      </p:sp>
      <p:sp>
        <p:nvSpPr>
          <p:cNvPr id="4" name="Text 2"/>
          <p:cNvSpPr/>
          <p:nvPr/>
        </p:nvSpPr>
        <p:spPr>
          <a:xfrm>
            <a:off x="1760220" y="1206579"/>
            <a:ext cx="5847278" cy="73080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5755"/>
              </a:lnSpc>
              <a:buNone/>
            </a:pPr>
            <a:r>
              <a:rPr lang="en-US" sz="4604" b="1" dirty="0">
                <a:solidFill>
                  <a:srgbClr val="60A9F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Culture and Society</a:t>
            </a:r>
            <a:endParaRPr lang="en-US" sz="4604" dirty="0"/>
          </a:p>
        </p:txBody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0220" y="2381726"/>
            <a:ext cx="555427" cy="555427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760220" y="3159323"/>
            <a:ext cx="2527459" cy="36552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l" indent="0" marL="0">
              <a:lnSpc>
                <a:spcPts val="2878"/>
              </a:lnSpc>
              <a:buNone/>
            </a:pPr>
            <a:r>
              <a:rPr lang="en-US" sz="2302" b="1" dirty="0">
                <a:solidFill>
                  <a:srgbClr val="60A9F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Tea Time</a:t>
            </a:r>
            <a:endParaRPr lang="en-US" sz="2302" dirty="0"/>
          </a:p>
        </p:txBody>
      </p:sp>
      <p:sp>
        <p:nvSpPr>
          <p:cNvPr id="7" name="Text 4"/>
          <p:cNvSpPr/>
          <p:nvPr/>
        </p:nvSpPr>
        <p:spPr>
          <a:xfrm>
            <a:off x="1760220" y="3658076"/>
            <a:ext cx="2527459" cy="26660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The British love of tea is a quintessential part of the country's cultural identity, with tea breaks and afternoon tea being deeply ingrained in daily life.</a:t>
            </a:r>
            <a:endParaRPr lang="en-US" sz="1750" dirty="0"/>
          </a:p>
        </p:txBody>
      </p:sp>
      <p:pic>
        <p:nvPicPr>
          <p:cNvPr id="8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0935" y="2381726"/>
            <a:ext cx="555427" cy="555427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4620935" y="3159323"/>
            <a:ext cx="2527578" cy="73104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ts val="2878"/>
              </a:lnSpc>
              <a:buNone/>
            </a:pPr>
            <a:r>
              <a:rPr lang="en-US" sz="2302" b="1" dirty="0">
                <a:solidFill>
                  <a:srgbClr val="60A9F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Rich Musical Heritage</a:t>
            </a:r>
            <a:endParaRPr lang="en-US" sz="2302" dirty="0"/>
          </a:p>
        </p:txBody>
      </p:sp>
      <p:sp>
        <p:nvSpPr>
          <p:cNvPr id="10" name="Text 6"/>
          <p:cNvSpPr/>
          <p:nvPr/>
        </p:nvSpPr>
        <p:spPr>
          <a:xfrm>
            <a:off x="4620935" y="4023598"/>
            <a:ext cx="2527578" cy="26660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Great Britain has a vibrant music scene, with the country producing numerous influential artists, bands, and musical genres over the centuries.</a:t>
            </a:r>
            <a:endParaRPr lang="en-US" sz="1750" dirty="0"/>
          </a:p>
        </p:txBody>
      </p:sp>
      <p:pic>
        <p:nvPicPr>
          <p:cNvPr id="11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1768" y="2381726"/>
            <a:ext cx="555427" cy="555427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7481768" y="3159323"/>
            <a:ext cx="2527578" cy="73104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ts val="2878"/>
              </a:lnSpc>
              <a:buNone/>
            </a:pPr>
            <a:r>
              <a:rPr lang="en-US" sz="2302" b="1" dirty="0">
                <a:solidFill>
                  <a:srgbClr val="60A9F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Thriving Arts and Theatre</a:t>
            </a:r>
            <a:endParaRPr lang="en-US" sz="2302" dirty="0"/>
          </a:p>
        </p:txBody>
      </p:sp>
      <p:sp>
        <p:nvSpPr>
          <p:cNvPr id="13" name="Text 8"/>
          <p:cNvSpPr/>
          <p:nvPr/>
        </p:nvSpPr>
        <p:spPr>
          <a:xfrm>
            <a:off x="7481768" y="4023598"/>
            <a:ext cx="2527578" cy="29993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The arts, including theatre, visual arts, and literature, have a long and celebrated history in Great Britain, with London's West End being a global hub for the performing arts.</a:t>
            </a:r>
            <a:endParaRPr lang="en-US" sz="1750" dirty="0"/>
          </a:p>
        </p:txBody>
      </p:sp>
      <p:pic>
        <p:nvPicPr>
          <p:cNvPr id="14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2602" y="2381726"/>
            <a:ext cx="555427" cy="555427"/>
          </a:xfrm>
          <a:prstGeom prst="rect">
            <a:avLst/>
          </a:prstGeom>
        </p:spPr>
      </p:pic>
      <p:sp>
        <p:nvSpPr>
          <p:cNvPr id="15" name="Text 9"/>
          <p:cNvSpPr/>
          <p:nvPr/>
        </p:nvSpPr>
        <p:spPr>
          <a:xfrm>
            <a:off x="10342602" y="3159323"/>
            <a:ext cx="2527578" cy="36552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l" indent="0" marL="0">
              <a:lnSpc>
                <a:spcPts val="2878"/>
              </a:lnSpc>
              <a:buNone/>
            </a:pPr>
            <a:r>
              <a:rPr lang="en-US" sz="2302" b="1" dirty="0">
                <a:solidFill>
                  <a:srgbClr val="60A9F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Passion for Sports</a:t>
            </a:r>
            <a:endParaRPr lang="en-US" sz="2302" dirty="0"/>
          </a:p>
        </p:txBody>
      </p:sp>
      <p:sp>
        <p:nvSpPr>
          <p:cNvPr id="16" name="Text 10"/>
          <p:cNvSpPr/>
          <p:nvPr/>
        </p:nvSpPr>
        <p:spPr>
          <a:xfrm>
            <a:off x="10342602" y="3658076"/>
            <a:ext cx="2527578" cy="26660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From football and cricket to rugby and golf, the British have a deep-rooted love for sports, both as participants and enthusiastic spectators.</a:t>
            </a:r>
            <a:endParaRPr lang="en-US" sz="1750" dirty="0"/>
          </a:p>
        </p:txBody>
      </p:sp>
      <p:pic>
        <p:nvPicPr>
          <p:cNvPr id="17" name="Image 4" descr="preencoded.png">
            <a:hlinkClick r:id="rId6" tooltip="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C32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C32"/>
          </a:solidFill>
          <a:ln/>
        </p:spPr>
      </p:sp>
      <p:sp>
        <p:nvSpPr>
          <p:cNvPr id="4" name="Text 2"/>
          <p:cNvSpPr/>
          <p:nvPr/>
        </p:nvSpPr>
        <p:spPr>
          <a:xfrm>
            <a:off x="1760220" y="1722596"/>
            <a:ext cx="7075408" cy="73080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5755"/>
              </a:lnSpc>
              <a:buNone/>
            </a:pPr>
            <a:r>
              <a:rPr lang="en-US" sz="4604" b="1" dirty="0">
                <a:solidFill>
                  <a:srgbClr val="60A9F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Landmarks and Attractions</a:t>
            </a:r>
            <a:endParaRPr lang="en-US" sz="4604" dirty="0"/>
          </a:p>
        </p:txBody>
      </p:sp>
      <p:sp>
        <p:nvSpPr>
          <p:cNvPr id="5" name="Shape 3"/>
          <p:cNvSpPr/>
          <p:nvPr/>
        </p:nvSpPr>
        <p:spPr>
          <a:xfrm>
            <a:off x="1760220" y="2897743"/>
            <a:ext cx="3555206" cy="3609142"/>
          </a:xfrm>
          <a:prstGeom prst="roundRect">
            <a:avLst>
              <a:gd name="adj" fmla="val 3750"/>
            </a:avLst>
          </a:prstGeom>
          <a:solidFill>
            <a:srgbClr val="282C32"/>
          </a:solidFill>
          <a:ln/>
        </p:spPr>
      </p:sp>
      <p:sp>
        <p:nvSpPr>
          <p:cNvPr id="6" name="Text 4"/>
          <p:cNvSpPr/>
          <p:nvPr/>
        </p:nvSpPr>
        <p:spPr>
          <a:xfrm>
            <a:off x="1982391" y="3119914"/>
            <a:ext cx="2923580" cy="36552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878"/>
              </a:lnSpc>
              <a:buNone/>
            </a:pPr>
            <a:r>
              <a:rPr lang="en-US" sz="2302" b="1" dirty="0">
                <a:solidFill>
                  <a:srgbClr val="60A9F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Historic Castles</a:t>
            </a:r>
            <a:endParaRPr lang="en-US" sz="2302" dirty="0"/>
          </a:p>
        </p:txBody>
      </p:sp>
      <p:sp>
        <p:nvSpPr>
          <p:cNvPr id="7" name="Text 5"/>
          <p:cNvSpPr/>
          <p:nvPr/>
        </p:nvSpPr>
        <p:spPr>
          <a:xfrm>
            <a:off x="1982391" y="3618667"/>
            <a:ext cx="3110865" cy="233279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Great Britain is home to numerous impressive castles, such as Edinburgh Castle, Windsor Castle, and the Tower of London, which offer a glimpse into the country's rich history.</a:t>
            </a:r>
            <a:endParaRPr lang="en-US" sz="1750" dirty="0"/>
          </a:p>
        </p:txBody>
      </p:sp>
      <p:sp>
        <p:nvSpPr>
          <p:cNvPr id="8" name="Shape 6"/>
          <p:cNvSpPr/>
          <p:nvPr/>
        </p:nvSpPr>
        <p:spPr>
          <a:xfrm>
            <a:off x="5537597" y="2897743"/>
            <a:ext cx="3555206" cy="3609142"/>
          </a:xfrm>
          <a:prstGeom prst="roundRect">
            <a:avLst>
              <a:gd name="adj" fmla="val 3750"/>
            </a:avLst>
          </a:prstGeom>
          <a:solidFill>
            <a:srgbClr val="282C32"/>
          </a:solidFill>
          <a:ln/>
        </p:spPr>
      </p:sp>
      <p:sp>
        <p:nvSpPr>
          <p:cNvPr id="9" name="Text 7"/>
          <p:cNvSpPr/>
          <p:nvPr/>
        </p:nvSpPr>
        <p:spPr>
          <a:xfrm>
            <a:off x="5759768" y="3119914"/>
            <a:ext cx="2923580" cy="36552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878"/>
              </a:lnSpc>
              <a:buNone/>
            </a:pPr>
            <a:r>
              <a:rPr lang="en-US" sz="2302" b="1" dirty="0">
                <a:solidFill>
                  <a:srgbClr val="60A9F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Iconic Landmarks</a:t>
            </a:r>
            <a:endParaRPr lang="en-US" sz="2302" dirty="0"/>
          </a:p>
        </p:txBody>
      </p:sp>
      <p:sp>
        <p:nvSpPr>
          <p:cNvPr id="10" name="Text 8"/>
          <p:cNvSpPr/>
          <p:nvPr/>
        </p:nvSpPr>
        <p:spPr>
          <a:xfrm>
            <a:off x="5759768" y="3618667"/>
            <a:ext cx="3110865" cy="26660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From the iconic Big Ben and the Houses of Parliament in London to the ancient standing stones of Stonehenge, Great Britain boasts a wealth of renowned landmarks and sites of interest.</a:t>
            </a:r>
            <a:endParaRPr lang="en-US" sz="1750" dirty="0"/>
          </a:p>
        </p:txBody>
      </p:sp>
      <p:sp>
        <p:nvSpPr>
          <p:cNvPr id="11" name="Shape 9"/>
          <p:cNvSpPr/>
          <p:nvPr/>
        </p:nvSpPr>
        <p:spPr>
          <a:xfrm>
            <a:off x="9314974" y="2897743"/>
            <a:ext cx="3555206" cy="3609142"/>
          </a:xfrm>
          <a:prstGeom prst="roundRect">
            <a:avLst>
              <a:gd name="adj" fmla="val 3750"/>
            </a:avLst>
          </a:prstGeom>
          <a:solidFill>
            <a:srgbClr val="282C32"/>
          </a:solidFill>
          <a:ln/>
        </p:spPr>
      </p:sp>
      <p:sp>
        <p:nvSpPr>
          <p:cNvPr id="12" name="Text 10"/>
          <p:cNvSpPr/>
          <p:nvPr/>
        </p:nvSpPr>
        <p:spPr>
          <a:xfrm>
            <a:off x="9537144" y="3119914"/>
            <a:ext cx="2923580" cy="36552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878"/>
              </a:lnSpc>
              <a:buNone/>
            </a:pPr>
            <a:r>
              <a:rPr lang="en-US" sz="2302" b="1" dirty="0">
                <a:solidFill>
                  <a:srgbClr val="60A9F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Natural Wonders</a:t>
            </a:r>
            <a:endParaRPr lang="en-US" sz="2302" dirty="0"/>
          </a:p>
        </p:txBody>
      </p:sp>
      <p:sp>
        <p:nvSpPr>
          <p:cNvPr id="13" name="Text 11"/>
          <p:cNvSpPr/>
          <p:nvPr/>
        </p:nvSpPr>
        <p:spPr>
          <a:xfrm>
            <a:off x="9537144" y="3618667"/>
            <a:ext cx="3110865" cy="26660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The country's stunning natural landscapes, including the rugged cliffs of the Jurassic Coast, the tranquil lakes of the Lake District, and the rolling hills of the Cotswolds, are a major draw for visitors.</a:t>
            </a:r>
            <a:endParaRPr lang="en-US" sz="1750" dirty="0"/>
          </a:p>
        </p:txBody>
      </p:sp>
      <p:pic>
        <p:nvPicPr>
          <p:cNvPr id="1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EEFF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C32"/>
          </a:solidFill>
          <a:ln/>
        </p:spPr>
      </p:sp>
      <p:sp>
        <p:nvSpPr>
          <p:cNvPr id="4" name="Text 2"/>
          <p:cNvSpPr/>
          <p:nvPr/>
        </p:nvSpPr>
        <p:spPr>
          <a:xfrm>
            <a:off x="1760220" y="2777371"/>
            <a:ext cx="5847278" cy="73080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5755"/>
              </a:lnSpc>
              <a:buNone/>
            </a:pPr>
            <a:r>
              <a:rPr lang="en-US" sz="4604" b="1" dirty="0">
                <a:solidFill>
                  <a:srgbClr val="60A9F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Travel Information</a:t>
            </a:r>
            <a:endParaRPr lang="en-US" sz="4604" dirty="0"/>
          </a:p>
        </p:txBody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7962" y="4031099"/>
            <a:ext cx="124897" cy="166568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2093476" y="3952518"/>
            <a:ext cx="10776704" cy="33325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Getting Around</a:t>
            </a:r>
            <a:endParaRPr lang="en-US" sz="1750" dirty="0"/>
          </a:p>
        </p:txBody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7962" y="4614267"/>
            <a:ext cx="124897" cy="166568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2093476" y="4535686"/>
            <a:ext cx="10776704" cy="33325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Accommodations</a:t>
            </a:r>
            <a:endParaRPr lang="en-US" sz="1750" dirty="0"/>
          </a:p>
        </p:txBody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7962" y="5197435"/>
            <a:ext cx="124897" cy="166568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2093476" y="5118854"/>
            <a:ext cx="10776704" cy="33325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Best Times to Visit</a:t>
            </a:r>
            <a:endParaRPr lang="en-US" sz="1750" dirty="0"/>
          </a:p>
        </p:txBody>
      </p:sp>
      <p:pic>
        <p:nvPicPr>
          <p:cNvPr id="11" name="Image 3" descr="preencoded.png">
            <a:hlinkClick r:id="rId5" tooltip="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EEFF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82C32"/>
          </a:solidFill>
          <a:ln/>
        </p:spPr>
      </p:sp>
      <p:sp>
        <p:nvSpPr>
          <p:cNvPr id="4" name="Text 2"/>
          <p:cNvSpPr/>
          <p:nvPr/>
        </p:nvSpPr>
        <p:spPr>
          <a:xfrm>
            <a:off x="1760220" y="2777371"/>
            <a:ext cx="7232690" cy="73080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5755"/>
              </a:lnSpc>
              <a:buNone/>
            </a:pPr>
            <a:r>
              <a:rPr lang="en-US" sz="4604" b="1" dirty="0">
                <a:solidFill>
                  <a:srgbClr val="60A9FF"/>
                </a:solidFill>
                <a:latin typeface="Barlow" pitchFamily="34" charset="0"/>
                <a:ea typeface="Barlow" pitchFamily="34" charset="-122"/>
                <a:cs typeface="Barlow" pitchFamily="34" charset="-120"/>
              </a:rPr>
              <a:t>Frequently Asked Questions</a:t>
            </a:r>
            <a:endParaRPr lang="en-US" sz="4604" dirty="0"/>
          </a:p>
        </p:txBody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7962" y="4031099"/>
            <a:ext cx="124897" cy="166568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2093476" y="3952518"/>
            <a:ext cx="10776704" cy="33325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What is the official language of Great Britain?</a:t>
            </a:r>
            <a:endParaRPr lang="en-US" sz="1750" dirty="0"/>
          </a:p>
        </p:txBody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7962" y="4614267"/>
            <a:ext cx="124897" cy="166568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2093476" y="4535686"/>
            <a:ext cx="10776704" cy="33325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Do I need a visa to visit Great Britain?</a:t>
            </a:r>
            <a:endParaRPr lang="en-US" sz="1750" dirty="0"/>
          </a:p>
        </p:txBody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7962" y="5197435"/>
            <a:ext cx="124897" cy="166568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2093476" y="5118854"/>
            <a:ext cx="10776704" cy="33325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EEEFF5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What is the currency used in Great Britain?</a:t>
            </a:r>
            <a:endParaRPr lang="en-US" sz="1750" dirty="0"/>
          </a:p>
        </p:txBody>
      </p:sp>
      <p:pic>
        <p:nvPicPr>
          <p:cNvPr id="11" name="Image 3" descr="preencoded.png">
            <a:hlinkClick r:id="rId5" tooltip="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2024-06-07T05:46:40Z</dcterms:created>
  <dcterms:modified xsi:type="dcterms:W3CDTF">2024-06-07T05:46:40Z</dcterms:modified>
</cp:coreProperties>
</file>