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2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59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60" r:id="rId22"/>
    <p:sldId id="277" r:id="rId23"/>
    <p:sldId id="278" r:id="rId24"/>
    <p:sldId id="279" r:id="rId25"/>
    <p:sldId id="280" r:id="rId26"/>
    <p:sldId id="281" r:id="rId27"/>
    <p:sldId id="289" r:id="rId28"/>
    <p:sldId id="290" r:id="rId29"/>
    <p:sldId id="291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4" d="100"/>
          <a:sy n="74" d="100"/>
        </p:scale>
        <p:origin x="84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21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538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502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472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905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36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335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723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287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336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27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E04E2-A72D-4779-B63D-DA0FCFA103BB}" type="datetimeFigureOut">
              <a:rPr lang="ru-RU" smtClean="0"/>
              <a:t>08.02.2024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9B115-61B3-4D33-BB20-F15BF60BB9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619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14.xml"/><Relationship Id="rId7" Type="http://schemas.openxmlformats.org/officeDocument/2006/relationships/slide" Target="slide18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11" Type="http://schemas.openxmlformats.org/officeDocument/2006/relationships/image" Target="../media/image13.png"/><Relationship Id="rId5" Type="http://schemas.openxmlformats.org/officeDocument/2006/relationships/slide" Target="slide16.xml"/><Relationship Id="rId10" Type="http://schemas.openxmlformats.org/officeDocument/2006/relationships/slide" Target="slide21.xml"/><Relationship Id="rId4" Type="http://schemas.openxmlformats.org/officeDocument/2006/relationships/slide" Target="slide15.xml"/><Relationship Id="rId9" Type="http://schemas.openxmlformats.org/officeDocument/2006/relationships/slide" Target="slide2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1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3.xml"/><Relationship Id="rId7" Type="http://schemas.openxmlformats.org/officeDocument/2006/relationships/slide" Target="slide27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6.xml"/><Relationship Id="rId11" Type="http://schemas.openxmlformats.org/officeDocument/2006/relationships/image" Target="../media/image28.png"/><Relationship Id="rId5" Type="http://schemas.openxmlformats.org/officeDocument/2006/relationships/slide" Target="slide25.xml"/><Relationship Id="rId10" Type="http://schemas.openxmlformats.org/officeDocument/2006/relationships/slide" Target="slide1.xml"/><Relationship Id="rId4" Type="http://schemas.openxmlformats.org/officeDocument/2006/relationships/slide" Target="slide24.xml"/><Relationship Id="rId9" Type="http://schemas.openxmlformats.org/officeDocument/2006/relationships/slide" Target="slide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38.png"/><Relationship Id="rId4" Type="http://schemas.openxmlformats.org/officeDocument/2006/relationships/hyperlink" Target="Metel_G_V_Sviridova_-_Vals_65763507.mp3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3.png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597" t="11152" r="29970" b="30466"/>
          <a:stretch/>
        </p:blipFill>
        <p:spPr>
          <a:xfrm>
            <a:off x="386861" y="0"/>
            <a:ext cx="11495997" cy="58380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87595" y="1186676"/>
            <a:ext cx="6096542" cy="38164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«Виват, Пушкин!»</a:t>
            </a:r>
          </a:p>
          <a:p>
            <a:pPr algn="ctr"/>
            <a:endParaRPr lang="ru-RU" sz="4400" b="1" i="1" dirty="0">
              <a:solidFill>
                <a:srgbClr val="FF0066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Литературный марафон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 225-летию поэта</a:t>
            </a:r>
          </a:p>
          <a:p>
            <a:pPr algn="ctr"/>
            <a:endParaRPr lang="ru-RU" sz="4400" b="1" i="1" dirty="0">
              <a:solidFill>
                <a:srgbClr val="FF0066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40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3162" t="14103" b="19914"/>
          <a:stretch/>
        </p:blipFill>
        <p:spPr>
          <a:xfrm>
            <a:off x="861644" y="0"/>
            <a:ext cx="5105005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0" y="217162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b="1" i="1" dirty="0" smtClean="0">
                <a:latin typeface="Monotype Corsiva" panose="03010101010201010101" pitchFamily="66" charset="0"/>
              </a:rPr>
              <a:t>Какому герою из какого произведения принадлежат знаменитые фразы? </a:t>
            </a:r>
          </a:p>
          <a:p>
            <a:r>
              <a:rPr lang="ru-RU" sz="4800" b="1" i="1" dirty="0" smtClean="0">
                <a:latin typeface="Monotype Corsiva" panose="03010101010201010101" pitchFamily="66" charset="0"/>
              </a:rPr>
              <a:t>«Ну что, брат, Пушкин?» </a:t>
            </a:r>
          </a:p>
          <a:p>
            <a:r>
              <a:rPr lang="ru-RU" sz="4800" b="1" i="1" dirty="0" smtClean="0">
                <a:latin typeface="Monotype Corsiva" panose="03010101010201010101" pitchFamily="66" charset="0"/>
              </a:rPr>
              <a:t>«С Пушкиным на дружеской ноге».</a:t>
            </a:r>
            <a:endParaRPr lang="ru-RU" sz="4800" b="1" i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5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55754" b="-2153"/>
          <a:stretch/>
        </p:blipFill>
        <p:spPr>
          <a:xfrm>
            <a:off x="6224954" y="0"/>
            <a:ext cx="4783015" cy="66257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8954" y="0"/>
            <a:ext cx="6096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i="1" dirty="0" smtClean="0">
                <a:latin typeface="Monotype Corsiva" panose="03010101010201010101" pitchFamily="66" charset="0"/>
              </a:rPr>
              <a:t>Чьё это воспоминание о Пушкине: “Он (Пушкин) пришёл утром и на прощание принёс мне экземпляр 2-й главы “Онегина” в неразрезанных листах, между которых я нашла вчетверо сложенный лист бумаги со стихами”.</a:t>
            </a:r>
            <a:endParaRPr lang="ru-RU" sz="4400" b="1" i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25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03847"/>
              </p:ext>
            </p:extLst>
          </p:nvPr>
        </p:nvGraphicFramePr>
        <p:xfrm>
          <a:off x="1179430" y="707886"/>
          <a:ext cx="9372604" cy="5292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3151">
                  <a:extLst>
                    <a:ext uri="{9D8B030D-6E8A-4147-A177-3AD203B41FA5}">
                      <a16:colId xmlns:a16="http://schemas.microsoft.com/office/drawing/2014/main" val="2312358963"/>
                    </a:ext>
                  </a:extLst>
                </a:gridCol>
                <a:gridCol w="2343151">
                  <a:extLst>
                    <a:ext uri="{9D8B030D-6E8A-4147-A177-3AD203B41FA5}">
                      <a16:colId xmlns:a16="http://schemas.microsoft.com/office/drawing/2014/main" val="2148988622"/>
                    </a:ext>
                  </a:extLst>
                </a:gridCol>
                <a:gridCol w="2343151">
                  <a:extLst>
                    <a:ext uri="{9D8B030D-6E8A-4147-A177-3AD203B41FA5}">
                      <a16:colId xmlns:a16="http://schemas.microsoft.com/office/drawing/2014/main" val="3742794247"/>
                    </a:ext>
                  </a:extLst>
                </a:gridCol>
                <a:gridCol w="2343151">
                  <a:extLst>
                    <a:ext uri="{9D8B030D-6E8A-4147-A177-3AD203B41FA5}">
                      <a16:colId xmlns:a16="http://schemas.microsoft.com/office/drawing/2014/main" val="1675756744"/>
                    </a:ext>
                  </a:extLst>
                </a:gridCol>
              </a:tblGrid>
              <a:tr h="2646485"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hlinkClick r:id="rId2" action="ppaction://hlinksldjump"/>
                        </a:rPr>
                        <a:t>1</a:t>
                      </a:r>
                      <a:endParaRPr lang="ru-RU" sz="166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</a:t>
                      </a:r>
                      <a:r>
                        <a:rPr lang="ru-RU" sz="16600" dirty="0" smtClean="0">
                          <a:hlinkClick r:id="rId3" action="ppaction://hlinksldjump"/>
                        </a:rPr>
                        <a:t>2</a:t>
                      </a:r>
                      <a:endParaRPr lang="ru-RU" sz="9600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0" dirty="0" smtClean="0"/>
                        <a:t>  </a:t>
                      </a:r>
                      <a:r>
                        <a:rPr lang="ru-RU" sz="16600" dirty="0" smtClean="0">
                          <a:hlinkClick r:id="rId4" action="ppaction://hlinksldjump"/>
                        </a:rPr>
                        <a:t>3</a:t>
                      </a:r>
                      <a:r>
                        <a:rPr lang="ru-RU" sz="8000" dirty="0" smtClean="0">
                          <a:hlinkClick r:id="rId4" action="ppaction://hlinksldjump"/>
                        </a:rPr>
                        <a:t> </a:t>
                      </a:r>
                      <a:r>
                        <a:rPr lang="ru-RU" sz="8000" dirty="0" smtClean="0"/>
                        <a:t>        </a:t>
                      </a:r>
                      <a:endParaRPr lang="ru-RU" sz="8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6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6600" dirty="0" smtClean="0">
                          <a:solidFill>
                            <a:srgbClr val="002060"/>
                          </a:solidFill>
                          <a:hlinkClick r:id="rId5" action="ppaction://hlinksldjump"/>
                        </a:rPr>
                        <a:t>4</a:t>
                      </a:r>
                      <a:endParaRPr lang="ru-RU" sz="16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181112"/>
                  </a:ext>
                </a:extLst>
              </a:tr>
              <a:tr h="2646485"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rgbClr val="002060"/>
                          </a:solidFill>
                          <a:hlinkClick r:id="rId6" action="ppaction://hlinksldjump"/>
                        </a:rPr>
                        <a:t>5</a:t>
                      </a:r>
                      <a:endParaRPr lang="ru-RU" sz="16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chemeClr val="bg1"/>
                          </a:solidFill>
                          <a:hlinkClick r:id="rId7" action="ppaction://hlinksldjump"/>
                        </a:rPr>
                        <a:t>6</a:t>
                      </a:r>
                      <a:endParaRPr lang="ru-RU" sz="16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chemeClr val="bg1"/>
                          </a:solidFill>
                          <a:hlinkClick r:id="rId8" action="ppaction://hlinksldjump"/>
                        </a:rPr>
                        <a:t>7</a:t>
                      </a:r>
                      <a:endParaRPr lang="ru-RU" sz="16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chemeClr val="bg1"/>
                          </a:solidFill>
                          <a:hlinkClick r:id="rId9" action="ppaction://hlinksldjump"/>
                        </a:rPr>
                        <a:t>8</a:t>
                      </a:r>
                      <a:endParaRPr lang="ru-RU" sz="16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9102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93978" y="0"/>
            <a:ext cx="25955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latin typeface="Monotype Corsiva" panose="03010101010201010101" pitchFamily="66" charset="0"/>
              </a:rPr>
              <a:t>2 полуфинал</a:t>
            </a:r>
            <a:endParaRPr lang="ru-RU" sz="4000" b="1" i="1" dirty="0">
              <a:latin typeface="Monotype Corsiva" panose="03010101010201010101" pitchFamily="66" charset="0"/>
            </a:endParaRPr>
          </a:p>
        </p:txBody>
      </p:sp>
      <p:pic>
        <p:nvPicPr>
          <p:cNvPr id="6" name="Рисунок 5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74401" y="6060096"/>
            <a:ext cx="10999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Monotype Corsiva" panose="03010101010201010101" pitchFamily="66" charset="0"/>
                <a:hlinkClick r:id="rId10" action="ppaction://hlinksldjump"/>
              </a:rPr>
              <a:t>Финал</a:t>
            </a:r>
            <a:endParaRPr lang="ru-RU" sz="2800" b="1" i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67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377" y="342698"/>
            <a:ext cx="892712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latin typeface="Monotype Corsiva" panose="03010101010201010101" pitchFamily="66" charset="0"/>
              </a:rPr>
              <a:t>Двадцать два года </a:t>
            </a:r>
          </a:p>
          <a:p>
            <a:r>
              <a:rPr lang="ru-RU" sz="4400" b="1" i="1" dirty="0" smtClean="0">
                <a:latin typeface="Monotype Corsiva" panose="03010101010201010101" pitchFamily="66" charset="0"/>
              </a:rPr>
              <a:t>Пушкинист  В. Данилов </a:t>
            </a:r>
          </a:p>
          <a:p>
            <a:r>
              <a:rPr lang="ru-RU" sz="4400" b="1" i="1" dirty="0" smtClean="0">
                <a:latin typeface="Monotype Corsiva" panose="03010101010201010101" pitchFamily="66" charset="0"/>
              </a:rPr>
              <a:t>пытался установить </a:t>
            </a:r>
          </a:p>
          <a:p>
            <a:r>
              <a:rPr lang="ru-RU" sz="4400" b="1" i="1" dirty="0" smtClean="0">
                <a:latin typeface="Monotype Corsiva" panose="03010101010201010101" pitchFamily="66" charset="0"/>
              </a:rPr>
              <a:t>девичью фамилию </a:t>
            </a:r>
          </a:p>
          <a:p>
            <a:r>
              <a:rPr lang="ru-RU" sz="4400" b="1" i="1" dirty="0" smtClean="0">
                <a:latin typeface="Monotype Corsiva" panose="03010101010201010101" pitchFamily="66" charset="0"/>
              </a:rPr>
              <a:t>некоей Яковлевой. </a:t>
            </a:r>
          </a:p>
          <a:p>
            <a:r>
              <a:rPr lang="ru-RU" sz="4400" b="1" i="1" dirty="0" smtClean="0">
                <a:latin typeface="Monotype Corsiva" panose="03010101010201010101" pitchFamily="66" charset="0"/>
              </a:rPr>
              <a:t>В итоге выяснилось, </a:t>
            </a:r>
          </a:p>
          <a:p>
            <a:r>
              <a:rPr lang="ru-RU" sz="4400" b="1" i="1" dirty="0" smtClean="0">
                <a:latin typeface="Monotype Corsiva" panose="03010101010201010101" pitchFamily="66" charset="0"/>
              </a:rPr>
              <a:t>что она была Матвеевой. </a:t>
            </a:r>
          </a:p>
          <a:p>
            <a:r>
              <a:rPr lang="ru-RU" sz="4400" b="1" i="1" dirty="0" smtClean="0">
                <a:latin typeface="Monotype Corsiva" panose="03010101010201010101" pitchFamily="66" charset="0"/>
              </a:rPr>
              <a:t>Назовите её имя </a:t>
            </a:r>
          </a:p>
          <a:p>
            <a:r>
              <a:rPr lang="ru-RU" sz="4400" b="1" i="1" dirty="0" smtClean="0">
                <a:latin typeface="Monotype Corsiva" panose="03010101010201010101" pitchFamily="66" charset="0"/>
              </a:rPr>
              <a:t>и отчество.</a:t>
            </a:r>
            <a:endParaRPr lang="ru-RU" sz="4400" b="1" i="1" dirty="0">
              <a:latin typeface="Monotype Corsiva" panose="03010101010201010101" pitchFamily="66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3313" t="4872" r="59764" b="20051"/>
          <a:stretch/>
        </p:blipFill>
        <p:spPr>
          <a:xfrm>
            <a:off x="6928500" y="65511"/>
            <a:ext cx="2637692" cy="321798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1943" y="38101"/>
            <a:ext cx="2352675" cy="30480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2942" y="3009207"/>
            <a:ext cx="2395950" cy="2696838"/>
          </a:xfrm>
          <a:prstGeom prst="rect">
            <a:avLst/>
          </a:prstGeom>
        </p:spPr>
      </p:pic>
      <p:pic>
        <p:nvPicPr>
          <p:cNvPr id="14" name="Рисунок 1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28747" y="5283158"/>
            <a:ext cx="1639966" cy="146926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3162" y="3283496"/>
            <a:ext cx="2377646" cy="346892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23164" y="2935128"/>
            <a:ext cx="2132672" cy="345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86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8585" y="4272677"/>
            <a:ext cx="1014046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latin typeface="Monotype Corsiva" panose="03010101010201010101" pitchFamily="66" charset="0"/>
              </a:rPr>
              <a:t>Кто из родственников поэта и за что просил прощения у Пушкина </a:t>
            </a:r>
          </a:p>
          <a:p>
            <a:r>
              <a:rPr lang="ru-RU" sz="5400" b="1" i="1" dirty="0" smtClean="0">
                <a:latin typeface="Monotype Corsiva" panose="03010101010201010101" pitchFamily="66" charset="0"/>
              </a:rPr>
              <a:t>за несколько дней до своей кончины? </a:t>
            </a:r>
            <a:endParaRPr lang="ru-RU" sz="5400" b="1" i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5384" t="21282" r="7116" b="6667"/>
          <a:stretch/>
        </p:blipFill>
        <p:spPr>
          <a:xfrm>
            <a:off x="1828801" y="0"/>
            <a:ext cx="7280032" cy="4496019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9048" y="5261721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81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5627" y="0"/>
            <a:ext cx="66559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i="1" dirty="0" smtClean="0">
                <a:latin typeface="Monotype Corsiva" panose="03010101010201010101" pitchFamily="66" charset="0"/>
              </a:rPr>
              <a:t>Кто Пушкин по гороскопу? </a:t>
            </a:r>
            <a:endParaRPr lang="ru-RU" sz="4800" b="1" i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215" y="830997"/>
            <a:ext cx="8185214" cy="6027003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4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1429" r="3920" b="7429"/>
          <a:stretch/>
        </p:blipFill>
        <p:spPr>
          <a:xfrm>
            <a:off x="86457" y="668215"/>
            <a:ext cx="6009543" cy="499403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60477" y="645488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b="1" i="1" dirty="0" smtClean="0">
                <a:latin typeface="Monotype Corsiva" panose="03010101010201010101" pitchFamily="66" charset="0"/>
              </a:rPr>
              <a:t>Первое прозаическое произведение </a:t>
            </a:r>
            <a:r>
              <a:rPr lang="ru-RU" sz="4000" b="1" i="1" dirty="0" err="1" smtClean="0">
                <a:latin typeface="Monotype Corsiva" panose="03010101010201010101" pitchFamily="66" charset="0"/>
              </a:rPr>
              <a:t>А.Пушкина</a:t>
            </a:r>
            <a:endParaRPr lang="ru-RU" sz="4000" b="1" i="1" dirty="0" smtClean="0">
              <a:latin typeface="Monotype Corsiva" panose="03010101010201010101" pitchFamily="66" charset="0"/>
            </a:endParaRPr>
          </a:p>
          <a:p>
            <a:r>
              <a:rPr lang="ru-RU" sz="4000" b="1" i="1" dirty="0" smtClean="0">
                <a:latin typeface="Monotype Corsiva" panose="03010101010201010101" pitchFamily="66" charset="0"/>
              </a:rPr>
              <a:t> называлось </a:t>
            </a:r>
          </a:p>
          <a:p>
            <a:r>
              <a:rPr lang="ru-RU" sz="4000" b="1" i="1" dirty="0" smtClean="0">
                <a:latin typeface="Monotype Corsiva" panose="03010101010201010101" pitchFamily="66" charset="0"/>
              </a:rPr>
              <a:t>“Арап Петра Великого”.</a:t>
            </a:r>
          </a:p>
          <a:p>
            <a:endParaRPr lang="ru-RU" sz="4000" b="1" i="1" dirty="0" smtClean="0">
              <a:latin typeface="Monotype Corsiva" panose="03010101010201010101" pitchFamily="66" charset="0"/>
            </a:endParaRPr>
          </a:p>
          <a:p>
            <a:r>
              <a:rPr lang="ru-RU" sz="4000" b="1" i="1" dirty="0" smtClean="0">
                <a:latin typeface="Monotype Corsiva" panose="03010101010201010101" pitchFamily="66" charset="0"/>
              </a:rPr>
              <a:t> О ком писал Пушкин </a:t>
            </a:r>
          </a:p>
          <a:p>
            <a:r>
              <a:rPr lang="ru-RU" sz="4000" b="1" i="1" dirty="0" smtClean="0">
                <a:latin typeface="Monotype Corsiva" panose="03010101010201010101" pitchFamily="66" charset="0"/>
              </a:rPr>
              <a:t>и как связан этот человек с поэтом? </a:t>
            </a:r>
            <a:endParaRPr lang="ru-RU" sz="4000" b="1" i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2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700" y="5231783"/>
            <a:ext cx="1030458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>
                <a:latin typeface="Monotype Corsiva" panose="03010101010201010101" pitchFamily="66" charset="0"/>
              </a:rPr>
              <a:t>Какое стихотворение Пушкина называют гимном настоящих друзей? Почему?</a:t>
            </a:r>
            <a:endParaRPr lang="ru-RU" sz="4400" b="1" i="1" dirty="0"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076" y="0"/>
            <a:ext cx="7203832" cy="5231783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12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920264" y="4734342"/>
            <a:ext cx="1311226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smtClean="0"/>
              <a:t>Вы  Елизавета </a:t>
            </a:r>
            <a:r>
              <a:rPr lang="ru-RU" sz="4400" b="1" i="1" dirty="0" err="1" smtClean="0"/>
              <a:t>Ксаверьевна</a:t>
            </a:r>
            <a:r>
              <a:rPr lang="ru-RU" sz="4400" b="1" i="1" dirty="0" smtClean="0"/>
              <a:t> Воронцова. </a:t>
            </a:r>
          </a:p>
          <a:p>
            <a:pPr algn="ctr"/>
            <a:r>
              <a:rPr lang="ru-RU" sz="4400" b="1" i="1" dirty="0" smtClean="0"/>
              <a:t>Что вы подарили Пушкину </a:t>
            </a:r>
          </a:p>
          <a:p>
            <a:pPr algn="ctr"/>
            <a:r>
              <a:rPr lang="ru-RU" sz="4400" b="1" i="1" dirty="0" smtClean="0"/>
              <a:t>в знак дружбы и любви? </a:t>
            </a:r>
            <a:endParaRPr lang="ru-RU" sz="4400" b="1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404" y="0"/>
            <a:ext cx="6667500" cy="4762500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75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77462" y="6891034"/>
            <a:ext cx="108145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latin typeface="Monotype Corsiva" panose="03010101010201010101" pitchFamily="66" charset="0"/>
              </a:rPr>
              <a:t>    </a:t>
            </a:r>
            <a:endParaRPr lang="ru-RU" sz="4000" b="1" i="1" dirty="0">
              <a:latin typeface="Monotype Corsiva" panose="03010101010201010101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140" t="5297" r="33718" b="526"/>
          <a:stretch/>
        </p:blipFill>
        <p:spPr>
          <a:xfrm>
            <a:off x="5647592" y="11510"/>
            <a:ext cx="6169269" cy="62952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3254" y="0"/>
            <a:ext cx="5029199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9738"/>
            <a:r>
              <a:rPr lang="ru-RU" sz="3200" b="1" i="1" dirty="0">
                <a:latin typeface="Monotype Corsiva" panose="03010101010201010101" pitchFamily="66" charset="0"/>
              </a:rPr>
              <a:t>В 1820 г. Пушкин был сослан на юг. Южная ссылка обернулась для поэта новыми впечатлениями, новыми произведениями. По этим впечатлением он написал свои романтические поэмы. </a:t>
            </a:r>
          </a:p>
          <a:p>
            <a:pPr indent="439738"/>
            <a:r>
              <a:rPr lang="ru-RU" sz="3200" b="1" i="1" dirty="0">
                <a:latin typeface="Monotype Corsiva" panose="03010101010201010101" pitchFamily="66" charset="0"/>
              </a:rPr>
              <a:t>    В основе одной из них лежит легенда о султане, который безответно влюбился в свою пленницу. Но она умерла от тоски. В память о ней был воздвигнут «фонтан слез». Как называется эта поэма? </a:t>
            </a:r>
          </a:p>
        </p:txBody>
      </p:sp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25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2433" t="5469" r="6507" b="-896"/>
          <a:stretch/>
        </p:blipFill>
        <p:spPr>
          <a:xfrm>
            <a:off x="3669983" y="0"/>
            <a:ext cx="4945487" cy="693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05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9232" y="4919008"/>
            <a:ext cx="1196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Кто автор музыки  к стихотворению </a:t>
            </a:r>
          </a:p>
          <a:p>
            <a:r>
              <a:rPr lang="ru-RU" sz="4000" b="1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«Я помню чудное мгновенье», ставшей романсом, </a:t>
            </a:r>
          </a:p>
          <a:p>
            <a:r>
              <a:rPr lang="ru-RU" sz="4000" b="1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и кому посвящен романс?</a:t>
            </a:r>
            <a:endParaRPr lang="ru-RU" sz="4000" b="1" i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6233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20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181296"/>
              </p:ext>
            </p:extLst>
          </p:nvPr>
        </p:nvGraphicFramePr>
        <p:xfrm>
          <a:off x="1717431" y="963979"/>
          <a:ext cx="9372604" cy="5292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3151">
                  <a:extLst>
                    <a:ext uri="{9D8B030D-6E8A-4147-A177-3AD203B41FA5}">
                      <a16:colId xmlns:a16="http://schemas.microsoft.com/office/drawing/2014/main" val="2312358963"/>
                    </a:ext>
                  </a:extLst>
                </a:gridCol>
                <a:gridCol w="2343151">
                  <a:extLst>
                    <a:ext uri="{9D8B030D-6E8A-4147-A177-3AD203B41FA5}">
                      <a16:colId xmlns:a16="http://schemas.microsoft.com/office/drawing/2014/main" val="2148988622"/>
                    </a:ext>
                  </a:extLst>
                </a:gridCol>
                <a:gridCol w="2343151">
                  <a:extLst>
                    <a:ext uri="{9D8B030D-6E8A-4147-A177-3AD203B41FA5}">
                      <a16:colId xmlns:a16="http://schemas.microsoft.com/office/drawing/2014/main" val="3742794247"/>
                    </a:ext>
                  </a:extLst>
                </a:gridCol>
                <a:gridCol w="2343151">
                  <a:extLst>
                    <a:ext uri="{9D8B030D-6E8A-4147-A177-3AD203B41FA5}">
                      <a16:colId xmlns:a16="http://schemas.microsoft.com/office/drawing/2014/main" val="1675756744"/>
                    </a:ext>
                  </a:extLst>
                </a:gridCol>
              </a:tblGrid>
              <a:tr h="2646485"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hlinkClick r:id="rId2" action="ppaction://hlinksldjump"/>
                        </a:rPr>
                        <a:t>1</a:t>
                      </a:r>
                      <a:endParaRPr lang="ru-RU" sz="166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</a:t>
                      </a:r>
                      <a:r>
                        <a:rPr lang="ru-RU" sz="16600" dirty="0" smtClean="0">
                          <a:hlinkClick r:id="rId3" action="ppaction://hlinksldjump"/>
                        </a:rPr>
                        <a:t>2</a:t>
                      </a:r>
                      <a:endParaRPr lang="ru-RU" sz="9600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0" dirty="0" smtClean="0"/>
                        <a:t>  </a:t>
                      </a:r>
                      <a:r>
                        <a:rPr lang="ru-RU" sz="16600" dirty="0" smtClean="0">
                          <a:hlinkClick r:id="rId4" action="ppaction://hlinksldjump"/>
                        </a:rPr>
                        <a:t>3</a:t>
                      </a:r>
                      <a:r>
                        <a:rPr lang="ru-RU" sz="8000" dirty="0" smtClean="0"/>
                        <a:t>         </a:t>
                      </a:r>
                      <a:endParaRPr lang="ru-RU" sz="8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6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6600" dirty="0" smtClean="0">
                          <a:solidFill>
                            <a:srgbClr val="002060"/>
                          </a:solidFill>
                          <a:hlinkClick r:id="rId5" action="ppaction://hlinksldjump"/>
                        </a:rPr>
                        <a:t>4</a:t>
                      </a:r>
                      <a:endParaRPr lang="ru-RU" sz="16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181112"/>
                  </a:ext>
                </a:extLst>
              </a:tr>
              <a:tr h="2646485"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rgbClr val="002060"/>
                          </a:solidFill>
                          <a:hlinkClick r:id="rId6" action="ppaction://hlinksldjump"/>
                        </a:rPr>
                        <a:t>5</a:t>
                      </a:r>
                      <a:endParaRPr lang="ru-RU" sz="16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chemeClr val="bg1"/>
                          </a:solidFill>
                          <a:hlinkClick r:id="rId7" action="ppaction://hlinksldjump"/>
                        </a:rPr>
                        <a:t>6</a:t>
                      </a:r>
                      <a:endParaRPr lang="ru-RU" sz="16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chemeClr val="bg1"/>
                          </a:solidFill>
                          <a:hlinkClick r:id="rId8" action="ppaction://hlinksldjump"/>
                        </a:rPr>
                        <a:t>7</a:t>
                      </a:r>
                      <a:endParaRPr lang="ru-RU" sz="16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chemeClr val="bg1"/>
                          </a:solidFill>
                          <a:hlinkClick r:id="rId9" action="ppaction://hlinksldjump"/>
                        </a:rPr>
                        <a:t>8</a:t>
                      </a:r>
                      <a:endParaRPr lang="ru-RU" sz="16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29102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17123" y="123092"/>
            <a:ext cx="19239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ФИНАЛ</a:t>
            </a:r>
            <a:endParaRPr lang="ru-RU" sz="40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Рисунок 1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4527" y="5781420"/>
            <a:ext cx="951058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9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850" r="49113"/>
          <a:stretch/>
        </p:blipFill>
        <p:spPr>
          <a:xfrm>
            <a:off x="378787" y="824248"/>
            <a:ext cx="3446239" cy="42069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26794" y="824248"/>
            <a:ext cx="764146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Назовите </a:t>
            </a:r>
            <a:r>
              <a:rPr lang="ru-RU" sz="44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имя человека, который, выйдя в отставку, поселился в родовом особняке в Париже и никого не принимал. Единственное исключение он сделал   для гостя, на визитной карточке которого было написано: «Онегин». </a:t>
            </a: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93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89679" y="929305"/>
            <a:ext cx="778313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Является </a:t>
            </a:r>
            <a:r>
              <a:rPr lang="ru-RU" sz="3200" dirty="0">
                <a:solidFill>
                  <a:srgbClr val="002060"/>
                </a:solidFill>
                <a:latin typeface="Monotype Corsiva" panose="03010101010201010101" pitchFamily="66" charset="0"/>
              </a:rPr>
              <a:t>ли Саша Пушкин </a:t>
            </a:r>
            <a:endParaRPr lang="ru-RU" sz="32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племянником </a:t>
            </a:r>
            <a:r>
              <a:rPr lang="ru-RU" sz="3200" dirty="0">
                <a:solidFill>
                  <a:srgbClr val="002060"/>
                </a:solidFill>
                <a:latin typeface="Monotype Corsiva" panose="03010101010201010101" pitchFamily="66" charset="0"/>
              </a:rPr>
              <a:t>дядьке </a:t>
            </a:r>
            <a:endParaRPr lang="ru-RU" sz="32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Никите </a:t>
            </a:r>
            <a:r>
              <a:rPr lang="ru-RU" sz="3200" dirty="0">
                <a:solidFill>
                  <a:srgbClr val="002060"/>
                </a:solidFill>
                <a:latin typeface="Monotype Corsiva" panose="03010101010201010101" pitchFamily="66" charset="0"/>
              </a:rPr>
              <a:t>Тимофеевичу Козлову? </a:t>
            </a:r>
            <a:endParaRPr lang="ru-RU" sz="32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Почему</a:t>
            </a:r>
            <a:r>
              <a:rPr lang="ru-RU" sz="3200" dirty="0">
                <a:solidFill>
                  <a:srgbClr val="002060"/>
                </a:solidFill>
                <a:latin typeface="Monotype Corsiva" panose="03010101010201010101" pitchFamily="66" charset="0"/>
              </a:rPr>
              <a:t>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05500" cy="6677025"/>
          </a:xfrm>
          <a:prstGeom prst="rect">
            <a:avLst/>
          </a:prstGeom>
        </p:spPr>
      </p:pic>
      <p:pic>
        <p:nvPicPr>
          <p:cNvPr id="6" name="Рисунок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8737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42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4045" y="4848662"/>
            <a:ext cx="104147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так  </a:t>
            </a:r>
            <a:r>
              <a:rPr lang="ru-RU" sz="32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поэт обращается к своим лицейским друзьям. Назовите имена тех, кто остался близкими Пушкину на всю жизнь.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8159" t="2353" r="11857"/>
          <a:stretch/>
        </p:blipFill>
        <p:spPr>
          <a:xfrm>
            <a:off x="0" y="0"/>
            <a:ext cx="5911403" cy="464328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-6419" t="-1667" r="7587" b="4554"/>
          <a:stretch/>
        </p:blipFill>
        <p:spPr>
          <a:xfrm>
            <a:off x="5350919" y="905499"/>
            <a:ext cx="6742344" cy="2249826"/>
          </a:xfrm>
          <a:prstGeom prst="rect">
            <a:avLst/>
          </a:prstGeom>
        </p:spPr>
      </p:pic>
      <p:pic>
        <p:nvPicPr>
          <p:cNvPr id="5" name="Рисунок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2034" y="5387271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49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1854" y="3392425"/>
            <a:ext cx="72636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   В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1831 г в Москве в церкви состоялось венчание </a:t>
            </a:r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32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летнего Пушкина и 18 летней </a:t>
            </a:r>
            <a:r>
              <a:rPr lang="ru-RU" sz="28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Н.Гончаровой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.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словам очевидцев, </a:t>
            </a:r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дважды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во время торжественной </a:t>
            </a:r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церемонии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Пушкин бледнел от страха. </a:t>
            </a:r>
            <a:endParaRPr lang="ru-RU" sz="2800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Что </a:t>
            </a:r>
            <a:r>
              <a:rPr lang="ru-RU" sz="2800" dirty="0">
                <a:solidFill>
                  <a:srgbClr val="002060"/>
                </a:solidFill>
                <a:latin typeface="Monotype Corsiva" panose="03010101010201010101" pitchFamily="66" charset="0"/>
              </a:rPr>
              <a:t>случилось во время венчания?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11650" y="610501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Исполнились мои желания. Творец</a:t>
            </a:r>
          </a:p>
          <a:p>
            <a:pPr algn="ctr"/>
            <a:r>
              <a:rPr lang="ru-RU" sz="2800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Тебя мне ниспослал, тебя, моя Мадонна,</a:t>
            </a:r>
          </a:p>
          <a:p>
            <a:pPr algn="ctr"/>
            <a:r>
              <a:rPr lang="ru-RU" sz="2800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Чистейшей прелести чистейший образец.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380" t="22024" r="11522" b="-1"/>
          <a:stretch/>
        </p:blipFill>
        <p:spPr>
          <a:xfrm>
            <a:off x="0" y="0"/>
            <a:ext cx="5331854" cy="6784850"/>
          </a:xfrm>
          <a:prstGeom prst="rect">
            <a:avLst/>
          </a:prstGeom>
        </p:spPr>
      </p:pic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6812" y="5634914"/>
            <a:ext cx="1365188" cy="122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3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3926" y="4831992"/>
            <a:ext cx="694600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Поэт </a:t>
            </a:r>
            <a:r>
              <a:rPr lang="ru-RU" sz="28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не любил весну. </a:t>
            </a:r>
            <a:endParaRPr lang="ru-RU" sz="2800" b="1" i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 </a:t>
            </a:r>
            <a:r>
              <a:rPr lang="ru-RU" sz="28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какое время года у поэта самое любимое</a:t>
            </a:r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?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r>
              <a:rPr lang="ru-RU" sz="28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Докажите это, процитировав хотя бы одну строчку поэта.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130" y="0"/>
            <a:ext cx="8590208" cy="4831992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6378" y="5632598"/>
            <a:ext cx="1365622" cy="122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26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378" y="5632598"/>
            <a:ext cx="1365622" cy="12254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33871" y="143694"/>
            <a:ext cx="726797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 </a:t>
            </a:r>
            <a:r>
              <a:rPr lang="ru-RU" sz="28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какому поводу однажды Пушкин произнес: </a:t>
            </a:r>
            <a:endParaRPr lang="ru-RU" sz="2800" b="1" i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800" b="1" i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8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800" b="1" i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8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endParaRPr lang="ru-RU" sz="28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«</a:t>
            </a:r>
            <a:r>
              <a:rPr lang="ru-RU" sz="28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Себя как в зеркале я вижу, </a:t>
            </a:r>
            <a:endParaRPr lang="ru-RU" sz="2800" b="1" i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но </a:t>
            </a:r>
            <a:r>
              <a:rPr lang="ru-RU" sz="28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это зеркало мне льстит...»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013" y="720178"/>
            <a:ext cx="5096266" cy="592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4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378" y="5632598"/>
            <a:ext cx="1365622" cy="12254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96000" y="55581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 </a:t>
            </a:r>
            <a:r>
              <a:rPr lang="ru-RU" sz="32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содружестве каких художников </a:t>
            </a:r>
            <a:r>
              <a:rPr lang="ru-RU" sz="32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было </a:t>
            </a:r>
            <a:r>
              <a:rPr lang="ru-RU" sz="32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написано полотно на сюжет стихотворения «К морю»?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6778" t="4651" r="47139" b="8617"/>
          <a:stretch/>
        </p:blipFill>
        <p:spPr>
          <a:xfrm>
            <a:off x="502275" y="244699"/>
            <a:ext cx="4494727" cy="6336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4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378" y="5632598"/>
            <a:ext cx="1365622" cy="12254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919989" y="184370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Какое </a:t>
            </a:r>
            <a:r>
              <a:rPr lang="ru-RU" sz="36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природное явление легло в основу одной из повестей Пушкина? </a:t>
            </a:r>
          </a:p>
        </p:txBody>
      </p:sp>
      <p:pic>
        <p:nvPicPr>
          <p:cNvPr id="4" name="Рисунок 3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207" y="32198"/>
            <a:ext cx="4913374" cy="5911402"/>
          </a:xfrm>
          <a:prstGeom prst="rect">
            <a:avLst/>
          </a:prstGeom>
        </p:spPr>
      </p:pic>
      <p:sp>
        <p:nvSpPr>
          <p:cNvPr id="5" name="Солнце 4">
            <a:hlinkClick r:id="rId6" action="ppaction://hlinksldjump"/>
          </p:cNvPr>
          <p:cNvSpPr/>
          <p:nvPr/>
        </p:nvSpPr>
        <p:spPr>
          <a:xfrm>
            <a:off x="94807" y="594360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27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603324"/>
              </p:ext>
            </p:extLst>
          </p:nvPr>
        </p:nvGraphicFramePr>
        <p:xfrm>
          <a:off x="1459521" y="848563"/>
          <a:ext cx="9372604" cy="5292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3151">
                  <a:extLst>
                    <a:ext uri="{9D8B030D-6E8A-4147-A177-3AD203B41FA5}">
                      <a16:colId xmlns:a16="http://schemas.microsoft.com/office/drawing/2014/main" val="1759723056"/>
                    </a:ext>
                  </a:extLst>
                </a:gridCol>
                <a:gridCol w="2343151">
                  <a:extLst>
                    <a:ext uri="{9D8B030D-6E8A-4147-A177-3AD203B41FA5}">
                      <a16:colId xmlns:a16="http://schemas.microsoft.com/office/drawing/2014/main" val="410881103"/>
                    </a:ext>
                  </a:extLst>
                </a:gridCol>
                <a:gridCol w="2343151">
                  <a:extLst>
                    <a:ext uri="{9D8B030D-6E8A-4147-A177-3AD203B41FA5}">
                      <a16:colId xmlns:a16="http://schemas.microsoft.com/office/drawing/2014/main" val="2857954682"/>
                    </a:ext>
                  </a:extLst>
                </a:gridCol>
                <a:gridCol w="2343151">
                  <a:extLst>
                    <a:ext uri="{9D8B030D-6E8A-4147-A177-3AD203B41FA5}">
                      <a16:colId xmlns:a16="http://schemas.microsoft.com/office/drawing/2014/main" val="1802590090"/>
                    </a:ext>
                  </a:extLst>
                </a:gridCol>
              </a:tblGrid>
              <a:tr h="2646485"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hlinkClick r:id="rId2" action="ppaction://hlinksldjump"/>
                        </a:rPr>
                        <a:t>1</a:t>
                      </a:r>
                      <a:endParaRPr lang="ru-RU" sz="166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</a:t>
                      </a:r>
                      <a:r>
                        <a:rPr lang="ru-RU" sz="16600" dirty="0" smtClean="0">
                          <a:hlinkClick r:id="rId3" action="ppaction://hlinksldjump"/>
                        </a:rPr>
                        <a:t>2</a:t>
                      </a:r>
                      <a:endParaRPr lang="ru-RU" sz="9600" dirty="0"/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8000" dirty="0" smtClean="0"/>
                        <a:t>  </a:t>
                      </a:r>
                      <a:r>
                        <a:rPr lang="ru-RU" sz="16600" dirty="0" smtClean="0">
                          <a:hlinkClick r:id="rId4" action="ppaction://hlinksldjump"/>
                        </a:rPr>
                        <a:t>3</a:t>
                      </a:r>
                      <a:r>
                        <a:rPr lang="ru-RU" sz="8000" dirty="0" smtClean="0"/>
                        <a:t>         </a:t>
                      </a:r>
                      <a:endParaRPr lang="ru-RU" sz="80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6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16600" dirty="0" smtClean="0">
                          <a:solidFill>
                            <a:srgbClr val="002060"/>
                          </a:solidFill>
                          <a:hlinkClick r:id="rId5" action="ppaction://hlinksldjump"/>
                        </a:rPr>
                        <a:t>4</a:t>
                      </a:r>
                      <a:endParaRPr lang="ru-RU" sz="16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123941"/>
                  </a:ext>
                </a:extLst>
              </a:tr>
              <a:tr h="2646485"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rgbClr val="002060"/>
                          </a:solidFill>
                          <a:hlinkClick r:id="rId6" action="ppaction://hlinksldjump"/>
                        </a:rPr>
                        <a:t>5</a:t>
                      </a:r>
                      <a:endParaRPr lang="ru-RU" sz="166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chemeClr val="bg1"/>
                          </a:solidFill>
                          <a:hlinkClick r:id="rId7" action="ppaction://hlinksldjump"/>
                        </a:rPr>
                        <a:t>6</a:t>
                      </a:r>
                      <a:endParaRPr lang="ru-RU" sz="16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chemeClr val="bg1"/>
                          </a:solidFill>
                          <a:hlinkClick r:id="rId8" action="ppaction://hlinksldjump"/>
                        </a:rPr>
                        <a:t>7</a:t>
                      </a:r>
                      <a:endParaRPr lang="ru-RU" sz="16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600" dirty="0" smtClean="0">
                          <a:solidFill>
                            <a:schemeClr val="bg1"/>
                          </a:solidFill>
                          <a:hlinkClick r:id="rId9" action="ppaction://hlinksldjump"/>
                        </a:rPr>
                        <a:t>8</a:t>
                      </a:r>
                      <a:endParaRPr lang="ru-RU" sz="16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3520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58877" y="140677"/>
            <a:ext cx="2595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1 полуфинал</a:t>
            </a:r>
            <a:endParaRPr lang="ru-RU" sz="40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832124" y="5631807"/>
            <a:ext cx="1359875" cy="12176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99647" y="6141533"/>
            <a:ext cx="1917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hlinkClick r:id="rId10" action="ppaction://hlinksldjump"/>
              </a:rPr>
              <a:t>2 полуфинал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137517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18616" y="167028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sz="44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29012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  <a:endParaRPr lang="ru-RU" sz="16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754" y="1414750"/>
            <a:ext cx="6900492" cy="1875751"/>
          </a:xfrm>
          <a:prstGeom prst="rect">
            <a:avLst/>
          </a:prstGeom>
        </p:spPr>
      </p:pic>
      <p:pic>
        <p:nvPicPr>
          <p:cNvPr id="7" name="Рисунок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8229" y="5081954"/>
            <a:ext cx="1981401" cy="177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92" y="55039"/>
            <a:ext cx="9319847" cy="684025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166262" y="4771636"/>
            <a:ext cx="873387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Что задержало Пушкина на три месяца в Болдино перед свадьбой с Натальей Гончаровой?</a:t>
            </a:r>
            <a:endParaRPr lang="ru-RU" sz="4400" b="1" i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0628" y="4946420"/>
            <a:ext cx="1981372" cy="177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42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7692"/>
          <a:stretch/>
        </p:blipFill>
        <p:spPr>
          <a:xfrm>
            <a:off x="713762" y="0"/>
            <a:ext cx="11306908" cy="58708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3762" y="3475167"/>
            <a:ext cx="32864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i="1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Назовите</a:t>
            </a:r>
            <a:endParaRPr lang="ru-RU" sz="6600" b="1" i="1" dirty="0">
              <a:solidFill>
                <a:srgbClr val="FFFF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5557" y="5222631"/>
            <a:ext cx="1826443" cy="1635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24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708" y="0"/>
            <a:ext cx="10867292" cy="68826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969370" y="123092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Какими </a:t>
            </a:r>
          </a:p>
          <a:p>
            <a:r>
              <a:rPr lang="ru-RU" sz="4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видами спорта </a:t>
            </a:r>
          </a:p>
          <a:p>
            <a:r>
              <a:rPr lang="ru-RU" sz="4400" b="1" i="1" dirty="0">
                <a:solidFill>
                  <a:srgbClr val="002060"/>
                </a:solidFill>
                <a:latin typeface="Monotype Corsiva" panose="03010101010201010101" pitchFamily="66" charset="0"/>
              </a:rPr>
              <a:t>з</a:t>
            </a:r>
            <a:r>
              <a:rPr lang="ru-RU" sz="4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анимался </a:t>
            </a:r>
            <a:r>
              <a:rPr lang="ru-RU" sz="4400" b="1" i="1" dirty="0" err="1" smtClean="0">
                <a:solidFill>
                  <a:srgbClr val="002060"/>
                </a:solidFill>
                <a:latin typeface="Monotype Corsiva" panose="03010101010201010101" pitchFamily="66" charset="0"/>
              </a:rPr>
              <a:t>А.С.Пушкин</a:t>
            </a:r>
            <a:r>
              <a:rPr lang="ru-RU" sz="4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 </a:t>
            </a:r>
          </a:p>
          <a:p>
            <a:r>
              <a:rPr lang="ru-RU" sz="44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 Лицее?</a:t>
            </a:r>
            <a:endParaRPr lang="ru-RU" sz="44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63041" y="5224130"/>
            <a:ext cx="1828959" cy="1633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823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031" y="175847"/>
            <a:ext cx="715693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Отец поэта Сергей Львович рассказывал, что Александр уже на 11 году жизни был хорошо знаком </a:t>
            </a:r>
          </a:p>
          <a:p>
            <a:r>
              <a:rPr lang="ru-RU" sz="4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 французской литературой. </a:t>
            </a:r>
          </a:p>
          <a:p>
            <a:r>
              <a:rPr lang="ru-RU" sz="4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Своей начитанностью мальчик впоследствии поражал своих лицейских товарищей. </a:t>
            </a:r>
          </a:p>
          <a:p>
            <a:r>
              <a:rPr lang="ru-RU" sz="4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Какое прозвище они придумали в связи с этим? </a:t>
            </a:r>
          </a:p>
          <a:p>
            <a:r>
              <a:rPr lang="ru-RU" sz="4000" b="1" i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Как называли Пушкина в Лицее?</a:t>
            </a:r>
            <a:endParaRPr lang="ru-RU" sz="4000" b="1" i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3520" r="49912"/>
          <a:stretch/>
        </p:blipFill>
        <p:spPr>
          <a:xfrm>
            <a:off x="7578970" y="-1"/>
            <a:ext cx="4613030" cy="5394855"/>
          </a:xfrm>
          <a:prstGeom prst="rect">
            <a:avLst/>
          </a:prstGeom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0769" y="5391834"/>
            <a:ext cx="1641231" cy="146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14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507794" cy="68535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548" y="4773867"/>
            <a:ext cx="9472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В 1835 году Пушкин писал: «...Вновь я посетил тот уголок земли, где я провёл изгнанником два года незаметных». О каком «уголке» идет речь? </a:t>
            </a:r>
            <a:endParaRPr lang="ru-RU" sz="4000" b="1" i="1" dirty="0">
              <a:solidFill>
                <a:schemeClr val="bg1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2034" y="5384272"/>
            <a:ext cx="1639966" cy="146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4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603</Words>
  <Application>Microsoft Office PowerPoint</Application>
  <PresentationFormat>Широкоэкранный</PresentationFormat>
  <Paragraphs>108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Monotype Corsiva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Asus</dc:creator>
  <cp:lastModifiedBy>Пользователь Asus</cp:lastModifiedBy>
  <cp:revision>24</cp:revision>
  <dcterms:created xsi:type="dcterms:W3CDTF">2024-02-04T08:53:30Z</dcterms:created>
  <dcterms:modified xsi:type="dcterms:W3CDTF">2024-02-08T17:00:08Z</dcterms:modified>
</cp:coreProperties>
</file>