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158-8C4C-4635-BEAF-EAFD99C3649F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6D74-3441-4077-A0C3-EE24531E45C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8574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158-8C4C-4635-BEAF-EAFD99C3649F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6D74-3441-4077-A0C3-EE24531E4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999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158-8C4C-4635-BEAF-EAFD99C3649F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6D74-3441-4077-A0C3-EE24531E4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044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158-8C4C-4635-BEAF-EAFD99C3649F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6D74-3441-4077-A0C3-EE24531E4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440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158-8C4C-4635-BEAF-EAFD99C3649F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6D74-3441-4077-A0C3-EE24531E45C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4616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158-8C4C-4635-BEAF-EAFD99C3649F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6D74-3441-4077-A0C3-EE24531E4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7949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158-8C4C-4635-BEAF-EAFD99C3649F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6D74-3441-4077-A0C3-EE24531E4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861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158-8C4C-4635-BEAF-EAFD99C3649F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6D74-3441-4077-A0C3-EE24531E4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42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158-8C4C-4635-BEAF-EAFD99C3649F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6D74-3441-4077-A0C3-EE24531E4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433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B69E158-8C4C-4635-BEAF-EAFD99C3649F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9286D74-3441-4077-A0C3-EE24531E4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911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69E158-8C4C-4635-BEAF-EAFD99C3649F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86D74-3441-4077-A0C3-EE24531E4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428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B69E158-8C4C-4635-BEAF-EAFD99C3649F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9286D74-3441-4077-A0C3-EE24531E45CF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9112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Формирование познавательных УУД </a:t>
            </a:r>
            <a:r>
              <a:rPr lang="ru-RU" sz="5400" b="1" dirty="0" smtClean="0"/>
              <a:t>у младших </a:t>
            </a:r>
            <a:r>
              <a:rPr lang="ru-RU" sz="5400" b="1" dirty="0"/>
              <a:t>школьников 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5400" b="1" dirty="0" smtClean="0"/>
              <a:t>в </a:t>
            </a:r>
            <a:r>
              <a:rPr lang="ru-RU" sz="5400" b="1" dirty="0"/>
              <a:t>процессе развивающего обучения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Выпускная квалификационная работа</a:t>
            </a:r>
          </a:p>
          <a:p>
            <a:pPr algn="ctr"/>
            <a:r>
              <a:rPr lang="ru-RU" dirty="0" err="1"/>
              <a:t>Никишкина</a:t>
            </a:r>
            <a:r>
              <a:rPr lang="ru-RU" dirty="0"/>
              <a:t> А.А. 03.68.9.16.</a:t>
            </a:r>
          </a:p>
        </p:txBody>
      </p:sp>
    </p:spTree>
    <p:extLst>
      <p:ext uri="{BB962C8B-B14F-4D97-AF65-F5344CB8AC3E}">
        <p14:creationId xmlns:p14="http://schemas.microsoft.com/office/powerpoint/2010/main" val="3872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ГЛАВА 1 ТЕОРЕТИЧЕСКИЕ ОСНОВЫ ФОРМИРОВАНИЯ ПОЗНАВАТЕЛЬНЫХ УУД </a:t>
            </a:r>
            <a:r>
              <a:rPr lang="ru-RU" sz="3200" b="1" dirty="0" smtClean="0"/>
              <a:t>   В </a:t>
            </a:r>
            <a:r>
              <a:rPr lang="ru-RU" sz="3200" b="1" dirty="0"/>
              <a:t>ПРОЦЕССЕ РАЗВИАЮЩЕГО </a:t>
            </a:r>
            <a:r>
              <a:rPr lang="ru-RU" sz="3200" b="1" dirty="0" smtClean="0"/>
              <a:t>ОБУЧЕНИЯ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626919"/>
            <a:ext cx="11329060" cy="5688281"/>
          </a:xfrm>
        </p:spPr>
        <p:txBody>
          <a:bodyPr>
            <a:noAutofit/>
          </a:bodyPr>
          <a:lstStyle/>
          <a:p>
            <a:r>
              <a:rPr lang="ru-RU" b="1" dirty="0"/>
              <a:t>1.2 Особенности организации развивающего обучения в начальной школе</a:t>
            </a:r>
            <a:endParaRPr lang="ru-RU" dirty="0"/>
          </a:p>
          <a:p>
            <a:r>
              <a:rPr lang="ru-RU" dirty="0"/>
              <a:t>1. Организация развивающего обучения в 1 – 4 классах характеризуется </a:t>
            </a:r>
            <a:r>
              <a:rPr lang="ru-RU" b="1" dirty="0"/>
              <a:t>преемственностью</a:t>
            </a:r>
            <a:r>
              <a:rPr lang="ru-RU" dirty="0"/>
              <a:t>. Инновации дополняют традиции. Система Д. Б. Эльконина и В. В. Давыдова, направленная на развитие абстрактно-логического мышления, совершенствуется достижениями педагогики сотрудничества Ш. А. Амонашвили. Учебная деятельность, обучение остаётся ведущей деятельностью в деле развития личности ученика начальной школы. </a:t>
            </a:r>
          </a:p>
          <a:p>
            <a:r>
              <a:rPr lang="ru-RU" dirty="0"/>
              <a:t>2.    </a:t>
            </a:r>
            <a:r>
              <a:rPr lang="ru-RU" b="1" dirty="0"/>
              <a:t>Развивающее обучение</a:t>
            </a:r>
            <a:r>
              <a:rPr lang="ru-RU" dirty="0"/>
              <a:t>, согласно теории УУД, предполагает формирование всех необходимых познавательных умений. Первый блок познавательных УУД связан с информацией (цель поиска информации, выделение необходимой информации, методы поиска информации, трансформация информации и др.). Блок логических действий формирует умения анализа и синтеза. Блок проблемно-познавательных УУД учит решению проблем в процессе работы над учебной задачей. </a:t>
            </a:r>
          </a:p>
          <a:p>
            <a:r>
              <a:rPr lang="ru-RU" dirty="0"/>
              <a:t>3. Современная начальная педагогика располагает </a:t>
            </a:r>
            <a:r>
              <a:rPr lang="ru-RU" b="1" dirty="0"/>
              <a:t>инновационным арсеналом технологий </a:t>
            </a:r>
            <a:r>
              <a:rPr lang="ru-RU" dirty="0"/>
              <a:t>развивающего обучения: </a:t>
            </a:r>
            <a:r>
              <a:rPr lang="ru-RU" i="1" dirty="0"/>
              <a:t>проблемное обучение</a:t>
            </a:r>
            <a:r>
              <a:rPr lang="ru-RU" dirty="0"/>
              <a:t>, </a:t>
            </a:r>
            <a:r>
              <a:rPr lang="ru-RU" i="1" dirty="0"/>
              <a:t>информационно-коммуникационное обучение</a:t>
            </a:r>
            <a:r>
              <a:rPr lang="ru-RU" dirty="0"/>
              <a:t>, </a:t>
            </a:r>
            <a:r>
              <a:rPr lang="ru-RU" i="1" dirty="0"/>
              <a:t>проектная деятельность</a:t>
            </a:r>
            <a:r>
              <a:rPr lang="ru-RU" dirty="0"/>
              <a:t>, з</a:t>
            </a:r>
            <a:r>
              <a:rPr lang="ru-RU" i="1" dirty="0"/>
              <a:t>доровьесберегающее обучение, игровое обучение</a:t>
            </a:r>
            <a:r>
              <a:rPr lang="ru-RU" dirty="0"/>
              <a:t>, </a:t>
            </a:r>
            <a:r>
              <a:rPr lang="ru-RU" i="1" dirty="0"/>
              <a:t>обучение в форме составления портфолио</a:t>
            </a:r>
            <a:r>
              <a:rPr lang="ru-RU" dirty="0"/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12949708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 </a:t>
            </a:r>
            <a:br>
              <a:rPr lang="ru-RU" dirty="0"/>
            </a:br>
            <a:r>
              <a:rPr lang="ru-RU" b="1" dirty="0"/>
              <a:t>ГЛАВА 2 ЭКСПЕРИМЕНТАЛЬНАЯ РАБОТА ПО РАЗВИТИЮ ПОЗНАВАТЕЛЬНЫХ УУД У МЛАДШИХ </a:t>
            </a:r>
            <a:r>
              <a:rPr lang="ru-RU" b="1" dirty="0" smtClean="0"/>
              <a:t>ШКОЛЬНИКОВ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b="1" dirty="0"/>
              <a:t>Исследование</a:t>
            </a:r>
            <a:r>
              <a:rPr lang="ru-RU" sz="3200" dirty="0"/>
              <a:t> и </a:t>
            </a:r>
            <a:r>
              <a:rPr lang="ru-RU" sz="3200" b="1" dirty="0"/>
              <a:t>диагностика</a:t>
            </a:r>
            <a:r>
              <a:rPr lang="ru-RU" sz="3200" dirty="0"/>
              <a:t> сформированности познавательных УУД у младших школьников проводились на базе МБОУ СОШ№ 52 города Новосибирска. В формирующем эксперименте были задействованы контрольная группа (4 «Б») и экспериментальная группа (4 «А» класса). </a:t>
            </a:r>
            <a:r>
              <a:rPr lang="ru-RU" sz="3200" dirty="0" smtClean="0"/>
              <a:t>                          В </a:t>
            </a:r>
            <a:r>
              <a:rPr lang="ru-RU" sz="3200" dirty="0"/>
              <a:t>экспериментальном 4 «А» обучаются по 10 младших школьников мужского и женского полов в возрасте </a:t>
            </a:r>
            <a:r>
              <a:rPr lang="ru-RU" sz="3200" dirty="0" smtClean="0"/>
              <a:t>       от </a:t>
            </a:r>
            <a:r>
              <a:rPr lang="ru-RU" sz="3200" dirty="0"/>
              <a:t>девяти до десяти лет.</a:t>
            </a:r>
          </a:p>
        </p:txBody>
      </p:sp>
    </p:spTree>
    <p:extLst>
      <p:ext uri="{BB962C8B-B14F-4D97-AF65-F5344CB8AC3E}">
        <p14:creationId xmlns:p14="http://schemas.microsoft.com/office/powerpoint/2010/main" val="589516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ДИАГНОСТИРУЮЩИЙ ЭТАП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/>
              <a:t>КГ</a:t>
            </a:r>
          </a:p>
          <a:p>
            <a:r>
              <a:rPr lang="ru-RU" dirty="0" smtClean="0"/>
              <a:t>- </a:t>
            </a:r>
            <a:r>
              <a:rPr lang="ru-RU" dirty="0"/>
              <a:t>12 (66%) обучающихся владеют УУД поиска необходимой информации;</a:t>
            </a:r>
          </a:p>
          <a:p>
            <a:r>
              <a:rPr lang="ru-RU" dirty="0"/>
              <a:t>- 10 (55%) обучающихся владеют УУД выбора разнообразных способов решения задач;</a:t>
            </a:r>
          </a:p>
          <a:p>
            <a:r>
              <a:rPr lang="ru-RU" dirty="0"/>
              <a:t>- 8 (44%) обучающихся владеют УУД сравнения и классификации объектов;</a:t>
            </a:r>
          </a:p>
          <a:p>
            <a:r>
              <a:rPr lang="ru-RU" dirty="0"/>
              <a:t>- 12 (66%) обучающихся владеют УУД установления причинно-следственных связей;</a:t>
            </a:r>
          </a:p>
          <a:p>
            <a:r>
              <a:rPr lang="ru-RU" dirty="0"/>
              <a:t>- 5 (27%) обучающихся владеют УУД анализа объектов и выделения существенных – несущественных признаков.</a:t>
            </a:r>
          </a:p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/>
              <a:t>ЭГ</a:t>
            </a:r>
          </a:p>
          <a:p>
            <a:r>
              <a:rPr lang="ru-RU" dirty="0" smtClean="0"/>
              <a:t>- </a:t>
            </a:r>
            <a:r>
              <a:rPr lang="ru-RU" dirty="0"/>
              <a:t>12 (66%) обучающихся владеют УУД поиска необходимой информации;</a:t>
            </a:r>
          </a:p>
          <a:p>
            <a:r>
              <a:rPr lang="ru-RU" dirty="0"/>
              <a:t>- 9 (50%) обучающихся владеют УУД выбора разнообразных способов решения задач;</a:t>
            </a:r>
          </a:p>
          <a:p>
            <a:r>
              <a:rPr lang="ru-RU" dirty="0"/>
              <a:t>- 12 (66%) обучающихся владеют УУД сравнения и классификации объектов;</a:t>
            </a:r>
          </a:p>
          <a:p>
            <a:r>
              <a:rPr lang="ru-RU" dirty="0"/>
              <a:t>- 12 (66%) обучающихся владеют УУД установления причинно-следственных связей;</a:t>
            </a:r>
          </a:p>
          <a:p>
            <a:r>
              <a:rPr lang="ru-RU" dirty="0"/>
              <a:t>- 6 (27%) обучающихся владеют УУД анализа объектов и выделения существенных – несущественных признаков.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5449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97279" y="286603"/>
            <a:ext cx="10813671" cy="145075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УРОВЕНЬ СФОРМИРОВАННОСТИ ПОЗНАВАТЕЛЬНЫХ </a:t>
            </a:r>
            <a:r>
              <a:rPr lang="ru-RU" dirty="0" smtClean="0"/>
              <a:t>УУД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097280" y="1845734"/>
            <a:ext cx="10433660" cy="4448188"/>
          </a:xfrm>
        </p:spPr>
        <p:txBody>
          <a:bodyPr>
            <a:normAutofit/>
          </a:bodyPr>
          <a:lstStyle/>
          <a:p>
            <a:r>
              <a:rPr lang="ru-RU" sz="2400" dirty="0"/>
              <a:t>- задания на дифференциацию существенных – несущественных признаков, например: «Какое слово из всех, что я назову, подходит больше всего?»;</a:t>
            </a:r>
          </a:p>
          <a:p>
            <a:r>
              <a:rPr lang="ru-RU" sz="2400" dirty="0"/>
              <a:t>- задания на обобщение и отвлечение: «Одно слово из пяти лишнее, оно не подходит ко всем остальным. Послушай, внимательно. Какое слово лишнее и почему?»;</a:t>
            </a:r>
          </a:p>
          <a:p>
            <a:r>
              <a:rPr lang="ru-RU" sz="2400" dirty="0"/>
              <a:t>- задания на установление логических связей и отношений между понятиями: «К слову </a:t>
            </a:r>
            <a:r>
              <a:rPr lang="ru-RU" sz="2400" i="1" dirty="0"/>
              <a:t>птица</a:t>
            </a:r>
            <a:r>
              <a:rPr lang="ru-RU" sz="2400" dirty="0"/>
              <a:t> подходит слово </a:t>
            </a:r>
            <a:r>
              <a:rPr lang="ru-RU" sz="2400" i="1" dirty="0"/>
              <a:t>гнездо</a:t>
            </a:r>
            <a:r>
              <a:rPr lang="ru-RU" sz="2400" dirty="0"/>
              <a:t>. Скажи, какое слово подходит к слову </a:t>
            </a:r>
            <a:r>
              <a:rPr lang="ru-RU" sz="2400" i="1" dirty="0"/>
              <a:t>собака</a:t>
            </a:r>
            <a:r>
              <a:rPr lang="ru-RU" sz="2400" dirty="0"/>
              <a:t> так же, как к слову </a:t>
            </a:r>
            <a:r>
              <a:rPr lang="ru-RU" sz="2400" i="1" dirty="0"/>
              <a:t>птица</a:t>
            </a:r>
            <a:r>
              <a:rPr lang="ru-RU" sz="2400" dirty="0"/>
              <a:t> подходит слово </a:t>
            </a:r>
            <a:r>
              <a:rPr lang="ru-RU" sz="2400" i="1" dirty="0"/>
              <a:t>гнездо</a:t>
            </a:r>
            <a:r>
              <a:rPr lang="ru-RU" sz="2400" dirty="0"/>
              <a:t>? Почему?»;</a:t>
            </a:r>
          </a:p>
          <a:p>
            <a:r>
              <a:rPr lang="ru-RU" sz="2400" dirty="0"/>
              <a:t>- задания на интеграцию (формирование) понятия: «Найди подходящее для этих двух слов обобщающее понятие. Как это можно назвать вместе одним словом?».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82415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97279" y="286603"/>
            <a:ext cx="10706793" cy="145075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УРОВЕНЬ СФОРМИРОВАННОСТИ ПОЗНАВАТЕЛЬНЫХ </a:t>
            </a:r>
            <a:r>
              <a:rPr lang="ru-RU" dirty="0"/>
              <a:t>УУД (ДО ЭКСПЕРИМЕНТА)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097280" y="1845734"/>
            <a:ext cx="10433660" cy="444818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Так</a:t>
            </a:r>
            <a:r>
              <a:rPr lang="ru-RU" sz="3200" dirty="0"/>
              <a:t>, </a:t>
            </a:r>
            <a:r>
              <a:rPr lang="ru-RU" sz="3200" b="1" dirty="0"/>
              <a:t>в контрольной группе </a:t>
            </a:r>
            <a:r>
              <a:rPr lang="ru-RU" sz="3200" dirty="0"/>
              <a:t>(4 «Б» класс) высокий уровень выявился у 2 четвероклассников (11%), средний уровень – у 10 (55 %), близкий к среднему уровню – у 5 (27 %), низкий уровень - у 1 четвероклассника (5 %). </a:t>
            </a:r>
            <a:endParaRPr lang="ru-RU" sz="3200" dirty="0" smtClean="0"/>
          </a:p>
          <a:p>
            <a:r>
              <a:rPr lang="ru-RU" sz="3200" dirty="0" smtClean="0"/>
              <a:t>В </a:t>
            </a:r>
            <a:r>
              <a:rPr lang="ru-RU" sz="3200" b="1" dirty="0"/>
              <a:t>экспериментальной группе </a:t>
            </a:r>
            <a:r>
              <a:rPr lang="ru-RU" sz="3200" dirty="0"/>
              <a:t>(4 «А» класс) высокий уровень сформированности показали 3 четвероклассника (16 %), средний - 10 (55 %), близкий к среднему – 5 четвероклассников (27 %).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0044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Система орфографических упражнений и познавательно-развивающих заданий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79" y="1845733"/>
            <a:ext cx="10884923" cy="4507565"/>
          </a:xfrm>
        </p:spPr>
        <p:txBody>
          <a:bodyPr/>
          <a:lstStyle/>
          <a:p>
            <a:r>
              <a:rPr lang="ru-RU" i="1" dirty="0"/>
              <a:t>Задание 1.</a:t>
            </a:r>
            <a:r>
              <a:rPr lang="ru-RU" dirty="0"/>
              <a:t> Нарисуйте таблицу «Буквы Ъ и Ъ». Внимательно прочитайте предложения и распределите случаи употребления Ъ и Ь.  Подчеркните твёрдый и мягкий знаки, объясните их употребление в скобках. </a:t>
            </a:r>
            <a:r>
              <a:rPr lang="ru-RU" dirty="0" smtClean="0"/>
              <a:t>   </a:t>
            </a:r>
            <a:endParaRPr lang="ru-RU" dirty="0"/>
          </a:p>
          <a:p>
            <a:r>
              <a:rPr lang="ru-RU" i="1" dirty="0" smtClean="0"/>
              <a:t>Цель</a:t>
            </a:r>
            <a:r>
              <a:rPr lang="ru-RU" dirty="0"/>
              <a:t>: сравнить и классифицировать случаи правописания твёрдого знака (Ъ) и мягкого знака (Ь).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0323492"/>
              </p:ext>
            </p:extLst>
          </p:nvPr>
        </p:nvGraphicFramePr>
        <p:xfrm>
          <a:off x="2588822" y="3289464"/>
          <a:ext cx="7849588" cy="2880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62187"/>
                <a:gridCol w="1962187"/>
                <a:gridCol w="1962187"/>
                <a:gridCol w="1963027"/>
              </a:tblGrid>
              <a:tr h="1205001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Ь для обозначения мягких согласных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Ь для обозначения</a:t>
                      </a:r>
                      <a:endParaRPr lang="ru-RU" sz="1100">
                        <a:effectLst/>
                      </a:endParaRPr>
                    </a:p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формы слова</a:t>
                      </a:r>
                      <a:endParaRPr lang="ru-RU" sz="1100">
                        <a:effectLst/>
                      </a:endParaRPr>
                    </a:p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разделительный</a:t>
                      </a:r>
                      <a:endParaRPr lang="ru-RU" sz="1100" dirty="0">
                        <a:effectLst/>
                      </a:endParaRPr>
                    </a:p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разделительный</a:t>
                      </a:r>
                      <a:endParaRPr lang="ru-RU" sz="1100">
                        <a:effectLst/>
                      </a:endParaRPr>
                    </a:p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Ъ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20500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Дожд</a:t>
                      </a:r>
                      <a:r>
                        <a:rPr lang="ru-RU" sz="1400" u="sng">
                          <a:effectLst/>
                        </a:rPr>
                        <a:t>ь</a:t>
                      </a:r>
                      <a:endParaRPr lang="ru-RU" sz="1100">
                        <a:effectLst/>
                      </a:endParaRPr>
                    </a:p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(обозначает мягкость </a:t>
                      </a:r>
                      <a:r>
                        <a:rPr lang="en-US" sz="1400">
                          <a:effectLst/>
                        </a:rPr>
                        <a:t>[</a:t>
                      </a:r>
                      <a:r>
                        <a:rPr lang="ru-RU" sz="1400">
                          <a:effectLst/>
                        </a:rPr>
                        <a:t>т</a:t>
                      </a:r>
                      <a:r>
                        <a:rPr lang="en-US" sz="1400">
                          <a:effectLst/>
                        </a:rPr>
                        <a:t>’]</a:t>
                      </a:r>
                      <a:r>
                        <a:rPr lang="ru-RU" sz="1400">
                          <a:effectLst/>
                        </a:rPr>
                        <a:t>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Моч</a:t>
                      </a:r>
                      <a:r>
                        <a:rPr lang="ru-RU" sz="1400" u="sng">
                          <a:effectLst/>
                        </a:rPr>
                        <a:t>ь</a:t>
                      </a:r>
                      <a:r>
                        <a:rPr lang="ru-RU" sz="1400">
                          <a:effectLst/>
                        </a:rPr>
                        <a:t> </a:t>
                      </a:r>
                      <a:endParaRPr lang="ru-RU" sz="1100">
                        <a:effectLst/>
                      </a:endParaRPr>
                    </a:p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(ж.р., 3 скл).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</a:t>
                      </a:r>
                      <a:r>
                        <a:rPr lang="ru-RU" sz="1400" u="sng">
                          <a:effectLst/>
                        </a:rPr>
                        <a:t>ь</a:t>
                      </a:r>
                      <a:r>
                        <a:rPr lang="ru-RU" sz="1400">
                          <a:effectLst/>
                        </a:rPr>
                        <a:t>ёт</a:t>
                      </a:r>
                      <a:endParaRPr lang="ru-RU" sz="1100">
                        <a:effectLst/>
                      </a:endParaRPr>
                    </a:p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(перед ё в корне)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</a:t>
                      </a:r>
                      <a:r>
                        <a:rPr lang="ru-RU" sz="1400" u="sng">
                          <a:effectLst/>
                        </a:rPr>
                        <a:t>ъ</a:t>
                      </a:r>
                      <a:r>
                        <a:rPr lang="ru-RU" sz="1400">
                          <a:effectLst/>
                        </a:rPr>
                        <a:t>ел</a:t>
                      </a:r>
                      <a:endParaRPr lang="ru-RU" sz="1100">
                        <a:effectLst/>
                      </a:endParaRPr>
                    </a:p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(перед е после приставки на согласный)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100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64058" y="4099515"/>
            <a:ext cx="197361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Буквы Ъ и Ь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89698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КОНСТАТИРУЮЩИЙ ЭТАП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/>
              <a:t>КГ</a:t>
            </a:r>
          </a:p>
          <a:p>
            <a:r>
              <a:rPr lang="ru-RU" dirty="0"/>
              <a:t>- 12 (66%) обучающихся владеют УУД поиска необходимой информации;</a:t>
            </a:r>
          </a:p>
          <a:p>
            <a:r>
              <a:rPr lang="ru-RU" dirty="0"/>
              <a:t>- 12 (66%) обучающихся владеют УУД выбора разнообразных способов решения задач;</a:t>
            </a:r>
          </a:p>
          <a:p>
            <a:r>
              <a:rPr lang="ru-RU" dirty="0"/>
              <a:t>- 8 (44%) обучающихся владеют УУД сравнения и классификации объектов;</a:t>
            </a:r>
          </a:p>
          <a:p>
            <a:r>
              <a:rPr lang="ru-RU" dirty="0"/>
              <a:t>- 12 (66%) обучающихся владеют УУД установления причинно-следственных связей;</a:t>
            </a:r>
          </a:p>
          <a:p>
            <a:r>
              <a:rPr lang="ru-RU" dirty="0"/>
              <a:t>- 8 (44%) обучающихся владеют УУД анализа объектов и выделения существенных – несущественных признаков.</a:t>
            </a:r>
          </a:p>
          <a:p>
            <a:pPr algn="just"/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/>
              <a:t>ЭГ</a:t>
            </a:r>
          </a:p>
          <a:p>
            <a:r>
              <a:rPr lang="ru-RU" dirty="0"/>
              <a:t>- 16 (88%) обучающихся владеют УУД поиска необходимой информации;</a:t>
            </a:r>
          </a:p>
          <a:p>
            <a:r>
              <a:rPr lang="ru-RU" dirty="0"/>
              <a:t>- 12 (66%) обучающихся владеют УУД выбора разнообразных способов решения задач;</a:t>
            </a:r>
          </a:p>
          <a:p>
            <a:r>
              <a:rPr lang="ru-RU" dirty="0"/>
              <a:t>- 16 (88%) обучающихся владеют УУД сравнения и классификации объектов;</a:t>
            </a:r>
          </a:p>
          <a:p>
            <a:r>
              <a:rPr lang="ru-RU" dirty="0"/>
              <a:t>- 16 (88%) обучающихся владеют УУД установления причинно-следственных связей;</a:t>
            </a:r>
          </a:p>
          <a:p>
            <a:r>
              <a:rPr lang="ru-RU"/>
              <a:t>- 12 (66%) обучающихся владеют УУД анализа объектов и выделения существенных – несущественных признаков.</a:t>
            </a:r>
          </a:p>
          <a:p>
            <a:pPr algn="just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432291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44385" y="286603"/>
            <a:ext cx="11566566" cy="145075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УРОВЕНЬ СФОРМИРОВАННОСТИ ПОЗНАВАТЕЛЬНЫХ </a:t>
            </a:r>
            <a:r>
              <a:rPr lang="ru-RU" b="1" dirty="0" smtClean="0"/>
              <a:t>УУД (ПОСЛЕ ЭКСПЕРИМЕНТА)</a:t>
            </a:r>
            <a:endParaRPr lang="ru-RU" b="1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097280" y="1845734"/>
            <a:ext cx="10433660" cy="444818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В </a:t>
            </a:r>
            <a:r>
              <a:rPr lang="ru-RU" sz="4000" b="1" dirty="0"/>
              <a:t>контрольной группе </a:t>
            </a:r>
            <a:r>
              <a:rPr lang="ru-RU" sz="4000" dirty="0"/>
              <a:t>высокий уровень отмечен у 2 (11%) четвероклассников, средний -  у 10 (55%), ближе к среднему - у 6 (44%). </a:t>
            </a:r>
            <a:endParaRPr lang="ru-RU" sz="4000" dirty="0" smtClean="0"/>
          </a:p>
          <a:p>
            <a:r>
              <a:rPr lang="ru-RU" sz="4000" dirty="0" smtClean="0"/>
              <a:t>В </a:t>
            </a:r>
            <a:r>
              <a:rPr lang="ru-RU" sz="4000" b="1" dirty="0"/>
              <a:t>экспериментальной группе </a:t>
            </a:r>
            <a:r>
              <a:rPr lang="ru-RU" sz="4000" dirty="0"/>
              <a:t>высокого уровня достигли 6 (33%) четвероклассников, среднего -  11 (61%), близкого к среднему -  1 (6%). </a:t>
            </a:r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22504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СПАСИБО ЗА ВНИМАНИЕ!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/>
              <a:t>Б</a:t>
            </a:r>
            <a:r>
              <a:rPr lang="ru-RU" sz="3600" dirty="0" smtClean="0"/>
              <a:t>лагодаря </a:t>
            </a:r>
            <a:r>
              <a:rPr lang="ru-RU" sz="3600" dirty="0"/>
              <a:t>исследовательско-экспериментальной работе, нам удалось включить четвероклассников в поисково-информационное направление учебной деятельности, сформировать познавательные цели общенаучные умения, </a:t>
            </a:r>
            <a:r>
              <a:rPr lang="ru-RU" sz="3600" dirty="0" smtClean="0"/>
              <a:t>           с </a:t>
            </a:r>
            <a:r>
              <a:rPr lang="ru-RU" sz="3600" dirty="0"/>
              <a:t>помощью которых можно развивать и развиваться. </a:t>
            </a:r>
            <a:endParaRPr lang="ru-RU" sz="36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5789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АКУТАЛЬНОСТЬ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z="2400" b="1" dirty="0"/>
              <a:t>Младший школьный возраст </a:t>
            </a:r>
            <a:r>
              <a:rPr lang="ru-RU" sz="2400" dirty="0"/>
              <a:t>– сензитивный (наиболее благоприятный) период для познания мира. </a:t>
            </a:r>
            <a:endParaRPr lang="ru-RU" sz="2400" dirty="0" smtClean="0"/>
          </a:p>
          <a:p>
            <a:pPr algn="just"/>
            <a:r>
              <a:rPr lang="ru-RU" sz="2400" b="1" dirty="0"/>
              <a:t>Процесс познания </a:t>
            </a:r>
            <a:r>
              <a:rPr lang="ru-RU" sz="2400" dirty="0"/>
              <a:t>теснейшим образом связан с процессом развития, что отражено в соответствующей психолого-педагогической терминологии, например, в понятии «познавательное развитие</a:t>
            </a:r>
            <a:r>
              <a:rPr lang="ru-RU" sz="2400" dirty="0" smtClean="0"/>
              <a:t>».</a:t>
            </a:r>
          </a:p>
          <a:p>
            <a:pPr algn="just"/>
            <a:r>
              <a:rPr lang="ru-RU" sz="2400" b="1" dirty="0" smtClean="0"/>
              <a:t>Необходимость корреляции </a:t>
            </a:r>
            <a:r>
              <a:rPr lang="ru-RU" sz="2400" b="1" dirty="0"/>
              <a:t>методов и приёмов </a:t>
            </a:r>
            <a:r>
              <a:rPr lang="ru-RU" sz="2400" dirty="0"/>
              <a:t>развивающего обучения </a:t>
            </a:r>
            <a:r>
              <a:rPr lang="ru-RU" sz="2400" dirty="0" smtClean="0"/>
              <a:t>                                        с </a:t>
            </a:r>
            <a:r>
              <a:rPr lang="ru-RU" sz="2400" dirty="0"/>
              <a:t>определёнными видами </a:t>
            </a:r>
            <a:r>
              <a:rPr lang="ru-RU" sz="2400" dirty="0" smtClean="0"/>
              <a:t>познавательных </a:t>
            </a:r>
            <a:r>
              <a:rPr lang="ru-RU" sz="2400" dirty="0"/>
              <a:t>УУД, а </a:t>
            </a:r>
            <a:r>
              <a:rPr lang="ru-RU" sz="2400" b="1" dirty="0" smtClean="0"/>
              <a:t>интеграции</a:t>
            </a:r>
            <a:r>
              <a:rPr lang="ru-RU" sz="2400" dirty="0" smtClean="0"/>
              <a:t> </a:t>
            </a:r>
            <a:r>
              <a:rPr lang="ru-RU" sz="2400" dirty="0"/>
              <a:t>таких методов и приёмов </a:t>
            </a:r>
            <a:r>
              <a:rPr lang="ru-RU" sz="2400" dirty="0" smtClean="0"/>
              <a:t>                  в </a:t>
            </a:r>
            <a:r>
              <a:rPr lang="ru-RU" sz="2400" dirty="0"/>
              <a:t>технологию по развитию познавательных способностей детей на конкретном уроке </a:t>
            </a:r>
            <a:r>
              <a:rPr lang="ru-RU" sz="2400" dirty="0" smtClean="0"/>
              <a:t>                      в </a:t>
            </a:r>
            <a:r>
              <a:rPr lang="ru-RU" sz="2400" dirty="0"/>
              <a:t>начальной школе, например, на уроке русского языка.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8010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ТЕМА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/>
              <a:t>Формирование познавательных УУД </a:t>
            </a:r>
            <a:r>
              <a:rPr lang="ru-RU" sz="3600" dirty="0" smtClean="0"/>
              <a:t>у младших </a:t>
            </a:r>
            <a:r>
              <a:rPr lang="ru-RU" sz="3600" dirty="0"/>
              <a:t>школьников в процессе развивающего обучения</a:t>
            </a:r>
          </a:p>
        </p:txBody>
      </p:sp>
    </p:spTree>
    <p:extLst>
      <p:ext uri="{BB962C8B-B14F-4D97-AF65-F5344CB8AC3E}">
        <p14:creationId xmlns:p14="http://schemas.microsoft.com/office/powerpoint/2010/main" val="3395122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ОБЪЕКТ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У</a:t>
            </a:r>
            <a:r>
              <a:rPr lang="ru-RU" sz="3200" dirty="0" smtClean="0"/>
              <a:t>чебный </a:t>
            </a:r>
            <a:r>
              <a:rPr lang="ru-RU" sz="3200" dirty="0"/>
              <a:t>процесс в начальной школе направленный  </a:t>
            </a:r>
            <a:r>
              <a:rPr lang="ru-RU" sz="3200" dirty="0" smtClean="0"/>
              <a:t>      на </a:t>
            </a:r>
            <a:r>
              <a:rPr lang="ru-RU" sz="3200" dirty="0"/>
              <a:t>формирования познавательных УУД младших </a:t>
            </a:r>
            <a:r>
              <a:rPr lang="ru-RU" sz="3200" dirty="0" smtClean="0"/>
              <a:t>школьников.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13559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ПРЕДМЕТ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У</a:t>
            </a:r>
            <a:r>
              <a:rPr lang="ru-RU" sz="3600" dirty="0" smtClean="0"/>
              <a:t>словия </a:t>
            </a:r>
            <a:r>
              <a:rPr lang="ru-RU" sz="3600" dirty="0"/>
              <a:t>формирования познавательных УУД </a:t>
            </a:r>
            <a:r>
              <a:rPr lang="ru-RU" sz="3600" dirty="0" smtClean="0"/>
              <a:t>         в </a:t>
            </a:r>
            <a:r>
              <a:rPr lang="ru-RU" sz="3600" dirty="0"/>
              <a:t>процессе развивающего </a:t>
            </a:r>
            <a:r>
              <a:rPr lang="ru-RU" sz="3600" dirty="0" smtClean="0"/>
              <a:t>обучения.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91885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ЦЕЛЬ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П</a:t>
            </a:r>
            <a:r>
              <a:rPr lang="ru-RU" sz="3600" dirty="0" smtClean="0"/>
              <a:t>одобрать </a:t>
            </a:r>
            <a:r>
              <a:rPr lang="ru-RU" sz="3600" dirty="0"/>
              <a:t>и разработать развивающее задания, способствующие формированию познавательных УУД у младших </a:t>
            </a:r>
            <a:r>
              <a:rPr lang="ru-RU" sz="3600" dirty="0" smtClean="0"/>
              <a:t>школьников.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258140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ЗАДАЧИ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-  определиться с терминологией по теме исследования;</a:t>
            </a:r>
          </a:p>
          <a:p>
            <a:r>
              <a:rPr lang="ru-RU" sz="2800" dirty="0"/>
              <a:t>- описать особенности организации развивающего обучения в начальной школе;</a:t>
            </a:r>
          </a:p>
          <a:p>
            <a:r>
              <a:rPr lang="ru-RU" sz="2800" dirty="0"/>
              <a:t>- составить программу формирующего эксперимента;</a:t>
            </a:r>
          </a:p>
          <a:p>
            <a:r>
              <a:rPr lang="ru-RU" sz="2800" dirty="0"/>
              <a:t>- составить критерии и выявить эффективность работая по формированию познавательных </a:t>
            </a:r>
            <a:r>
              <a:rPr lang="ru-RU" sz="2800" dirty="0" smtClean="0"/>
              <a:t>УУД.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35856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ГИПОТЕЗА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sz="3200" dirty="0"/>
              <a:t>собирание целого из </a:t>
            </a:r>
            <a:r>
              <a:rPr lang="ru-RU" sz="3200" dirty="0" smtClean="0"/>
              <a:t>частей</a:t>
            </a:r>
            <a:r>
              <a:rPr lang="ru-RU" sz="3200" dirty="0"/>
              <a:t>;</a:t>
            </a:r>
            <a:endParaRPr lang="ru-RU" sz="32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sz="3200" dirty="0" smtClean="0"/>
              <a:t>компенсация </a:t>
            </a:r>
            <a:r>
              <a:rPr lang="ru-RU" sz="3200" dirty="0"/>
              <a:t>недостающих для целого </a:t>
            </a:r>
            <a:r>
              <a:rPr lang="ru-RU" sz="3200" dirty="0" smtClean="0"/>
              <a:t>элементов;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3200" dirty="0" smtClean="0"/>
              <a:t>поиск </a:t>
            </a:r>
            <a:r>
              <a:rPr lang="ru-RU" sz="3200" dirty="0"/>
              <a:t>разных способов решения </a:t>
            </a:r>
            <a:r>
              <a:rPr lang="ru-RU" sz="3200" dirty="0" smtClean="0"/>
              <a:t>задач</a:t>
            </a:r>
            <a:r>
              <a:rPr lang="ru-RU" sz="3200" dirty="0"/>
              <a:t>;</a:t>
            </a:r>
            <a:endParaRPr lang="ru-RU" sz="32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sz="3200" dirty="0" smtClean="0"/>
              <a:t>сравнение </a:t>
            </a:r>
            <a:r>
              <a:rPr lang="ru-RU" sz="3200" dirty="0"/>
              <a:t>и </a:t>
            </a:r>
            <a:r>
              <a:rPr lang="ru-RU" sz="3200" dirty="0" smtClean="0"/>
              <a:t>классификация</a:t>
            </a:r>
            <a:r>
              <a:rPr lang="ru-RU" sz="3200" dirty="0"/>
              <a:t>;</a:t>
            </a:r>
            <a:endParaRPr lang="ru-RU" sz="32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sz="3200" dirty="0" smtClean="0"/>
              <a:t>установление </a:t>
            </a:r>
            <a:r>
              <a:rPr lang="ru-RU" sz="3200" dirty="0"/>
              <a:t>причинно-следственных </a:t>
            </a:r>
            <a:r>
              <a:rPr lang="ru-RU" sz="3200" dirty="0" smtClean="0"/>
              <a:t>связей</a:t>
            </a:r>
            <a:r>
              <a:rPr lang="ru-RU" sz="3200" dirty="0"/>
              <a:t>;</a:t>
            </a:r>
            <a:endParaRPr lang="ru-RU" sz="32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sz="3200" dirty="0" smtClean="0"/>
              <a:t>дифференциация </a:t>
            </a:r>
            <a:r>
              <a:rPr lang="ru-RU" sz="3200" dirty="0"/>
              <a:t>существенных и несущественных </a:t>
            </a:r>
            <a:r>
              <a:rPr lang="ru-RU" sz="3200" dirty="0" smtClean="0"/>
              <a:t>признаков.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349122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ГЛАВА 1 ТЕОРЕТИЧЕСКИЕ ОСНОВЫ ФОРМИРОВАНИЯ ПОЗНАВАТЕЛЬНЫХ УУД </a:t>
            </a:r>
            <a:r>
              <a:rPr lang="ru-RU" sz="3200" b="1" dirty="0" smtClean="0"/>
              <a:t>   В </a:t>
            </a:r>
            <a:r>
              <a:rPr lang="ru-RU" sz="3200" b="1" dirty="0"/>
              <a:t>ПРОЦЕССЕ РАЗВИАЮЩЕГО </a:t>
            </a:r>
            <a:r>
              <a:rPr lang="ru-RU" sz="3200" b="1" dirty="0" smtClean="0"/>
              <a:t>ОБУЧЕНИЯ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79" y="1845734"/>
            <a:ext cx="10623665" cy="4376936"/>
          </a:xfrm>
        </p:spPr>
        <p:txBody>
          <a:bodyPr>
            <a:normAutofit fontScale="92500" lnSpcReduction="10000"/>
          </a:bodyPr>
          <a:lstStyle/>
          <a:p>
            <a:r>
              <a:rPr lang="ru-RU" sz="2200" b="1" dirty="0"/>
              <a:t>1.1 Сущность и виды познавательных УУД</a:t>
            </a:r>
            <a:endParaRPr lang="ru-RU" sz="2200" dirty="0"/>
          </a:p>
          <a:p>
            <a:r>
              <a:rPr lang="ru-RU" sz="2200" dirty="0"/>
              <a:t>1. </a:t>
            </a:r>
            <a:r>
              <a:rPr lang="ru-RU" sz="2200" dirty="0" smtClean="0"/>
              <a:t>В </a:t>
            </a:r>
            <a:r>
              <a:rPr lang="ru-RU" sz="2200" dirty="0"/>
              <a:t>широком смысле УУД – это «</a:t>
            </a:r>
            <a:r>
              <a:rPr lang="ru-RU" sz="2200" b="1" dirty="0"/>
              <a:t>умение учиться</a:t>
            </a:r>
            <a:r>
              <a:rPr lang="ru-RU" sz="2200" dirty="0"/>
              <a:t>, &lt;…&gt; способность субъекта к саморазвитию и самосовершенствованию путем сознательного и активного присвоения нового социального опыта». </a:t>
            </a:r>
            <a:endParaRPr lang="ru-RU" sz="2200" dirty="0" smtClean="0"/>
          </a:p>
          <a:p>
            <a:r>
              <a:rPr lang="ru-RU" sz="2200" dirty="0" smtClean="0"/>
              <a:t>2</a:t>
            </a:r>
            <a:r>
              <a:rPr lang="ru-RU" sz="2200" dirty="0"/>
              <a:t>. </a:t>
            </a:r>
            <a:r>
              <a:rPr lang="ru-RU" sz="2200" dirty="0" smtClean="0"/>
              <a:t>Наиболее </a:t>
            </a:r>
            <a:r>
              <a:rPr lang="ru-RU" sz="2200" dirty="0"/>
              <a:t>распространённый в последнее время подход, связанный с внедрением в систему оценки качества образования сравнительных международных исследований (например, </a:t>
            </a:r>
            <a:r>
              <a:rPr lang="en-US" sz="2200" dirty="0"/>
              <a:t>PISA</a:t>
            </a:r>
            <a:r>
              <a:rPr lang="ru-RU" sz="2200" dirty="0"/>
              <a:t>) оперирует термином </a:t>
            </a:r>
            <a:r>
              <a:rPr lang="ru-RU" sz="2200" b="1" dirty="0"/>
              <a:t>общеучебные умения</a:t>
            </a:r>
            <a:r>
              <a:rPr lang="ru-RU" sz="2200" dirty="0"/>
              <a:t>, определение и классификация которых разработаны С. Г. </a:t>
            </a:r>
            <a:r>
              <a:rPr lang="ru-RU" sz="2200" dirty="0" err="1"/>
              <a:t>Воровщиковым</a:t>
            </a:r>
            <a:r>
              <a:rPr lang="ru-RU" sz="2200" dirty="0"/>
              <a:t> и Е. В. Орловой. </a:t>
            </a:r>
          </a:p>
          <a:p>
            <a:r>
              <a:rPr lang="ru-RU" sz="2200" dirty="0"/>
              <a:t>3. </a:t>
            </a:r>
            <a:r>
              <a:rPr lang="ru-RU" sz="2200" dirty="0" smtClean="0"/>
              <a:t>Наиболее </a:t>
            </a:r>
            <a:r>
              <a:rPr lang="ru-RU" sz="2200" dirty="0"/>
              <a:t>подробно рассмотрены </a:t>
            </a:r>
            <a:r>
              <a:rPr lang="ru-RU" sz="2200" b="1" dirty="0"/>
              <a:t>общеучебные познавательные УУД: </a:t>
            </a:r>
            <a:r>
              <a:rPr lang="ru-RU" sz="2200" dirty="0"/>
              <a:t>самостоятельное выделение и формулирование познавательной цели, поиск и выделение необходимой информации, структурирование знаний, построение речевого высказывания, выбор способов решения задач, рефлексия, контроль процесса и оценка результатов деятельности, смысловое чтение, создание алгоритмов деятельности при решении проблем творческого и поискового характера.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4559321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Ретро</Template>
  <TotalTime>117</TotalTime>
  <Words>1300</Words>
  <Application>Microsoft Office PowerPoint</Application>
  <PresentationFormat>Широкоэкранный</PresentationFormat>
  <Paragraphs>102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Calibri</vt:lpstr>
      <vt:lpstr>Calibri Light</vt:lpstr>
      <vt:lpstr>Times New Roman</vt:lpstr>
      <vt:lpstr>Wingdings</vt:lpstr>
      <vt:lpstr>Ретро</vt:lpstr>
      <vt:lpstr>Формирование познавательных УУД у младших школьников  в процессе развивающего обучения</vt:lpstr>
      <vt:lpstr>АКУТАЛЬНОСТЬ</vt:lpstr>
      <vt:lpstr>ТЕМА</vt:lpstr>
      <vt:lpstr>ОБЪЕКТ</vt:lpstr>
      <vt:lpstr>ПРЕДМЕТ</vt:lpstr>
      <vt:lpstr>ЦЕЛЬ</vt:lpstr>
      <vt:lpstr>ЗАДАЧИ</vt:lpstr>
      <vt:lpstr>ГИПОТЕЗА</vt:lpstr>
      <vt:lpstr>ГЛАВА 1 ТЕОРЕТИЧЕСКИЕ ОСНОВЫ ФОРМИРОВАНИЯ ПОЗНАВАТЕЛЬНЫХ УУД    В ПРОЦЕССЕ РАЗВИАЮЩЕГО ОБУЧЕНИЯ</vt:lpstr>
      <vt:lpstr>ГЛАВА 1 ТЕОРЕТИЧЕСКИЕ ОСНОВЫ ФОРМИРОВАНИЯ ПОЗНАВАТЕЛЬНЫХ УУД    В ПРОЦЕССЕ РАЗВИАЮЩЕГО ОБУЧЕНИЯ</vt:lpstr>
      <vt:lpstr>  ГЛАВА 2 ЭКСПЕРИМЕНТАЛЬНАЯ РАБОТА ПО РАЗВИТИЮ ПОЗНАВАТЕЛЬНЫХ УУД У МЛАДШИХ ШКОЛЬНИКОВ</vt:lpstr>
      <vt:lpstr>ДИАГНОСТИРУЮЩИЙ ЭТАП</vt:lpstr>
      <vt:lpstr>УРОВЕНЬ СФОРМИРОВАННОСТИ ПОЗНАВАТЕЛЬНЫХ УУД</vt:lpstr>
      <vt:lpstr>УРОВЕНЬ СФОРМИРОВАННОСТИ ПОЗНАВАТЕЛЬНЫХ УУД (ДО ЭКСПЕРИМЕНТА)</vt:lpstr>
      <vt:lpstr>Система орфографических упражнений и познавательно-развивающих заданий</vt:lpstr>
      <vt:lpstr>КОНСТАТИРУЮЩИЙ ЭТАП</vt:lpstr>
      <vt:lpstr>УРОВЕНЬ СФОРМИРОВАННОСТИ ПОЗНАВАТЕЛЬНЫХ УУД (ПОСЛЕ ЭКСПЕРИМЕНТА)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познавательных УУД у младших школьников  в процессе развивающего обучения</dc:title>
  <dc:creator>Денис</dc:creator>
  <cp:lastModifiedBy>Денис</cp:lastModifiedBy>
  <cp:revision>8</cp:revision>
  <dcterms:created xsi:type="dcterms:W3CDTF">2020-01-28T11:23:03Z</dcterms:created>
  <dcterms:modified xsi:type="dcterms:W3CDTF">2020-01-28T13:22:01Z</dcterms:modified>
</cp:coreProperties>
</file>