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2" r:id="rId2"/>
    <p:sldId id="283" r:id="rId3"/>
    <p:sldId id="260" r:id="rId4"/>
    <p:sldId id="281" r:id="rId5"/>
    <p:sldId id="264" r:id="rId6"/>
    <p:sldId id="284" r:id="rId7"/>
    <p:sldId id="307" r:id="rId8"/>
    <p:sldId id="272" r:id="rId9"/>
    <p:sldId id="292" r:id="rId10"/>
    <p:sldId id="294" r:id="rId11"/>
    <p:sldId id="282" r:id="rId12"/>
    <p:sldId id="285" r:id="rId13"/>
    <p:sldId id="297" r:id="rId14"/>
    <p:sldId id="298" r:id="rId15"/>
    <p:sldId id="300" r:id="rId16"/>
    <p:sldId id="299" r:id="rId17"/>
    <p:sldId id="303" r:id="rId18"/>
    <p:sldId id="304" r:id="rId19"/>
    <p:sldId id="311" r:id="rId20"/>
    <p:sldId id="308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.png"/><Relationship Id="rId7" Type="http://schemas.openxmlformats.org/officeDocument/2006/relationships/image" Target="../media/image7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87;&#1088;&#1077;&#1079;&#1077;&#1085;&#1090;&#1072;&#1094;&#1080;&#1080;%20&#1082;%20&#1091;&#1088;&#1086;&#1082;&#1072;&#1084;\&#1063;&#1090;&#1077;&#1085;&#1080;&#1077;\&#1051;.%20&#1053;.%20&#1058;&#1086;&#1083;&#1089;&#1090;&#1086;&#1081;_&#1050;&#1072;&#1082;%20&#1084;&#1091;&#1078;&#1080;&#1082;%20&#1091;&#1073;&#1088;&#1072;&#1083;%20&#1082;&#1072;&#1084;&#1077;&#1085;&#1100;\Klassicheskaya_muzyka._-_Osen_(iPlayer.fm)%20(1).mp3" TargetMode="Externa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10" Type="http://schemas.openxmlformats.org/officeDocument/2006/relationships/image" Target="../media/image19.jpeg"/><Relationship Id="rId4" Type="http://schemas.openxmlformats.org/officeDocument/2006/relationships/image" Target="../media/image13.jpeg"/><Relationship Id="rId9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3" descr="sun1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50" y="214313"/>
            <a:ext cx="5643563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928662" y="5143512"/>
            <a:ext cx="7250255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  <a:cs typeface="+mn-cs"/>
              </a:rPr>
              <a:t>Улыбнись новому дню!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Декоративные вырезы - рамки PNG &quot; ALLDAY - народный сайт о дизайн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0679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1285852" y="1928802"/>
            <a:ext cx="671517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ru-RU" sz="4800" b="1" dirty="0" smtClean="0">
                <a:solidFill>
                  <a:srgbClr val="FF0000"/>
                </a:solidFill>
              </a:rPr>
              <a:t>Мораль – </a:t>
            </a:r>
            <a:r>
              <a:rPr lang="ru-RU" sz="4800" b="1" dirty="0" smtClean="0"/>
              <a:t>это поучительный вывод,</a:t>
            </a:r>
          </a:p>
          <a:p>
            <a:pPr algn="ctr">
              <a:buFont typeface="Wingdings" pitchFamily="2" charset="2"/>
              <a:buNone/>
            </a:pPr>
            <a:r>
              <a:rPr lang="ru-RU" sz="4800" b="1" dirty="0" smtClean="0"/>
              <a:t>       наставление, какие-то правила.</a:t>
            </a:r>
            <a:endParaRPr lang="ru-RU" sz="4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900113"/>
          </a:xfrm>
        </p:spPr>
        <p:txBody>
          <a:bodyPr/>
          <a:lstStyle/>
          <a:p>
            <a:r>
              <a:rPr lang="ru-RU" altLang="ru-RU" sz="3200" smtClean="0">
                <a:latin typeface="Times New Roman" pitchFamily="18" charset="0"/>
                <a:cs typeface="Times New Roman" pitchFamily="18" charset="0"/>
              </a:rPr>
              <a:t>Объясните значение слов: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850" y="1125538"/>
            <a:ext cx="8820150" cy="5183187"/>
          </a:xfrm>
        </p:spPr>
        <p:txBody>
          <a:bodyPr>
            <a:normAutofit fontScale="92500" lnSpcReduction="10000"/>
          </a:bodyPr>
          <a:lstStyle/>
          <a:p>
            <a:pPr>
              <a:buFontTx/>
              <a:buNone/>
              <a:defRPr/>
            </a:pPr>
            <a:r>
              <a:rPr lang="ru-RU" i="1" dirty="0" smtClean="0"/>
              <a:t>Инженер 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 специалист с высшим 						техническим образованием.</a:t>
            </a:r>
            <a:endParaRPr lang="ru-RU" dirty="0" smtClean="0"/>
          </a:p>
          <a:p>
            <a:pPr marL="88900" indent="-88900">
              <a:buFontTx/>
              <a:buNone/>
              <a:defRPr/>
            </a:pPr>
            <a:r>
              <a:rPr lang="ru-RU" i="1" dirty="0" smtClean="0"/>
              <a:t>Порох</a:t>
            </a:r>
            <a:r>
              <a:rPr lang="ru-RU" dirty="0" smtClean="0"/>
              <a:t> –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взрывчатое соединение или смесь.</a:t>
            </a:r>
          </a:p>
          <a:p>
            <a:pPr marL="88900" indent="-88900">
              <a:buFontTx/>
              <a:buNone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/>
              <a:t>Большой каток</a:t>
            </a:r>
            <a:r>
              <a:rPr lang="ru-RU" dirty="0" smtClean="0"/>
              <a:t> –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машина для утрамбовки и 				      уплотнения грунта, асфальта</a:t>
            </a:r>
          </a:p>
          <a:p>
            <a:pPr marL="88900" indent="-88900">
              <a:buFontTx/>
              <a:buNone/>
              <a:defRPr/>
            </a:pPr>
            <a:endParaRPr lang="ru-RU" dirty="0" smtClean="0"/>
          </a:p>
          <a:p>
            <a:pPr>
              <a:buFontTx/>
              <a:buNone/>
              <a:defRPr/>
            </a:pPr>
            <a:r>
              <a:rPr lang="ru-RU" dirty="0" smtClean="0"/>
              <a:t>Подле камня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возле</a:t>
            </a:r>
          </a:p>
          <a:p>
            <a:pPr>
              <a:buFontTx/>
              <a:buNone/>
              <a:defRPr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	</a:t>
            </a:r>
            <a:r>
              <a:rPr lang="ru-RU" i="1" dirty="0" smtClean="0"/>
              <a:t>Выдумка</a:t>
            </a:r>
            <a:r>
              <a:rPr lang="ru-RU" dirty="0" smtClean="0"/>
              <a:t> –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вымысел, изобретение.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700338" y="1196975"/>
            <a:ext cx="5327650" cy="10080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124075" y="2276475"/>
            <a:ext cx="6119813" cy="5762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779838" y="3357563"/>
            <a:ext cx="5040312" cy="1295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348038" y="5013325"/>
            <a:ext cx="1439862" cy="5762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492500" y="6092825"/>
            <a:ext cx="4103688" cy="431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http://profilib.com/reader/23/70/b157023/13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0113" y="1268413"/>
            <a:ext cx="7488237" cy="4756150"/>
          </a:xfrm>
          <a:prstGeom prst="rect">
            <a:avLst/>
          </a:prstGeom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7411" name="Прямоугольник 2"/>
          <p:cNvSpPr>
            <a:spLocks noChangeArrowheads="1"/>
          </p:cNvSpPr>
          <p:nvPr/>
        </p:nvSpPr>
        <p:spPr bwMode="auto">
          <a:xfrm>
            <a:off x="539750" y="260350"/>
            <a:ext cx="8208963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/>
              <a:t>В чём заключается главная мысль – мораль басни Льва Николаевича?</a:t>
            </a: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1116013" y="6237288"/>
            <a:ext cx="72723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/>
              <a:t>Важна не столько сила, сколько смекалка.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Прямоугольник 1"/>
          <p:cNvSpPr>
            <a:spLocks noChangeArrowheads="1"/>
          </p:cNvSpPr>
          <p:nvPr/>
        </p:nvSpPr>
        <p:spPr bwMode="auto">
          <a:xfrm>
            <a:off x="468313" y="692150"/>
            <a:ext cx="8496300" cy="553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600" b="1" dirty="0" smtClean="0"/>
              <a:t>1</a:t>
            </a:r>
            <a:r>
              <a:rPr lang="ru-RU" sz="4000" b="1" dirty="0"/>
              <a:t>. Мало что хотеть, надо знать да уметь.</a:t>
            </a:r>
          </a:p>
          <a:p>
            <a:pPr eaLnBrk="0" hangingPunct="0">
              <a:lnSpc>
                <a:spcPct val="150000"/>
              </a:lnSpc>
            </a:pPr>
            <a:r>
              <a:rPr lang="ru-RU" sz="4000" b="1" dirty="0" smtClean="0"/>
              <a:t>2. </a:t>
            </a:r>
            <a:r>
              <a:rPr lang="ru-RU" sz="4000" b="1" dirty="0"/>
              <a:t>Каков мастер, такова и работа.</a:t>
            </a:r>
          </a:p>
          <a:p>
            <a:pPr eaLnBrk="0" hangingPunct="0"/>
            <a:r>
              <a:rPr lang="ru-RU" sz="4000" b="1" dirty="0" smtClean="0"/>
              <a:t>3. Красна гора скалой, а человек головой.</a:t>
            </a:r>
            <a:endParaRPr lang="ru-RU" sz="4000" b="1" dirty="0"/>
          </a:p>
          <a:p>
            <a:pPr eaLnBrk="0" hangingPunct="0"/>
            <a:r>
              <a:rPr lang="ru-RU" sz="4000" b="1" dirty="0"/>
              <a:t>4</a:t>
            </a:r>
            <a:r>
              <a:rPr lang="ru-RU" sz="4000" b="1" dirty="0" smtClean="0"/>
              <a:t>. </a:t>
            </a:r>
            <a:r>
              <a:rPr lang="ru-RU" sz="4000" b="1" dirty="0"/>
              <a:t>Недаром говорится, что дело мастера боится.</a:t>
            </a:r>
          </a:p>
          <a:p>
            <a:pPr eaLnBrk="0" hangingPunct="0">
              <a:lnSpc>
                <a:spcPct val="150000"/>
              </a:lnSpc>
            </a:pPr>
            <a:r>
              <a:rPr lang="ru-RU" sz="4000" b="1" dirty="0"/>
              <a:t>5</a:t>
            </a:r>
            <a:r>
              <a:rPr lang="ru-RU" sz="4000" b="1" dirty="0" smtClean="0"/>
              <a:t>. </a:t>
            </a:r>
            <a:r>
              <a:rPr lang="ru-RU" sz="4000" b="1" dirty="0"/>
              <a:t>Сила ломит всё, а ум силу</a:t>
            </a:r>
            <a:r>
              <a:rPr lang="ru-RU" sz="4000" b="1" dirty="0" smtClean="0"/>
              <a:t>.</a:t>
            </a:r>
            <a:endParaRPr lang="ru-RU" sz="40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pbs.twimg.com/media/D6eLIEhW4AEzrOG.jpg:lar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https://foto.cheb.ru/foto/foto.cheb.ru-1879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https://autotravel.ru/phalbum/90717/1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Декоративные вырезы - рамки PNG &quot; ALLDAY - народный сайт о дизайн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0679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1142976" y="2571744"/>
            <a:ext cx="68580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latin typeface="Arial Black" pitchFamily="34" charset="0"/>
                <a:cs typeface="Aharoni" pitchFamily="2" charset="-79"/>
              </a:rPr>
              <a:t>До города дорога в гору,</a:t>
            </a:r>
          </a:p>
          <a:p>
            <a:r>
              <a:rPr lang="ru-RU" sz="3600" dirty="0" smtClean="0">
                <a:latin typeface="Arial Black" pitchFamily="34" charset="0"/>
                <a:cs typeface="Aharoni" pitchFamily="2" charset="-79"/>
              </a:rPr>
              <a:t>От города – с горы.</a:t>
            </a:r>
            <a:endParaRPr lang="ru-RU" sz="3600" dirty="0">
              <a:latin typeface="Arial Black" pitchFamily="34" charset="0"/>
              <a:cs typeface="Aharoni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Декоративные вырезы - рамки PNG &quot; ALLDAY - народный сайт о дизайн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0679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1643042" y="1142984"/>
            <a:ext cx="587853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Домашнее задание</a:t>
            </a:r>
          </a:p>
        </p:txBody>
      </p:sp>
      <p:pic>
        <p:nvPicPr>
          <p:cNvPr id="4" name="Содержимое 5" descr="C:\Users\1\Pictures\2014-05-25\Mail0011.JPG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57950" y="1928802"/>
            <a:ext cx="1500198" cy="192882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285720" y="1928802"/>
            <a:ext cx="635795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ctr"/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 Пересказ басни Л.Н.Толстого</a:t>
            </a:r>
          </a:p>
          <a:p>
            <a:pPr marL="457200" indent="-457200" algn="ctr"/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«Как мужик убрал камень».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 algn="ctr"/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Можно нарисовать иллюстрацию к басне.</a:t>
            </a:r>
          </a:p>
          <a:p>
            <a:pPr marL="457200" indent="-457200" algn="ctr"/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    2. Подготовить сообщение на тему «Камень  - украшение нашего города»</a:t>
            </a:r>
          </a:p>
          <a:p>
            <a:pPr marL="457200" indent="-457200"/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/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/>
            <a:endParaRPr lang="ru-RU" sz="2400" i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Декоративные вырезы - рамки PNG &quot; ALLDAY - народный сайт о дизайн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0679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 r="4221"/>
          <a:stretch>
            <a:fillRect/>
          </a:stretch>
        </p:blipFill>
        <p:spPr bwMode="auto">
          <a:xfrm>
            <a:off x="2000232" y="2071678"/>
            <a:ext cx="5286412" cy="416253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Прямоугольник 4"/>
          <p:cNvSpPr/>
          <p:nvPr/>
        </p:nvSpPr>
        <p:spPr>
          <a:xfrm>
            <a:off x="2357422" y="92867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3600" b="1" dirty="0" smtClean="0">
                <a:solidFill>
                  <a:srgbClr val="C00000"/>
                </a:solidFill>
                <a:latin typeface="Bookman Old Style" pitchFamily="18" charset="0"/>
              </a:rPr>
              <a:t>Чудесный мир</a:t>
            </a:r>
          </a:p>
          <a:p>
            <a:pPr lvl="0" algn="ctr">
              <a:spcBef>
                <a:spcPct val="0"/>
              </a:spcBef>
              <a:defRPr/>
            </a:pPr>
            <a:r>
              <a:rPr lang="ru-RU" sz="3600" b="1" dirty="0" smtClean="0">
                <a:solidFill>
                  <a:srgbClr val="C00000"/>
                </a:solidFill>
                <a:latin typeface="Bookman Old Style" pitchFamily="18" charset="0"/>
              </a:rPr>
              <a:t> классики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Декоративные вырезы - рамки PNG &quot; ALLDAY - народный сайт о дизайн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0679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4" descr="Alllen - альбом &quot;Русские усадьбы / Ясная поляна&quot; на Яндекс.Ф…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5786" y="428604"/>
            <a:ext cx="8114805" cy="58579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6" descr="По следам графа Толстого на велосипеде по Ясной Поляне"/>
          <p:cNvPicPr>
            <a:picLocks noChangeAspect="1" noChangeArrowheads="1"/>
          </p:cNvPicPr>
          <p:nvPr/>
        </p:nvPicPr>
        <p:blipFill>
          <a:blip r:embed="rId5" cstate="print"/>
          <a:srcRect l="7031" t="26117" r="6249" b="20312"/>
          <a:stretch>
            <a:fillRect/>
          </a:stretch>
        </p:blipFill>
        <p:spPr bwMode="auto">
          <a:xfrm>
            <a:off x="642910" y="2415352"/>
            <a:ext cx="4500594" cy="20852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8" descr="Самые красивые места Тульской области (Фото)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7659" y="4214818"/>
            <a:ext cx="2666991" cy="2000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10" descr="Усадьба Ясная Поляна. Дом-музей Л.Н. Толстого"/>
          <p:cNvPicPr>
            <a:picLocks noChangeAspect="1" noChangeArrowheads="1"/>
          </p:cNvPicPr>
          <p:nvPr/>
        </p:nvPicPr>
        <p:blipFill>
          <a:blip r:embed="rId7" cstate="print"/>
          <a:srcRect l="4615" t="20055" r="6154" b="15769"/>
          <a:stretch>
            <a:fillRect/>
          </a:stretch>
        </p:blipFill>
        <p:spPr bwMode="auto">
          <a:xfrm>
            <a:off x="6215074" y="2705822"/>
            <a:ext cx="2402225" cy="11518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Klassicheskaya_muzyka._-_Osen_(iPlayer.fm) (1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1088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Декоративные вырезы - рамки PNG &quot; ALLDAY - народный сайт о дизайн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0679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4" descr="Alllen - альбом &quot;Русские усадьбы / Ясная поляна&quot; на Яндекс.Ф…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428604"/>
            <a:ext cx="8114805" cy="58579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2428860" y="571480"/>
            <a:ext cx="397378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Творчество</a:t>
            </a:r>
          </a:p>
          <a:p>
            <a:pPr algn="ctr"/>
            <a:r>
              <a:rPr lang="ru-RU" sz="5400" b="1" cap="none" spc="0" dirty="0" smtClean="0">
                <a:ln w="1905"/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Л.Н.Толстого</a:t>
            </a:r>
            <a:endParaRPr lang="ru-RU" sz="5400" b="1" cap="none" spc="0" dirty="0">
              <a:ln w="1905"/>
              <a:solidFill>
                <a:schemeClr val="bg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" name="Picture 2" descr="Лев Николаевич Толстой QuickiWiki"/>
          <p:cNvPicPr>
            <a:picLocks noChangeAspect="1" noChangeArrowheads="1"/>
          </p:cNvPicPr>
          <p:nvPr/>
        </p:nvPicPr>
        <p:blipFill>
          <a:blip r:embed="rId4" cstate="print"/>
          <a:srcRect l="2768" t="10747"/>
          <a:stretch>
            <a:fillRect/>
          </a:stretch>
        </p:blipFill>
        <p:spPr bwMode="auto">
          <a:xfrm>
            <a:off x="4214810" y="3130256"/>
            <a:ext cx="2581262" cy="30507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6" descr="По следам графа Толстого на велосипеде по Ясной Поляне"/>
          <p:cNvPicPr>
            <a:picLocks noChangeAspect="1" noChangeArrowheads="1"/>
          </p:cNvPicPr>
          <p:nvPr/>
        </p:nvPicPr>
        <p:blipFill>
          <a:blip r:embed="rId5" cstate="print"/>
          <a:srcRect l="7031" t="26117" r="6249" b="20312"/>
          <a:stretch>
            <a:fillRect/>
          </a:stretch>
        </p:blipFill>
        <p:spPr bwMode="auto">
          <a:xfrm>
            <a:off x="642910" y="2415352"/>
            <a:ext cx="4500594" cy="20852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8" descr="Самые красивые места Тульской области (Фото)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7659" y="4214818"/>
            <a:ext cx="2666991" cy="2000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10" descr="Усадьба Ясная Поляна. Дом-музей Л.Н. Толстого"/>
          <p:cNvPicPr>
            <a:picLocks noChangeAspect="1" noChangeArrowheads="1"/>
          </p:cNvPicPr>
          <p:nvPr/>
        </p:nvPicPr>
        <p:blipFill>
          <a:blip r:embed="rId7" cstate="print"/>
          <a:srcRect l="4615" t="20055" r="6154" b="15769"/>
          <a:stretch>
            <a:fillRect/>
          </a:stretch>
        </p:blipFill>
        <p:spPr bwMode="auto">
          <a:xfrm>
            <a:off x="6215074" y="2705822"/>
            <a:ext cx="2402225" cy="11518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Декоративные вырезы - рамки PNG &quot; ALLDAY - народный сайт о дизайн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0679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1142976" y="2571744"/>
            <a:ext cx="68580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600" dirty="0">
              <a:solidFill>
                <a:srgbClr val="FF3300"/>
              </a:solidFill>
              <a:latin typeface="Arial Black" pitchFamily="34" charset="0"/>
              <a:cs typeface="Aharoni" pitchFamily="2" charset="-79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785918" y="1000108"/>
            <a:ext cx="57150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Arial Black" pitchFamily="34" charset="0"/>
                <a:cs typeface="Aharoni" pitchFamily="2" charset="-79"/>
              </a:rPr>
              <a:t>«В искусстве слова первый    Толстой». (М. Горький)</a:t>
            </a:r>
            <a:endParaRPr lang="ru-RU" sz="2400" dirty="0">
              <a:latin typeface="Arial Black" pitchFamily="34" charset="0"/>
              <a:cs typeface="Aharoni" pitchFamily="2" charset="-79"/>
            </a:endParaRPr>
          </a:p>
        </p:txBody>
      </p:sp>
      <p:pic>
        <p:nvPicPr>
          <p:cNvPr id="7" name="Picture 2" descr="http://dogma.gr/files/Image/patriarxeia/mosxa/resized/Leo_Tolstoy_610_4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14480" y="1857364"/>
            <a:ext cx="5700713" cy="3981450"/>
          </a:xfrm>
          <a:prstGeom prst="rect">
            <a:avLst/>
          </a:prstGeom>
          <a:noFill/>
        </p:spPr>
      </p:pic>
      <p:pic>
        <p:nvPicPr>
          <p:cNvPr id="8" name="Прямоугольник 2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5857892"/>
            <a:ext cx="8478838" cy="8778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Декоративные вырезы - рамки PNG &quot; ALLDAY - народный сайт о дизайн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0679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2" descr="http://101kniga.ru/wp-content/uploads/2010/10/tri-medvedy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14290"/>
            <a:ext cx="1928813" cy="26431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10" descr="http://www.100book.ru/b29952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00875" y="214313"/>
            <a:ext cx="1981200" cy="27146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pic>
        <p:nvPicPr>
          <p:cNvPr id="10" name="Picture 4" descr="http://www.booksss.ru/authors/t/tolstoi_lev_detstvo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3214686"/>
            <a:ext cx="2000264" cy="30718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22" descr="http://s56.radikal.ru/i153/0902/b4/0d90fb82c86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4876" y="3214687"/>
            <a:ext cx="2160587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pic>
        <p:nvPicPr>
          <p:cNvPr id="13" name="Picture 26" descr="http://www.char.ru/books/p83400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024688" y="3286125"/>
            <a:ext cx="1963737" cy="3000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pic>
        <p:nvPicPr>
          <p:cNvPr id="14" name="Picture 2" descr="Котенок, Л. Толстой"/>
          <p:cNvPicPr>
            <a:picLocks noChangeAspect="1" noChangeArrowheads="1"/>
          </p:cNvPicPr>
          <p:nvPr/>
        </p:nvPicPr>
        <p:blipFill>
          <a:blip r:embed="rId8" cstate="print"/>
          <a:srcRect l="1254" b="4642"/>
          <a:stretch>
            <a:fillRect/>
          </a:stretch>
        </p:blipFill>
        <p:spPr bwMode="auto">
          <a:xfrm>
            <a:off x="2357422" y="3214686"/>
            <a:ext cx="2214578" cy="307183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5" name="Picture 2" descr="Купить книгу Косточка.Кн.+CD - Толстой"/>
          <p:cNvPicPr>
            <a:picLocks noChangeAspect="1" noChangeArrowheads="1"/>
          </p:cNvPicPr>
          <p:nvPr/>
        </p:nvPicPr>
        <p:blipFill>
          <a:blip r:embed="rId9" cstate="print"/>
          <a:srcRect t="3961"/>
          <a:stretch>
            <a:fillRect/>
          </a:stretch>
        </p:blipFill>
        <p:spPr bwMode="auto">
          <a:xfrm>
            <a:off x="2428860" y="214290"/>
            <a:ext cx="2214578" cy="272799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7" name="Picture 2" descr="Заказать книгу почтой: Толстой Л.Н. Филипок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786314" y="214290"/>
            <a:ext cx="2071702" cy="278608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Декоративные вырезы - рамки PNG &quot; ALLDAY - народный сайт о дизайн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0679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1214414" y="1857364"/>
            <a:ext cx="66437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714480" y="1928802"/>
            <a:ext cx="5933034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4000" b="1" dirty="0" smtClean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  <a:p>
            <a:pPr algn="ctr"/>
            <a:r>
              <a:rPr lang="ru-RU" sz="40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Басня Л.Н.Толстого</a:t>
            </a:r>
          </a:p>
          <a:p>
            <a:pPr algn="ctr"/>
            <a:r>
              <a:rPr lang="ru-RU" sz="40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«Как мужик</a:t>
            </a:r>
          </a:p>
          <a:p>
            <a:pPr algn="ctr"/>
            <a:r>
              <a:rPr lang="ru-RU" sz="40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 камень  убрал»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Декоративные вырезы - рамки PNG &quot; ALLDAY - народный сайт о дизайн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0679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928662" y="1643050"/>
            <a:ext cx="664373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dirty="0" smtClean="0">
                <a:solidFill>
                  <a:srgbClr val="FF3300"/>
                </a:solidFill>
                <a:latin typeface="Arial Black" pitchFamily="34" charset="0"/>
                <a:cs typeface="Aharoni" pitchFamily="2" charset="-79"/>
              </a:rPr>
              <a:t>	</a:t>
            </a:r>
            <a:r>
              <a:rPr lang="ru-RU" sz="3600" dirty="0" smtClean="0">
                <a:solidFill>
                  <a:srgbClr val="FF3300"/>
                </a:solidFill>
                <a:latin typeface="Arial Black" pitchFamily="34" charset="0"/>
                <a:cs typeface="Aharoni" pitchFamily="2" charset="-79"/>
              </a:rPr>
              <a:t>Басня – </a:t>
            </a:r>
          </a:p>
          <a:p>
            <a:pPr algn="just"/>
            <a:r>
              <a:rPr lang="ru-RU" sz="3600" dirty="0" smtClean="0">
                <a:latin typeface="Arial Black" pitchFamily="34" charset="0"/>
                <a:cs typeface="Aharoni" pitchFamily="2" charset="-79"/>
              </a:rPr>
              <a:t>1)краткий иносказательный, нравоучительный рассказ, стихотворение;</a:t>
            </a:r>
          </a:p>
          <a:p>
            <a:pPr algn="just"/>
            <a:r>
              <a:rPr lang="ru-RU" sz="3600" dirty="0" smtClean="0">
                <a:latin typeface="Arial Black" pitchFamily="34" charset="0"/>
                <a:cs typeface="Aharoni" pitchFamily="2" charset="-79"/>
              </a:rPr>
              <a:t>2) </a:t>
            </a:r>
            <a:r>
              <a:rPr lang="ru-RU" sz="3600" dirty="0" err="1" smtClean="0">
                <a:latin typeface="Arial Black" pitchFamily="34" charset="0"/>
                <a:cs typeface="Aharoni" pitchFamily="2" charset="-79"/>
              </a:rPr>
              <a:t>вымысел,выдумка</a:t>
            </a:r>
            <a:r>
              <a:rPr lang="ru-RU" sz="3600" dirty="0" smtClean="0">
                <a:latin typeface="Arial Black" pitchFamily="34" charset="0"/>
                <a:cs typeface="Aharoni" pitchFamily="2" charset="-79"/>
              </a:rPr>
              <a:t>.</a:t>
            </a:r>
            <a:endParaRPr lang="ru-RU" sz="3600" dirty="0">
              <a:latin typeface="Arial Black" pitchFamily="34" charset="0"/>
              <a:cs typeface="Aharoni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942</TotalTime>
  <Words>165</Words>
  <PresentationFormat>Экран (4:3)</PresentationFormat>
  <Paragraphs>38</Paragraphs>
  <Slides>20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Объясните значение слов: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</dc:creator>
  <cp:lastModifiedBy>Администратор1</cp:lastModifiedBy>
  <cp:revision>90</cp:revision>
  <dcterms:created xsi:type="dcterms:W3CDTF">2015-02-11T13:43:27Z</dcterms:created>
  <dcterms:modified xsi:type="dcterms:W3CDTF">2021-10-19T20:32:32Z</dcterms:modified>
</cp:coreProperties>
</file>