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8" r:id="rId3"/>
    <p:sldId id="258" r:id="rId4"/>
    <p:sldId id="272" r:id="rId5"/>
    <p:sldId id="269" r:id="rId6"/>
    <p:sldId id="270" r:id="rId7"/>
    <p:sldId id="271" r:id="rId8"/>
    <p:sldId id="280" r:id="rId9"/>
    <p:sldId id="259" r:id="rId10"/>
    <p:sldId id="275" r:id="rId11"/>
    <p:sldId id="278" r:id="rId12"/>
    <p:sldId id="277" r:id="rId13"/>
    <p:sldId id="27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CCF60-FB08-4C04-87BD-4C7796399485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1F6B-6260-438D-9666-5F81FF8B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CCF60-FB08-4C04-87BD-4C7796399485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1F6B-6260-438D-9666-5F81FF8B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CCF60-FB08-4C04-87BD-4C7796399485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1F6B-6260-438D-9666-5F81FF8B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CCF60-FB08-4C04-87BD-4C7796399485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1F6B-6260-438D-9666-5F81FF8B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CCF60-FB08-4C04-87BD-4C7796399485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1F6B-6260-438D-9666-5F81FF8B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CCF60-FB08-4C04-87BD-4C7796399485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1F6B-6260-438D-9666-5F81FF8B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CCF60-FB08-4C04-87BD-4C7796399485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1F6B-6260-438D-9666-5F81FF8B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CCF60-FB08-4C04-87BD-4C7796399485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1F6B-6260-438D-9666-5F81FF8B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CCF60-FB08-4C04-87BD-4C7796399485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1F6B-6260-438D-9666-5F81FF8B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CCF60-FB08-4C04-87BD-4C7796399485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1F6B-6260-438D-9666-5F81FF8B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CCF60-FB08-4C04-87BD-4C7796399485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1F6B-6260-438D-9666-5F81FF8B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CCF60-FB08-4C04-87BD-4C7796399485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1F6B-6260-438D-9666-5F81FF8B26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img0.liveinternet.ru/images/attach/c/7/95/524/95524364_large_Snowmen__1_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90500"/>
            <a:ext cx="5857884" cy="6667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428604"/>
            <a:ext cx="53610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         </a:t>
            </a:r>
            <a:r>
              <a:rPr lang="ru-RU" sz="5400" dirty="0" smtClean="0">
                <a:solidFill>
                  <a:srgbClr val="0070C0"/>
                </a:solidFill>
              </a:rPr>
              <a:t>урок</a:t>
            </a:r>
          </a:p>
          <a:p>
            <a:r>
              <a:rPr lang="ru-RU" sz="5400" dirty="0" smtClean="0">
                <a:solidFill>
                  <a:srgbClr val="0070C0"/>
                </a:solidFill>
              </a:rPr>
              <a:t>литературного </a:t>
            </a:r>
          </a:p>
          <a:p>
            <a:r>
              <a:rPr lang="ru-RU" sz="5400" dirty="0" smtClean="0">
                <a:solidFill>
                  <a:srgbClr val="0070C0"/>
                </a:solidFill>
              </a:rPr>
              <a:t>        чтения</a:t>
            </a:r>
            <a:endParaRPr lang="ru-RU" sz="5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2571744"/>
            <a:ext cx="35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/>
              <a:t>ледостав</a:t>
            </a:r>
            <a:endParaRPr lang="ru-RU" sz="6000" b="1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rot="5400000">
            <a:off x="5000628" y="2714620"/>
            <a:ext cx="214314" cy="7143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cdn2.arhivurokov.ru/multiurok/html/2017/11/30/s_5a2043ffe1a8c/img1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ds04.infourok.ru/uploads/ex/10ba/0013ac41-2dd3e5af/img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57224" y="214290"/>
            <a:ext cx="7137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/>
              <a:t>Памятка выразительного чтения</a:t>
            </a:r>
            <a:endParaRPr lang="ru-RU" sz="36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1142984"/>
            <a:ext cx="8858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- соблюдать паузы и логические удар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ения;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2428868"/>
            <a:ext cx="5798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- соблюдать интонацию;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3214686"/>
            <a:ext cx="7715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8080"/>
                </a:solidFill>
              </a:rPr>
              <a:t>- придавать голосу нужные эмоциональные окраски;</a:t>
            </a:r>
            <a:endParaRPr lang="ru-RU" sz="4000" b="1" dirty="0">
              <a:solidFill>
                <a:srgbClr val="00808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4786322"/>
            <a:ext cx="8286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66CC"/>
                </a:solidFill>
              </a:rPr>
              <a:t>-чёткое произношение звуков, достаточная громкость и темп;</a:t>
            </a:r>
            <a:endParaRPr lang="ru-RU" sz="4000" b="1" dirty="0">
              <a:solidFill>
                <a:srgbClr val="0066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64306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r>
              <a:rPr lang="ru-RU" sz="5300" b="1" dirty="0" smtClean="0">
                <a:solidFill>
                  <a:srgbClr val="C00000"/>
                </a:solidFill>
                <a:latin typeface="Comic Sans MS" pitchFamily="66" charset="0"/>
              </a:rPr>
              <a:t>Самооценка своего труда на уроке</a:t>
            </a:r>
            <a:r>
              <a:rPr lang="ru-RU" sz="5300" dirty="0" smtClean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ru-RU" sz="5300" dirty="0" smtClean="0">
                <a:solidFill>
                  <a:srgbClr val="C00000"/>
                </a:solidFill>
                <a:latin typeface="Comic Sans MS" pitchFamily="66" charset="0"/>
              </a:rPr>
            </a:br>
            <a:endParaRPr lang="ru-RU" sz="53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643182"/>
            <a:ext cx="8786842" cy="3668731"/>
          </a:xfrm>
        </p:spPr>
        <p:txBody>
          <a:bodyPr/>
          <a:lstStyle/>
          <a:p>
            <a:pPr lvl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3600" b="1" dirty="0" smtClean="0">
                <a:solidFill>
                  <a:schemeClr val="tx2"/>
                </a:solidFill>
                <a:latin typeface="Comic Sans MS" pitchFamily="66" charset="0"/>
              </a:rPr>
              <a:t>Я доволен собою, я всё запомнил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3600" b="1" dirty="0" smtClean="0">
                <a:solidFill>
                  <a:schemeClr val="tx2"/>
                </a:solidFill>
                <a:latin typeface="Comic Sans MS" pitchFamily="66" charset="0"/>
              </a:rPr>
              <a:t>Я работал хорошо, но надо ещё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v"/>
            </a:pPr>
            <a:r>
              <a:rPr lang="ru-RU" sz="3600" b="1" dirty="0" smtClean="0">
                <a:solidFill>
                  <a:schemeClr val="tx2"/>
                </a:solidFill>
                <a:latin typeface="Comic Sans MS" pitchFamily="66" charset="0"/>
              </a:rPr>
              <a:t>Не всё получилось, как хотелось бы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animashki.info/uploads/posts/2017-03/1489583268_2478-snezhink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572528" cy="642939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428604"/>
            <a:ext cx="24288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правильно</a:t>
            </a:r>
          </a:p>
          <a:p>
            <a:r>
              <a:rPr lang="ru-RU" sz="2800" b="1" dirty="0" smtClean="0">
                <a:solidFill>
                  <a:srgbClr val="0070C0"/>
                </a:solidFill>
              </a:rPr>
              <a:t>          и</a:t>
            </a:r>
          </a:p>
          <a:p>
            <a:r>
              <a:rPr lang="ru-RU" sz="2800" b="1" dirty="0" smtClean="0">
                <a:solidFill>
                  <a:srgbClr val="0070C0"/>
                </a:solidFill>
              </a:rPr>
              <a:t>выразительно читать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500042"/>
            <a:ext cx="21409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наблюдать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72264" y="2285992"/>
            <a:ext cx="24513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сравнивать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1736" y="2643182"/>
            <a:ext cx="29051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развивать речь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4643446"/>
            <a:ext cx="3789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выделять главное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0695" y="4500570"/>
            <a:ext cx="36433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узнать новый жанр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68" y="3857628"/>
            <a:ext cx="4244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расширять кругозор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kids.azovlib.ru/images/%D0%9F%D0%B8%D1%81%D0%B0%D1%82%D0%B5%D0%BB%D0%B8/%D0%A8%D0%B8%D0%BC/%D0%BA%D0%BD%D0%B8%D0%B3%D0%B8%20%D0%A8%D0%B8%D0%B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144000" cy="6858001"/>
          </a:xfrm>
          <a:prstGeom prst="rect">
            <a:avLst/>
          </a:prstGeom>
          <a:noFill/>
        </p:spPr>
      </p:pic>
      <p:pic>
        <p:nvPicPr>
          <p:cNvPr id="10242" name="Picture 2" descr="http://900igr.net/datas/rastenija-i-griby/Griby-2.files/0012-012-Opjat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928670"/>
            <a:ext cx="2000264" cy="257176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643702" y="928670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Э </a:t>
            </a:r>
            <a:r>
              <a:rPr lang="ru-RU" b="1" dirty="0" err="1" smtClean="0"/>
              <a:t>Шим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43636" y="257174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Храбрый опёнок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43636" y="2928934"/>
            <a:ext cx="1857388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3643314"/>
            <a:ext cx="2000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</a:t>
            </a:r>
            <a:r>
              <a:rPr lang="ru-RU" b="1" dirty="0" smtClean="0"/>
              <a:t>1930- 2006г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2357430"/>
            <a:ext cx="677332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/>
              <a:t>Всем вам крышка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214290"/>
            <a:ext cx="34708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/>
              <a:t>рас-сер-дил-ся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857224" y="928670"/>
            <a:ext cx="2874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/>
              <a:t>за-хлю-пал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57224" y="1714488"/>
            <a:ext cx="4286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/>
              <a:t>по-хло-пы-вать</a:t>
            </a:r>
            <a:endParaRPr lang="ru-RU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57224" y="2428868"/>
            <a:ext cx="44291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/>
              <a:t>при-ме-ри-ва-ет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3143248"/>
            <a:ext cx="4222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/>
              <a:t>за-пе-ча-ты-ва-ет</a:t>
            </a:r>
            <a:endParaRPr lang="ru-RU" sz="4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3929066"/>
            <a:ext cx="5143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err="1" smtClean="0">
                <a:solidFill>
                  <a:prstClr val="black"/>
                </a:solidFill>
              </a:rPr>
              <a:t>при-ме-рил-ся</a:t>
            </a:r>
            <a:endParaRPr lang="ru-RU" sz="4000" b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643446"/>
            <a:ext cx="42109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/>
              <a:t>по-хрус-ты-ва-ет</a:t>
            </a:r>
            <a:endParaRPr lang="ru-RU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5572140"/>
            <a:ext cx="9012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</a:rPr>
              <a:t>крепкого   зелёного  слабенького   ничего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785794"/>
            <a:ext cx="2857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властелин</a:t>
            </a:r>
            <a:endParaRPr lang="ru-RU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86116" y="785794"/>
            <a:ext cx="58578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- повелитель, хозяин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1500174"/>
            <a:ext cx="15948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вмиг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000232" y="1500174"/>
            <a:ext cx="27860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- сразу</a:t>
            </a:r>
            <a:endParaRPr lang="ru-RU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2285992"/>
            <a:ext cx="50006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мальки-сеголетки -</a:t>
            </a:r>
            <a:endParaRPr lang="ru-RU" sz="4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143240" y="2857496"/>
            <a:ext cx="47149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рыбки этого года</a:t>
            </a:r>
            <a:endParaRPr lang="ru-RU" sz="4400" dirty="0"/>
          </a:p>
        </p:txBody>
      </p:sp>
      <p:pic>
        <p:nvPicPr>
          <p:cNvPr id="8" name="Picture 30" descr="http://itd1.mycdn.me/image?id=817488050265&amp;t=20&amp;plc=WEB&amp;tkn=*2-PKYgUcJ_ru7azPs22Z9SQ9af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714752"/>
            <a:ext cx="4357718" cy="2976555"/>
          </a:xfrm>
          <a:prstGeom prst="rect">
            <a:avLst/>
          </a:prstGeom>
          <a:noFill/>
        </p:spPr>
      </p:pic>
      <p:pic>
        <p:nvPicPr>
          <p:cNvPr id="9" name="Picture 14" descr="http://gagarinskiymedia.ru/upload/iblock/43b/43bc0f028c6a575a9480285c33f2964a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786190"/>
            <a:ext cx="3643338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artflora.com.ua/images/vodojma/obitateli/insects/plavyne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2571748" cy="192882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14480" y="-1"/>
            <a:ext cx="3181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плавунец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500042"/>
            <a:ext cx="60007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Они темноокрашенные, с гладким округлым туловищем, покрытым жесткими надкрыльями. Длина туловища 4 см.</a:t>
            </a:r>
          </a:p>
          <a:p>
            <a:r>
              <a:rPr lang="ru-RU" sz="2400" dirty="0" smtClean="0"/>
              <a:t> Плавунцы прекрасно летают и поэтому могут появиться в любом водоеме. И сами они, и их личинки — свирепые хищники, </a:t>
            </a:r>
            <a:endParaRPr lang="ru-RU" sz="2400" dirty="0"/>
          </a:p>
        </p:txBody>
      </p:sp>
      <p:pic>
        <p:nvPicPr>
          <p:cNvPr id="7" name="Picture 2" descr="http://artflora.com.ua/autothumbs.php?img=/images/vodojma/obitateli/insects/vertiachka_300_2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928934"/>
            <a:ext cx="2714644" cy="200026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85786" y="2643182"/>
            <a:ext cx="1956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вертячки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28926" y="3286124"/>
            <a:ext cx="53229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Эти мелкие водные жуки- хищники. 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3643314"/>
            <a:ext cx="5949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Стремительно носятся по водной глади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000364" y="4000504"/>
            <a:ext cx="61436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Потревоженные, они быстро ныряют в воду.</a:t>
            </a:r>
            <a:endParaRPr lang="ru-RU" sz="2400" dirty="0"/>
          </a:p>
        </p:txBody>
      </p:sp>
      <p:pic>
        <p:nvPicPr>
          <p:cNvPr id="12" name="Picture 2" descr="http://artflora.com.ua/images/vodojma/obitateli/insects/vodolu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786322"/>
            <a:ext cx="2276475" cy="1905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2285984" y="5072074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водолюбы</a:t>
            </a:r>
            <a:endParaRPr lang="ru-RU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4429124" y="5143512"/>
            <a:ext cx="4714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</a:t>
            </a:r>
            <a:r>
              <a:rPr lang="ru-RU" sz="2400" dirty="0" smtClean="0"/>
              <a:t>нехищные жуки, плохо плавают.</a:t>
            </a:r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5572140"/>
            <a:ext cx="64293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Но личинки водолюбов — хищники, потребляющие мальков рыб и головастиков.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928670"/>
            <a:ext cx="6429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1.Морозко лужи запечатал.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28662" y="1928802"/>
            <a:ext cx="6449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2. </a:t>
            </a:r>
            <a:r>
              <a:rPr lang="ru-RU" sz="4000" b="1" dirty="0" err="1" smtClean="0"/>
              <a:t>Зпечатал</a:t>
            </a:r>
            <a:r>
              <a:rPr lang="ru-RU" sz="4000" b="1" dirty="0" smtClean="0"/>
              <a:t> болота и озёра.</a:t>
            </a:r>
            <a:endParaRPr lang="ru-RU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000100" y="3071810"/>
            <a:ext cx="5000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3. Все живы.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img-fotki.yandex.ru/get/6001/g-pestowa.6/0_68465_838287d4_X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img-fotki.yandex.ru/get/6001/g-pestowa.6/0_68465_838287d4_XX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://s00.yaplakal.com/pics/pics_original/4/8/5/2185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"/>
            <a:ext cx="5857916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212</Words>
  <Application>Microsoft Office PowerPoint</Application>
  <PresentationFormat>Экран (4:3)</PresentationFormat>
  <Paragraphs>53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 Самооценка своего труда на уроке 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35</cp:revision>
  <dcterms:created xsi:type="dcterms:W3CDTF">2018-11-15T15:39:43Z</dcterms:created>
  <dcterms:modified xsi:type="dcterms:W3CDTF">2018-12-05T16:41:27Z</dcterms:modified>
</cp:coreProperties>
</file>