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3" r:id="rId3"/>
    <p:sldId id="262" r:id="rId4"/>
    <p:sldId id="264" r:id="rId5"/>
    <p:sldId id="260" r:id="rId6"/>
    <p:sldId id="265" r:id="rId7"/>
    <p:sldId id="266" r:id="rId8"/>
    <p:sldId id="267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custDataLst>
    <p:tags r:id="rId1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>
        <p:scale>
          <a:sx n="100" d="100"/>
          <a:sy n="100" d="100"/>
        </p:scale>
        <p:origin x="-1092" y="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852936"/>
            <a:ext cx="6282952" cy="136815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2699792" y="1988840"/>
            <a:ext cx="6192688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1988840"/>
            <a:ext cx="6192688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212976"/>
            <a:ext cx="6282952" cy="1368152"/>
          </a:xfrm>
        </p:spPr>
        <p:txBody>
          <a:bodyPr>
            <a:noAutofit/>
          </a:bodyPr>
          <a:lstStyle/>
          <a:p>
            <a:r>
              <a:rPr lang="ru-RU" sz="3600" i="1" dirty="0">
                <a:effectLst/>
              </a:rPr>
              <a:t>Влияние уроков </a:t>
            </a:r>
            <a:r>
              <a:rPr lang="ru-RU" sz="3600" i="1" dirty="0" smtClean="0">
                <a:effectLst/>
              </a:rPr>
              <a:t/>
            </a:r>
            <a:br>
              <a:rPr lang="ru-RU" sz="3600" i="1" dirty="0" smtClean="0">
                <a:effectLst/>
              </a:rPr>
            </a:br>
            <a:r>
              <a:rPr lang="ru-RU" sz="3600" i="1" dirty="0" smtClean="0">
                <a:effectLst/>
              </a:rPr>
              <a:t>математики </a:t>
            </a:r>
            <a:r>
              <a:rPr lang="ru-RU" sz="3600" i="1" dirty="0">
                <a:effectLst/>
              </a:rPr>
              <a:t>на развитие творческой деятельности.</a:t>
            </a:r>
            <a:r>
              <a:rPr lang="ru-RU" sz="4800" dirty="0">
                <a:effectLst/>
              </a:rPr>
              <a:t/>
            </a:r>
            <a:br>
              <a:rPr lang="ru-RU" sz="4800" dirty="0">
                <a:effectLst/>
              </a:rPr>
            </a:br>
            <a:r>
              <a:rPr lang="ru-RU" sz="4800" dirty="0" smtClean="0">
                <a:effectLst/>
              </a:rPr>
              <a:t/>
            </a:r>
            <a:br>
              <a:rPr lang="ru-RU" sz="4800" dirty="0" smtClean="0">
                <a:effectLst/>
              </a:rPr>
            </a:br>
            <a:r>
              <a:rPr lang="ru-RU" sz="1200" dirty="0" err="1" smtClean="0">
                <a:effectLst/>
              </a:rPr>
              <a:t>Шлыкова</a:t>
            </a:r>
            <a:r>
              <a:rPr lang="ru-RU" sz="1200" dirty="0" smtClean="0">
                <a:effectLst/>
              </a:rPr>
              <a:t> </a:t>
            </a:r>
            <a:r>
              <a:rPr lang="ru-RU" sz="1200" dirty="0">
                <a:effectLst/>
              </a:rPr>
              <a:t>Наталья Юрьевна</a:t>
            </a:r>
            <a:r>
              <a:rPr lang="ru-RU" sz="4800" dirty="0">
                <a:effectLst/>
              </a:rPr>
              <a:t/>
            </a:r>
            <a:br>
              <a:rPr lang="ru-RU" sz="4800" dirty="0">
                <a:effectLst/>
              </a:rPr>
            </a:b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700338" y="685675"/>
          <a:ext cx="6192837" cy="49834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14309"/>
                <a:gridCol w="860335"/>
                <a:gridCol w="1118193"/>
              </a:tblGrid>
              <a:tr h="157370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«Составляем римские цифры»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Поделите детей на группы. Один человек из каждой группы должен вытащить из мешка столько палочек, сколько может захватить его рука. Нужно составить из палочек как можно больше римских цифр, а затем сложить их. Побеждает группа, получившая самую большую сумму.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Мышление 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  <a:tr h="131142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«Архимед». Предложите ребенку для решения ряд проблем, его задача – найти как можно больше решений. Проблемы могут быть такими: «Как  вырастить пальму возле дома? Как развести сад на луне? Как  сосчитать все звезды? Как приготовить машину для приготовления уроков?».    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Фантазия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  <a:tr h="20982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«Пропавшие часы»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Напишите, сколько часов и минут вам необходимо в сутки: на сон, еду, учебу и все остальные дела. Сколько времени в сумме занимают все ваши дела? Посчитайте, сколько часов получится, если из двадцати четырех часов, которым равны сутки, вычесть полученное вами время. Проанализируйте, куда уходят оставшиеся часы. Сколько таких часов у вас получается в месяц и в год?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Абстрактное мышление</a:t>
                      </a:r>
                      <a:endParaRPr lang="ru-RU" sz="1100" dirty="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48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Благодаря работе над настоящим проектом и проведенным практическим исследованиям я убедилась в глубоком смысле слов о том, что «математика – царица наук…». Мне удалось взглянуть на математику с необычной, очень интересной стороны.</a:t>
            </a:r>
          </a:p>
          <a:p>
            <a:r>
              <a:rPr lang="ru-RU" dirty="0"/>
              <a:t>Поэтому считаю свою работу полезной, и думаю что, необходимо знать, что математика расширяет границы нашего воображения, помогает нам логически мыслить и решать задачи. Такие навыки являются неотъемлемыми для творческих людей.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40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4"/>
            <a:ext cx="6480720" cy="4175233"/>
          </a:xfrm>
        </p:spPr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349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ine 256"/>
          <p:cNvSpPr>
            <a:spLocks noChangeShapeType="1"/>
          </p:cNvSpPr>
          <p:nvPr/>
        </p:nvSpPr>
        <p:spPr bwMode="gray">
          <a:xfrm>
            <a:off x="3227784" y="2053983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Rectangle 257"/>
          <p:cNvSpPr>
            <a:spLocks noChangeArrowheads="1"/>
          </p:cNvSpPr>
          <p:nvPr/>
        </p:nvSpPr>
        <p:spPr bwMode="gray">
          <a:xfrm rot="3419336">
            <a:off x="2846839" y="758012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 Box 258"/>
          <p:cNvSpPr txBox="1">
            <a:spLocks noChangeArrowheads="1"/>
          </p:cNvSpPr>
          <p:nvPr/>
        </p:nvSpPr>
        <p:spPr bwMode="gray">
          <a:xfrm>
            <a:off x="3746264" y="436497"/>
            <a:ext cx="5002200" cy="1631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Актуальность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: Математика расширяет границы нашего воображения, помогает нам логически мыслить и решать задачи. Такие навыки являются неотъемлемыми для творческих людей. 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31" name="Line 260"/>
          <p:cNvSpPr>
            <a:spLocks noChangeShapeType="1"/>
          </p:cNvSpPr>
          <p:nvPr/>
        </p:nvSpPr>
        <p:spPr bwMode="gray">
          <a:xfrm>
            <a:off x="3183333" y="6093296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2" name="Rectangle 261"/>
          <p:cNvSpPr>
            <a:spLocks noChangeArrowheads="1"/>
          </p:cNvSpPr>
          <p:nvPr/>
        </p:nvSpPr>
        <p:spPr bwMode="gray">
          <a:xfrm rot="3419336">
            <a:off x="2936477" y="2315078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34" name="Line 263"/>
          <p:cNvSpPr>
            <a:spLocks noChangeShapeType="1"/>
          </p:cNvSpPr>
          <p:nvPr/>
        </p:nvSpPr>
        <p:spPr bwMode="gray">
          <a:xfrm>
            <a:off x="3421558" y="3054732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endParaRPr lang="ru-RU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Rectangle 264"/>
          <p:cNvSpPr>
            <a:spLocks noChangeArrowheads="1"/>
          </p:cNvSpPr>
          <p:nvPr/>
        </p:nvSpPr>
        <p:spPr bwMode="gray">
          <a:xfrm rot="3419336">
            <a:off x="2936475" y="3372984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44" name="Text Box 258"/>
          <p:cNvSpPr txBox="1">
            <a:spLocks noChangeArrowheads="1"/>
          </p:cNvSpPr>
          <p:nvPr/>
        </p:nvSpPr>
        <p:spPr bwMode="gray">
          <a:xfrm>
            <a:off x="3710980" y="2346846"/>
            <a:ext cx="5002200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Цель: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Определить влияние математики на развитие творческой деятельности.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sp>
        <p:nvSpPr>
          <p:cNvPr id="45" name="Text Box 258"/>
          <p:cNvSpPr txBox="1">
            <a:spLocks noChangeArrowheads="1"/>
          </p:cNvSpPr>
          <p:nvPr/>
        </p:nvSpPr>
        <p:spPr bwMode="gray">
          <a:xfrm>
            <a:off x="3710980" y="3290480"/>
            <a:ext cx="5002200" cy="2862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</a:rPr>
              <a:t>Задачи: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1) Изучить литературу по выбранной теме.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2) Используя литературу выбрать наиболее интересные и увлекательные примеры влияние математики на творчество.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3) Вычислить креативность обучающихся.</a:t>
            </a:r>
          </a:p>
          <a:p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4) Привести примеры задач, в которых обучающиеся применяют системно-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деятельностный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подход.</a:t>
            </a:r>
            <a:endParaRPr lang="ru-RU" sz="2000" dirty="0"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4302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99792" y="1052736"/>
            <a:ext cx="6192688" cy="511256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Существует огромное количество различных методов психодиагностики творческих способностей человека. Наиболее популярный из них - тест </a:t>
            </a:r>
            <a:r>
              <a:rPr lang="ru-RU" dirty="0" err="1"/>
              <a:t>Торренса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Креативность по </a:t>
            </a:r>
            <a:r>
              <a:rPr lang="ru-RU" dirty="0" err="1"/>
              <a:t>Торренсу</a:t>
            </a:r>
            <a:r>
              <a:rPr lang="ru-RU" dirty="0"/>
              <a:t> (от лат. </a:t>
            </a:r>
            <a:r>
              <a:rPr lang="ru-RU" dirty="0" err="1"/>
              <a:t>creatio</a:t>
            </a:r>
            <a:r>
              <a:rPr lang="ru-RU" dirty="0"/>
              <a:t> - созидание) - это чувствительность к задачам, дефициту и пробелам знаний, стремление к объединению разноплановой информации; креативность выявляет связанные с дисгармонией элементов проблемы, ищет их решения, выдвигает предположения и гипотезы о возможности решений; проверяет и опровергает эти гипотезы, видоизменяет их, перепроверяет их, окончательно обосновывает результат.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Субтест</a:t>
            </a:r>
            <a:r>
              <a:rPr lang="ru-RU" dirty="0"/>
              <a:t> 1.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988840"/>
            <a:ext cx="6048672" cy="28083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 «Нарисуйте картинку». Нарисуйте картинку, при этом в качестве основы рисунка возьмите цветное овальное пятно, вырезанное из цветной бумаги. Цвет овала выбирается вами самостоятельно. Стимульная фигура имеет форму и размер обычного куриного яйца. Так же необходимо дать название своему рисунку.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https://static.tildacdn.com/tild3239-3133-4236-b030-663932326633/test-torrens-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077072"/>
            <a:ext cx="4464496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237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effectLst/>
              </a:rPr>
              <a:t>Субтест</a:t>
            </a:r>
            <a:r>
              <a:rPr lang="ru-RU" dirty="0">
                <a:effectLst/>
              </a:rPr>
              <a:t> 2. 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699792" y="1052736"/>
            <a:ext cx="6192688" cy="1296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«Завершение фигуры». Дорисуйте десять незаконченных стимульных фигур. А так же придумать название к каждому рисунку.</a:t>
            </a:r>
          </a:p>
        </p:txBody>
      </p:sp>
      <p:pic>
        <p:nvPicPr>
          <p:cNvPr id="4" name="Рисунок 3" descr="https://static.tildacdn.com/tild6461-3136-4637-b739-343839363062/test-torrens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1" b="41516"/>
          <a:stretch/>
        </p:blipFill>
        <p:spPr bwMode="auto">
          <a:xfrm>
            <a:off x="2627784" y="2276872"/>
            <a:ext cx="2981325" cy="44983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static.tildacdn.com/tild6461-3136-4637-b739-343839363062/test-torrens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58888" r="-1701" b="-806"/>
          <a:stretch/>
        </p:blipFill>
        <p:spPr bwMode="auto">
          <a:xfrm>
            <a:off x="6012160" y="2708920"/>
            <a:ext cx="2921635" cy="31057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Субтест</a:t>
            </a:r>
            <a:r>
              <a:rPr lang="ru-RU" dirty="0"/>
              <a:t> 3.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1124744"/>
            <a:ext cx="6192688" cy="237626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/>
              <a:t> «Повторяющиеся </a:t>
            </a:r>
            <a:r>
              <a:rPr lang="ru-RU" dirty="0" err="1"/>
              <a:t>линии</a:t>
            </a:r>
            <a:r>
              <a:rPr lang="ru-RU" dirty="0" err="1" smtClean="0"/>
              <a:t>».Стимульным</a:t>
            </a:r>
            <a:r>
              <a:rPr lang="ru-RU" dirty="0" smtClean="0"/>
              <a:t> </a:t>
            </a:r>
            <a:r>
              <a:rPr lang="ru-RU" dirty="0"/>
              <a:t>материалом являются 30 пар параллельных вертикальных линий. На основе каждой пары линий необходимо создать какой-либо (не повторяющийся) рисунок.</a:t>
            </a:r>
          </a:p>
        </p:txBody>
      </p:sp>
      <p:pic>
        <p:nvPicPr>
          <p:cNvPr id="4" name="Рисунок 3" descr="https://static.tildacdn.com/tild6439-6364-4638-b336-373564303438/test-torrens-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296" y="3573016"/>
            <a:ext cx="6336704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192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88640"/>
            <a:ext cx="6192688" cy="5976664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Данный тест я проводила в 4В классе, возраст обучающихся 9-10 лет. В тестировании участвовали 13 детей.  И получила следующие результаты:</a:t>
            </a:r>
          </a:p>
          <a:p>
            <a:r>
              <a:rPr lang="ru-RU" i="1" dirty="0"/>
              <a:t>35—39 — несколько ниже нормы – 3 обучающихся.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40—60 — норма – 4 обучающихся</a:t>
            </a:r>
            <a:endParaRPr lang="ru-RU" dirty="0"/>
          </a:p>
          <a:p>
            <a:r>
              <a:rPr lang="ru-RU" i="1" dirty="0"/>
              <a:t>61—65 — несколько выше нормы – 4 обучающихся</a:t>
            </a: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>66—70 — выше нормы – 2 обучающихся.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В конце тестирования я провела опрос:</a:t>
            </a:r>
          </a:p>
          <a:p>
            <a:r>
              <a:rPr lang="ru-RU" dirty="0"/>
              <a:t>1)Посещаете ли вы какие-либо секции или кружки?</a:t>
            </a:r>
          </a:p>
          <a:p>
            <a:r>
              <a:rPr lang="ru-RU" dirty="0"/>
              <a:t>2)Какой ваш любимый школьный предмет?</a:t>
            </a:r>
          </a:p>
          <a:p>
            <a:r>
              <a:rPr lang="ru-RU" dirty="0"/>
              <a:t>8 обучающихся ответили, что посещают различные кружки и один из любимых предметов математика. Из них 2 обучающихся  набрали выше нормы, 3 обучающихся  набрали несколько выше нормы и 3 норму баллов по уровню креативности по </a:t>
            </a:r>
            <a:r>
              <a:rPr lang="ru-RU" dirty="0" err="1"/>
              <a:t>Торренсу</a:t>
            </a:r>
            <a:r>
              <a:rPr lang="ru-RU" dirty="0"/>
              <a:t>. Исходя из результатов, можно сделать вывод, что математика развивает креативное мышление и влияет на творческую деятельность обучающихся, начиная с начальных классов.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937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</p:nvPr>
        </p:nvGraphicFramePr>
        <p:xfrm>
          <a:off x="2700338" y="1393080"/>
          <a:ext cx="6192837" cy="47211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14309"/>
                <a:gridCol w="860335"/>
                <a:gridCol w="1118193"/>
              </a:tblGrid>
              <a:tr h="7868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Описание творческого задания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Класс 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Развитие психических процессов.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  <a:tr h="18359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«Разложи по размерам»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 столе лежат карточки с рисунками разных животных (рыб, птиц, насекомых, зверей). Каждый по очереди подходит к столу, выбирает три карточки и раскладывает их так, чтобы на первом месте был кто – то самый крупный, на втором – средних размеров, на третьем – самый маленький. Побеждает тот, кто правильно и быстрее всех разложит карточки.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Восприятие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  <a:tr h="20982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«Четыре строчки»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Поделите детей на четверки и попросите их придумать стишок. Первая строчка: «Раз, два, три, четыре» - задана, нужно придумать остальные три, например, </a:t>
                      </a:r>
                    </a:p>
                    <a:p>
                      <a:pPr marL="2057400" lvl="4" indent="-228600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/>
                        <a:buChar char=""/>
                        <a:tabLst>
                          <a:tab pos="640080" algn="l"/>
                        </a:tabLst>
                      </a:pPr>
                      <a:r>
                        <a:rPr lang="ru-RU" sz="1100">
                          <a:effectLst/>
                        </a:rPr>
                        <a:t>Раз, два, три, четыре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Мы опять в своей квартире,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Собираемся играть,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Но пора ложиться спать.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Воображение </a:t>
                      </a:r>
                      <a:endParaRPr lang="ru-RU" sz="1100" dirty="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effectLst/>
              </a:rPr>
              <a:t>Задания  для развития творческих способностей учащихся младших классов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868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700338" y="685675"/>
          <a:ext cx="6192837" cy="49834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14309"/>
                <a:gridCol w="860335"/>
                <a:gridCol w="1118193"/>
              </a:tblGrid>
              <a:tr h="26228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Сказочные задачи»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Дети делятся на группы и получают карточки с названиями разных сказок. Каждая группа должна придумать задачу о том, как герои сказки изучали переместительный закон. Например: «Мама дала на завтрак каждому козленку пять кустиков салата из трех листиков. На следующий день козлята получили по три пучка из пяти листиков в каждом и расстроились, что мама дала им меньше салата. Но мама доказала им, что они зря расстраиваются». Представители от групп по очереди зачитывают сказочные задачи, а все остальные решают их.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3-4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Воображение 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  <a:tr h="5245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Моделирование сказки. С помощью геометрических фигур, условных обозначений изобразить сюжет сказки. 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Воображение, восприятие 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  <a:tr h="183599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«Задача с нулем»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 Поделите детей на группы и попросите их придумать задачу, в результате решения которой получается ноль. Например: «Мама попросила меня сделать четыре дела: сходить в магазин, помыть посуду, вынести мусор и подмести пол. Я выполнил все ее просьбы. Сколько просьб осталось не выполнено? Решение: 4 – 4 = 0» 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Мышление, внимание</a:t>
                      </a:r>
                      <a:endParaRPr lang="ru-RU" sz="1100" dirty="0">
                        <a:effectLst/>
                        <a:latin typeface="Arial"/>
                        <a:cs typeface="Times New Roman"/>
                      </a:endParaRPr>
                    </a:p>
                  </a:txBody>
                  <a:tcPr marL="65571" marR="6557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22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bd9521bd61c27d108bff6b2e425a944cf04995"/>
</p:tagLst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</TotalTime>
  <Words>691</Words>
  <Application>Microsoft Office PowerPoint</Application>
  <PresentationFormat>Экран (4:3)</PresentationFormat>
  <Paragraphs>65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Влияние уроков  математики на развитие творческой деятельности.  Шлыкова Наталья Юрьевна </vt:lpstr>
      <vt:lpstr>Презентация PowerPoint</vt:lpstr>
      <vt:lpstr>Практическая часть</vt:lpstr>
      <vt:lpstr>Субтест 1.</vt:lpstr>
      <vt:lpstr>Субтест 2. </vt:lpstr>
      <vt:lpstr>Субтест 3.</vt:lpstr>
      <vt:lpstr>Презентация PowerPoint</vt:lpstr>
      <vt:lpstr>Задания  для развития творческих способностей учащихся младших классов </vt:lpstr>
      <vt:lpstr>Презентация PowerPoint</vt:lpstr>
      <vt:lpstr>Презентация PowerPoint</vt:lpstr>
      <vt:lpstr>Заключение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для учебы</dc:title>
  <dc:creator>obstinate</dc:creator>
  <dc:description>Шаблон презентации с сайта https://presentation-creation.ru/</dc:description>
  <cp:lastModifiedBy>Андрей</cp:lastModifiedBy>
  <cp:revision>1026</cp:revision>
  <dcterms:created xsi:type="dcterms:W3CDTF">2018-02-25T09:09:03Z</dcterms:created>
  <dcterms:modified xsi:type="dcterms:W3CDTF">2024-06-06T17:56:28Z</dcterms:modified>
</cp:coreProperties>
</file>