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78" r:id="rId3"/>
    <p:sldId id="301" r:id="rId4"/>
    <p:sldId id="293" r:id="rId5"/>
    <p:sldId id="295" r:id="rId6"/>
    <p:sldId id="302" r:id="rId7"/>
    <p:sldId id="299" r:id="rId8"/>
    <p:sldId id="270" r:id="rId9"/>
    <p:sldId id="304" r:id="rId10"/>
    <p:sldId id="305" r:id="rId11"/>
    <p:sldId id="306" r:id="rId12"/>
    <p:sldId id="308" r:id="rId13"/>
    <p:sldId id="262" r:id="rId14"/>
    <p:sldId id="307" r:id="rId15"/>
    <p:sldId id="309" r:id="rId16"/>
    <p:sldId id="312" r:id="rId17"/>
    <p:sldId id="26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C14BE82-B7C4-4D16-8A12-175BAE81E862}">
          <p14:sldIdLst>
            <p14:sldId id="256"/>
            <p14:sldId id="278"/>
            <p14:sldId id="301"/>
            <p14:sldId id="293"/>
            <p14:sldId id="295"/>
            <p14:sldId id="302"/>
            <p14:sldId id="299"/>
            <p14:sldId id="270"/>
            <p14:sldId id="304"/>
            <p14:sldId id="305"/>
            <p14:sldId id="306"/>
            <p14:sldId id="308"/>
            <p14:sldId id="262"/>
            <p14:sldId id="307"/>
            <p14:sldId id="309"/>
            <p14:sldId id="312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78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426E2-0792-4E4D-868C-EC04D719DA2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3F6276-7D1F-4454-AFBB-827EF2B94F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76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3F6276-7D1F-4454-AFBB-827EF2B94F6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53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9522681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326141"/>
      </p:ext>
    </p:extLst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228268"/>
      </p:ext>
    </p:extLst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898537"/>
      </p:ext>
    </p:extLst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5966633"/>
      </p:ext>
    </p:extLst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3560690"/>
      </p:ext>
    </p:extLst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686911"/>
      </p:ext>
    </p:extLst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6625432"/>
      </p:ext>
    </p:extLst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227273"/>
      </p:ext>
    </p:extLst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92073"/>
      </p:ext>
    </p:extLst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017139"/>
      </p:ext>
    </p:extLst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54951-B1B2-4857-8107-0B4AAFF8D15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47B7F7FF-95BB-494E-A57B-66DF763E5D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491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3326" y="671332"/>
            <a:ext cx="9129386" cy="5540282"/>
          </a:xfrm>
        </p:spPr>
        <p:txBody>
          <a:bodyPr>
            <a:normAutofit/>
          </a:bodyPr>
          <a:lstStyle/>
          <a:p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959E6E55-1B10-FD27-4B70-27F371AF0D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34D98A-CE12-B781-C569-92670FFA9A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819" y="0"/>
            <a:ext cx="12085162" cy="681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439171"/>
      </p:ext>
    </p:extLst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1774825" y="688976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3200" b="1">
              <a:latin typeface="Calibri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774826" y="6669361"/>
            <a:ext cx="5833343" cy="1080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000" b="1" dirty="0">
              <a:latin typeface="Britannic Bold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149658" y="1764527"/>
            <a:ext cx="7661119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Britannic Bold" pitchFamily="34" charset="0"/>
              </a:rPr>
              <a:t>Производную в химии используют для определения очень важной вещи – скорости химической реакции, одного из решающих факторов, который нужно учитывать  во многих областях</a:t>
            </a:r>
          </a:p>
          <a:p>
            <a:r>
              <a:rPr lang="ru-RU" sz="2800" b="1" dirty="0">
                <a:latin typeface="Britannic Bold" pitchFamily="34" charset="0"/>
              </a:rPr>
              <a:t>научно-производственной деятельности</a:t>
            </a:r>
            <a:r>
              <a:rPr lang="ru-RU" sz="2800" dirty="0">
                <a:latin typeface="Britannic Bold" pitchFamily="34" charset="0"/>
              </a:rPr>
              <a:t> .</a:t>
            </a:r>
          </a:p>
          <a:p>
            <a:endParaRPr lang="ru-RU" sz="3200" dirty="0">
              <a:latin typeface="Britannic Bold" pitchFamily="34" charset="0"/>
            </a:endParaRPr>
          </a:p>
          <a:p>
            <a:endParaRPr lang="ru-RU" sz="2400" dirty="0">
              <a:latin typeface="Britannic Bold" pitchFamily="34" charset="0"/>
            </a:endParaRPr>
          </a:p>
          <a:p>
            <a:endParaRPr lang="ru-RU" sz="2400" dirty="0">
              <a:latin typeface="Britannic Bold" pitchFamily="34" charset="0"/>
            </a:endParaRPr>
          </a:p>
          <a:p>
            <a:endParaRPr lang="ru-RU" sz="2400" dirty="0">
              <a:latin typeface="Britannic Bold" pitchFamily="34" charset="0"/>
            </a:endParaRPr>
          </a:p>
          <a:p>
            <a:endParaRPr lang="ru-RU" sz="2400" dirty="0">
              <a:latin typeface="Britannic Bold" pitchFamily="34" charset="0"/>
            </a:endParaRPr>
          </a:p>
        </p:txBody>
      </p:sp>
      <p:pic>
        <p:nvPicPr>
          <p:cNvPr id="16390" name="Picture 6" descr="10010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6154" y="3818124"/>
            <a:ext cx="1626814" cy="207383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24000" y="38234"/>
            <a:ext cx="881215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используют производную в химии?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9" presetClass="entr" presetSubtype="0" fill="hold" grpId="0" nodeType="afterEffect" nodePh="1">
                                  <p:stCondLst>
                                    <p:cond delay="60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Grp="1" noChangeArrowheads="1"/>
          </p:cNvSpPr>
          <p:nvPr>
            <p:ph idx="1"/>
          </p:nvPr>
        </p:nvSpPr>
        <p:spPr>
          <a:xfrm>
            <a:off x="2135188" y="1125539"/>
            <a:ext cx="8229600" cy="4524375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dirty="0"/>
              <a:t>Понятие производной очень важно в химии при определении скорости течения реакции.</a:t>
            </a:r>
          </a:p>
        </p:txBody>
      </p:sp>
      <p:pic>
        <p:nvPicPr>
          <p:cNvPr id="10246" name="Picture 6" descr="C:\Users\Павел\Desktop\cZSbjhGzDU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4115" y="2812057"/>
            <a:ext cx="4241886" cy="325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chemistry-lesson-free-desktop-downloa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2" y="2812057"/>
            <a:ext cx="4228710" cy="325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38389" y="260648"/>
            <a:ext cx="21984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Вывод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1" name="Picture 23" descr="TALKIN~1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15" y="183987"/>
            <a:ext cx="2357423" cy="3632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5" name="WordArt 17"/>
          <p:cNvSpPr>
            <a:spLocks noChangeArrowheads="1" noChangeShapeType="1" noTextEdit="1"/>
          </p:cNvSpPr>
          <p:nvPr/>
        </p:nvSpPr>
        <p:spPr bwMode="auto">
          <a:xfrm>
            <a:off x="3738547" y="2000241"/>
            <a:ext cx="5616575" cy="20161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6FD767"/>
                </a:solidFill>
                <a:latin typeface="Impact"/>
              </a:rPr>
              <a:t>ПРОИЗВОДНАЯ </a:t>
            </a:r>
          </a:p>
        </p:txBody>
      </p:sp>
      <p:sp>
        <p:nvSpPr>
          <p:cNvPr id="2068" name="WordArt 20"/>
          <p:cNvSpPr>
            <a:spLocks noChangeArrowheads="1" noChangeShapeType="1" noTextEdit="1"/>
          </p:cNvSpPr>
          <p:nvPr/>
        </p:nvSpPr>
        <p:spPr bwMode="auto">
          <a:xfrm>
            <a:off x="4095736" y="3714753"/>
            <a:ext cx="4933950" cy="9366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68D670"/>
                </a:solidFill>
                <a:latin typeface="Arial"/>
                <a:cs typeface="Arial"/>
              </a:rPr>
              <a:t>В БИОЛОГИИ</a:t>
            </a:r>
          </a:p>
        </p:txBody>
      </p:sp>
      <p:pic>
        <p:nvPicPr>
          <p:cNvPr id="2073" name="Picture 25" descr="ANI_TAZ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975" y="511175"/>
            <a:ext cx="1531938" cy="187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8704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5" grpId="0" animBg="1"/>
      <p:bldP spid="206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http://na-5.org/image/data/hipasyk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45396" y="23046"/>
            <a:ext cx="3334057" cy="333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725487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географии</a:t>
            </a:r>
          </a:p>
        </p:txBody>
      </p:sp>
      <p:sp>
        <p:nvSpPr>
          <p:cNvPr id="11268" name="Содержимое 2"/>
          <p:cNvSpPr>
            <a:spLocks noGrp="1"/>
          </p:cNvSpPr>
          <p:nvPr>
            <p:ph idx="1"/>
          </p:nvPr>
        </p:nvSpPr>
        <p:spPr>
          <a:xfrm>
            <a:off x="1952625" y="825910"/>
            <a:ext cx="8229600" cy="470017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Производная помогает рассчитать: 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Некоторые значения в сейсмографии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Особенности электромагнитного поля земли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Радиоактивность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ядерно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геофизических показателей 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4.Многие значения в экономической географии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5.Вывести формулу для вычисления численности населения на территории в момент времени t.   </a:t>
            </a:r>
          </a:p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у’= к 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9" name="Picture 5" descr="http://www.zastavki.com/pictures/1600x1200/2009/Holidays_September_1_Geography_017393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3029" y="0"/>
            <a:ext cx="2172804" cy="1629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AutoShape 7" descr="https://avatars.mds.yandex.net/get-marketpic/165151/market_SnKyddDztWsrChArdGIE1Q/ori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71" name="AutoShape 9" descr="https://avatars.mds.yandex.net/get-marketpic/165151/market_SnKyddDztWsrChArdGIE1Q/ori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>
          <a:xfrm>
            <a:off x="1881158" y="1428737"/>
            <a:ext cx="8291512" cy="2011367"/>
          </a:xfrm>
        </p:spPr>
        <p:txBody>
          <a:bodyPr>
            <a:normAutofit fontScale="90000"/>
          </a:bodyPr>
          <a:lstStyle/>
          <a:p>
            <a:pPr algn="ctr"/>
            <a:br>
              <a:rPr lang="ru-RU" i="1" dirty="0">
                <a:solidFill>
                  <a:schemeClr val="tx1"/>
                </a:solidFill>
              </a:rPr>
            </a:br>
            <a:br>
              <a:rPr lang="ru-RU" i="1" dirty="0">
                <a:solidFill>
                  <a:schemeClr val="tx1"/>
                </a:solidFill>
              </a:rPr>
            </a:br>
            <a:r>
              <a:rPr lang="ru-RU" sz="4800" i="1" dirty="0"/>
              <a:t> </a:t>
            </a:r>
            <a:r>
              <a:rPr lang="ru-RU" sz="5300" i="1" dirty="0"/>
              <a:t>Экономический смысл производной.</a:t>
            </a:r>
            <a:endParaRPr lang="ru-RU" sz="5400" i="1" dirty="0"/>
          </a:p>
        </p:txBody>
      </p:sp>
      <p:pic>
        <p:nvPicPr>
          <p:cNvPr id="47106" name="Picture 2" descr="G:\кризи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1944" y="0"/>
            <a:ext cx="5076056" cy="1785926"/>
          </a:xfrm>
          <a:prstGeom prst="rect">
            <a:avLst/>
          </a:prstGeom>
          <a:noFill/>
        </p:spPr>
      </p:pic>
      <p:pic>
        <p:nvPicPr>
          <p:cNvPr id="47107" name="Picture 3" descr="G:\укра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-1"/>
            <a:ext cx="4067944" cy="1785927"/>
          </a:xfrm>
          <a:prstGeom prst="rect">
            <a:avLst/>
          </a:prstGeom>
          <a:noFill/>
        </p:spPr>
      </p:pic>
      <p:pic>
        <p:nvPicPr>
          <p:cNvPr id="47108" name="Picture 4" descr="G:\Фасад-Луганского-автовокзала-украсил-флаг-ЛНР-длиной-более-70-метров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4896" y="3714753"/>
            <a:ext cx="2927324" cy="2214554"/>
          </a:xfrm>
          <a:prstGeom prst="rect">
            <a:avLst/>
          </a:prstGeom>
          <a:noFill/>
        </p:spPr>
      </p:pic>
      <p:pic>
        <p:nvPicPr>
          <p:cNvPr id="47109" name="Picture 5" descr="G:\процветани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8812" y="3714753"/>
            <a:ext cx="2922589" cy="2214554"/>
          </a:xfrm>
          <a:prstGeom prst="rect">
            <a:avLst/>
          </a:prstGeom>
          <a:noFill/>
        </p:spPr>
      </p:pic>
      <p:pic>
        <p:nvPicPr>
          <p:cNvPr id="47110" name="Picture 6" descr="G:\картинка экономи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1" y="3714753"/>
            <a:ext cx="3292475" cy="1855787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://cs521611.vk.me/u196507978/doc/672b8c26bad1/hq-wallpapers_ru_computer_49238_1920x12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1" y="2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0" y="1412777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500" b="1" dirty="0">
                <a:ln>
                  <a:solidFill>
                    <a:srgbClr val="FFFF00"/>
                  </a:solidFill>
                </a:ln>
                <a:solidFill>
                  <a:schemeClr val="accent3">
                    <a:lumMod val="75000"/>
                  </a:schemeClr>
                </a:solidFill>
              </a:rPr>
              <a:t>Вывод:</a:t>
            </a:r>
            <a:r>
              <a:rPr lang="ru-RU" sz="4500" b="1" dirty="0">
                <a:ln>
                  <a:solidFill>
                    <a:srgbClr val="FFFF00"/>
                  </a:solidFill>
                </a:ln>
              </a:rPr>
              <a:t> </a:t>
            </a:r>
            <a:r>
              <a:rPr lang="ru-RU" sz="3370" b="1" dirty="0">
                <a:ln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</a:rPr>
              <a:t>Экономическое приложение производной помогает  как экономистам и бизнесменам</a:t>
            </a:r>
            <a:r>
              <a:rPr lang="en-US" sz="3370" b="1" dirty="0">
                <a:ln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</a:rPr>
              <a:t>, </a:t>
            </a:r>
            <a:r>
              <a:rPr lang="ru-RU" sz="3370" b="1" dirty="0">
                <a:ln>
                  <a:solidFill>
                    <a:schemeClr val="accent4">
                      <a:lumMod val="20000"/>
                      <a:lumOff val="80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</a:rPr>
              <a:t>так и обычным гражданам в распоряжении бюджетом.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53600" y="6473952"/>
            <a:ext cx="758952" cy="246888"/>
          </a:xfrm>
          <a:prstGeom prst="rect">
            <a:avLst/>
          </a:prstGeom>
        </p:spPr>
        <p:txBody>
          <a:bodyPr/>
          <a:lstStyle/>
          <a:p>
            <a:fld id="{DFCDE64D-D63D-4B75-AC2C-5F369BC0602D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7" name="Рисунок 6" descr="http://im7-tub-ru.yandex.net/i?id=314494116-50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1772" y="4260733"/>
            <a:ext cx="2805160" cy="215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3-tub-ru.yandex.net/i?id=505652973-55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0740" y="4587669"/>
            <a:ext cx="2784250" cy="210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0-tub-ru.yandex.net/i?id=73801265-27-72&amp;n=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75920" y="260648"/>
            <a:ext cx="1979712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4655" y="655163"/>
            <a:ext cx="9980199" cy="11985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3A6C6D6-E536-AB79-88CD-B63A0BBEB4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791" y="65988"/>
            <a:ext cx="6136849" cy="6136849"/>
          </a:xfrm>
        </p:spPr>
      </p:pic>
    </p:spTree>
    <p:extLst>
      <p:ext uri="{BB962C8B-B14F-4D97-AF65-F5344CB8AC3E}">
        <p14:creationId xmlns:p14="http://schemas.microsoft.com/office/powerpoint/2010/main" val="4120831194"/>
      </p:ext>
    </p:extLst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147413"/>
      </p:ext>
    </p:extLst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880" y="3342640"/>
            <a:ext cx="7802880" cy="3048000"/>
          </a:xfrm>
        </p:spPr>
        <p:txBody>
          <a:bodyPr>
            <a:normAutofit/>
          </a:bodyPr>
          <a:lstStyle/>
          <a:p>
            <a:endParaRPr lang="ru-UA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06" y="19000"/>
            <a:ext cx="3312160" cy="3413039"/>
          </a:xfrm>
          <a:blipFill>
            <a:blip r:embed="rId3"/>
            <a:tile tx="0" ty="0" sx="100000" sy="100000" flip="none" algn="tl"/>
          </a:blipFill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05200" y="411480"/>
            <a:ext cx="6826885" cy="341303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sz="3300" b="1" i="1" dirty="0"/>
          </a:p>
          <a:p>
            <a:pPr marL="0" indent="0" algn="ctr">
              <a:buNone/>
            </a:pPr>
            <a:r>
              <a:rPr lang="ru-RU" sz="4800" b="1" dirty="0">
                <a:solidFill>
                  <a:srgbClr val="FF0000"/>
                </a:solidFill>
              </a:rPr>
              <a:t>Урок обобщения и систематизации знаний в 11 классе по теме </a:t>
            </a:r>
            <a:br>
              <a:rPr lang="ru-RU" sz="4800" b="1" dirty="0">
                <a:solidFill>
                  <a:srgbClr val="FF0000"/>
                </a:solidFill>
              </a:rPr>
            </a:br>
            <a:r>
              <a:rPr lang="ru-RU" sz="63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"Производная и ее применение»</a:t>
            </a:r>
            <a:endParaRPr lang="ru-UA" sz="6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9520" y="108398"/>
            <a:ext cx="1693200" cy="25230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7760" y="4129599"/>
            <a:ext cx="2043634" cy="2261041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93040" y="108398"/>
            <a:ext cx="1176528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958320" y="108398"/>
            <a:ext cx="40640" cy="646512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193040" y="6573520"/>
            <a:ext cx="1176528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93040" y="108398"/>
            <a:ext cx="10160" cy="646512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1A925F9-1109-D92A-CCD2-A1BBF320F1F9}"/>
              </a:ext>
            </a:extLst>
          </p:cNvPr>
          <p:cNvSpPr txBox="1"/>
          <p:nvPr/>
        </p:nvSpPr>
        <p:spPr>
          <a:xfrm>
            <a:off x="3221831" y="4007397"/>
            <a:ext cx="6636544" cy="861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1800" b="1" i="1" kern="1200" dirty="0">
                <a:solidFill>
                  <a:srgbClr val="000000"/>
                </a:solidFill>
                <a:effectLst/>
                <a:latin typeface="Gill Sans MT" panose="020B0502020104020203" pitchFamily="34" charset="0"/>
                <a:ea typeface="+mn-ea"/>
                <a:cs typeface="+mn-cs"/>
              </a:rPr>
              <a:t>Разработала учитель математики ГБОУ Школа №413 </a:t>
            </a:r>
            <a:endParaRPr lang="ru-RU" dirty="0">
              <a:effectLst/>
            </a:endParaRPr>
          </a:p>
          <a:p>
            <a:pPr marL="0" indent="0" algn="l" rtl="0" eaLnBrk="1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1800" b="1" i="1" kern="1200" dirty="0">
                <a:solidFill>
                  <a:srgbClr val="000000"/>
                </a:solidFill>
                <a:effectLst/>
                <a:latin typeface="Gill Sans MT" panose="020B0502020104020203" pitchFamily="34" charset="0"/>
                <a:ea typeface="+mn-ea"/>
                <a:cs typeface="+mn-cs"/>
              </a:rPr>
              <a:t>Хисматуллина Наталья </a:t>
            </a:r>
            <a:r>
              <a:rPr lang="ru-RU" sz="1800" b="1" i="1" kern="1200" dirty="0" err="1">
                <a:solidFill>
                  <a:srgbClr val="000000"/>
                </a:solidFill>
                <a:effectLst/>
                <a:latin typeface="Gill Sans MT" panose="020B0502020104020203" pitchFamily="34" charset="0"/>
                <a:ea typeface="+mn-ea"/>
                <a:cs typeface="+mn-cs"/>
              </a:rPr>
              <a:t>Перемкуловна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52010475"/>
      </p:ext>
    </p:extLst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DD653D1-693D-3632-A979-61914FC7F27B}"/>
              </a:ext>
            </a:extLst>
          </p:cNvPr>
          <p:cNvSpPr txBox="1"/>
          <p:nvPr/>
        </p:nvSpPr>
        <p:spPr>
          <a:xfrm>
            <a:off x="390525" y="685800"/>
            <a:ext cx="116205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Цель: </a:t>
            </a:r>
          </a:p>
          <a:p>
            <a:pPr algn="ctr"/>
            <a:r>
              <a:rPr lang="ru-RU" sz="4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повторить основные направления применения производной для решения различных (избранных) задач дифференциального исчисления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306947805"/>
      </p:ext>
    </p:extLst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CAF3F7-C499-67CB-A354-A659CD7B9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25663A-3E36-F07F-8FFB-E35BC7A041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44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4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роизводной функции у = f(x) в точке х</a:t>
            </a:r>
            <a:r>
              <a:rPr lang="ru-RU" sz="440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sz="4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называется предел отношения приращения функции в точке х</a:t>
            </a:r>
            <a:r>
              <a:rPr lang="ru-RU" sz="4400" i="1" baseline="-25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sz="4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к приращению аргумента, когда последнее стремится к нулю, при этом предел существует.</a:t>
            </a:r>
            <a:endParaRPr lang="ru-RU" sz="4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4016709"/>
      </p:ext>
    </p:extLst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/>
          <a:srcRect l="30061" t="26615" r="24618" b="10836"/>
          <a:stretch/>
        </p:blipFill>
        <p:spPr>
          <a:xfrm>
            <a:off x="286049" y="158041"/>
            <a:ext cx="8288323" cy="643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84175"/>
      </p:ext>
    </p:extLst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25183C-85A9-EA8F-FFE3-8369A83BB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Физический смысл производной.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A41F34-95E9-8162-3C9D-3AA11B0423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Материальная точка движется прямолинейно по закону  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 = 6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² - 48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+ 17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где  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 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— расстояние от точки отсчета в метрах, 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— время в секундах, измеренное с начала движения. Найдите ее скорость (в метрах в секунду) в момент времени  </a:t>
            </a:r>
            <a:r>
              <a:rPr lang="en-US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9с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       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0117320"/>
      </p:ext>
    </p:extLst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21B72C4-D1FE-76EC-B41C-0F3292686686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4862" y="2427803"/>
            <a:ext cx="4271963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Картинки по запросу геометрический смысл производной картинка">
            <a:extLst>
              <a:ext uri="{FF2B5EF4-FFF2-40B4-BE49-F238E27FC236}">
                <a16:creationId xmlns:a16="http://schemas.microsoft.com/office/drawing/2014/main" id="{55E3F053-ADC2-8C5D-6C03-BCA27DE158A1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2" y="2427802"/>
            <a:ext cx="4410073" cy="3548063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D9A1A9-1C23-AB8B-15F7-8C3EEE5BC3C8}"/>
              </a:ext>
            </a:extLst>
          </p:cNvPr>
          <p:cNvSpPr txBox="1"/>
          <p:nvPr/>
        </p:nvSpPr>
        <p:spPr>
          <a:xfrm>
            <a:off x="76200" y="0"/>
            <a:ext cx="11849099" cy="1530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75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ГРАФИКАМИ</a:t>
            </a:r>
          </a:p>
          <a:p>
            <a:pPr algn="just">
              <a:lnSpc>
                <a:spcPct val="150000"/>
              </a:lnSpc>
              <a:spcAft>
                <a:spcPts val="75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рисунке изображен график функции 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=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(х) и касательная к этому графику, проведенная в точке с абсциссой 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000" i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Найдите значение производной функции 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в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точке 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sz="2000" i="1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691412"/>
      </p:ext>
    </p:extLst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024063" y="428625"/>
            <a:ext cx="8229600" cy="725488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ru-RU" b="1" dirty="0"/>
              <a:t> </a:t>
            </a:r>
            <a:r>
              <a:rPr lang="ru-RU" sz="4000" dirty="0"/>
              <a:t>Производная в ЕГЭ по математике.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2934359"/>
              </p:ext>
            </p:extLst>
          </p:nvPr>
        </p:nvGraphicFramePr>
        <p:xfrm>
          <a:off x="1819275" y="2066925"/>
          <a:ext cx="8391526" cy="34061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95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57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524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/>
                        <a:t> </a:t>
                      </a:r>
                      <a:r>
                        <a:rPr lang="ru-RU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Базовый уровень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Профильный уровень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5249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/>
                        <a:t>Темы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15637"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1.Применение производной к исследованию функции</a:t>
                      </a:r>
                    </a:p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Геометрический смысл производной, касательная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Физический смысл производной</a:t>
                      </a:r>
                    </a:p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Геометрический смысл производной, касательная</a:t>
                      </a:r>
                    </a:p>
                    <a:p>
                      <a:r>
                        <a:rPr lang="ru-RU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Применение производной к исследованию функции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%5B0517025191452729%5Dchemical_analys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6131" y="1423193"/>
            <a:ext cx="5832475" cy="401161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81092" y="357166"/>
            <a:ext cx="89297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Производная в химии.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995</TotalTime>
  <Words>361</Words>
  <Application>Microsoft Office PowerPoint</Application>
  <PresentationFormat>Широкоэкранный</PresentationFormat>
  <Paragraphs>43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Britannic Bold</vt:lpstr>
      <vt:lpstr>Calibri</vt:lpstr>
      <vt:lpstr>Gill Sans MT</vt:lpstr>
      <vt:lpstr>Impact</vt:lpstr>
      <vt:lpstr>Times New Roman</vt:lpstr>
      <vt:lpstr>Wingdings</vt:lpstr>
      <vt:lpstr>Галерея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Физический смысл производной. </vt:lpstr>
      <vt:lpstr>Презентация PowerPoint</vt:lpstr>
      <vt:lpstr> Производная в ЕГЭ по математике. </vt:lpstr>
      <vt:lpstr>Презентация PowerPoint</vt:lpstr>
      <vt:lpstr>Презентация PowerPoint</vt:lpstr>
      <vt:lpstr>Презентация PowerPoint</vt:lpstr>
      <vt:lpstr>Презентация PowerPoint</vt:lpstr>
      <vt:lpstr>В географии</vt:lpstr>
      <vt:lpstr>   Экономический смысл производной.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Наталья Хисматуллина</cp:lastModifiedBy>
  <cp:revision>99</cp:revision>
  <dcterms:created xsi:type="dcterms:W3CDTF">2019-12-23T14:24:39Z</dcterms:created>
  <dcterms:modified xsi:type="dcterms:W3CDTF">2024-06-06T18:09:46Z</dcterms:modified>
</cp:coreProperties>
</file>