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73" r:id="rId4"/>
    <p:sldId id="259" r:id="rId5"/>
    <p:sldId id="262" r:id="rId6"/>
    <p:sldId id="263" r:id="rId7"/>
    <p:sldId id="264" r:id="rId8"/>
    <p:sldId id="266" r:id="rId9"/>
    <p:sldId id="267" r:id="rId10"/>
    <p:sldId id="260" r:id="rId11"/>
    <p:sldId id="268" r:id="rId12"/>
    <p:sldId id="272" r:id="rId13"/>
    <p:sldId id="278" r:id="rId14"/>
    <p:sldId id="271" r:id="rId15"/>
    <p:sldId id="269" r:id="rId16"/>
    <p:sldId id="261" r:id="rId17"/>
    <p:sldId id="274" r:id="rId18"/>
    <p:sldId id="275" r:id="rId19"/>
    <p:sldId id="265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1" d="100"/>
          <a:sy n="81" d="100"/>
        </p:scale>
        <p:origin x="-25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A02983-DE08-4E5A-AB62-476929BFCAB9}" type="doc">
      <dgm:prSet loTypeId="urn:microsoft.com/office/officeart/2005/8/layout/cycle2" loCatId="cycle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24BCA66-5942-46BE-A8F4-B6050DDF0229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Технология проектной деятельности</a:t>
          </a:r>
          <a:endParaRPr lang="ru-RU" sz="2000" b="1" dirty="0">
            <a:solidFill>
              <a:schemeClr val="tx1"/>
            </a:solidFill>
          </a:endParaRPr>
        </a:p>
      </dgm:t>
    </dgm:pt>
    <dgm:pt modelId="{951F02D1-7E70-468D-B182-D65D4DF40CA8}" type="parTrans" cxnId="{41E58CD8-C39F-4349-A3BB-07301A563656}">
      <dgm:prSet/>
      <dgm:spPr/>
      <dgm:t>
        <a:bodyPr/>
        <a:lstStyle/>
        <a:p>
          <a:endParaRPr lang="ru-RU"/>
        </a:p>
      </dgm:t>
    </dgm:pt>
    <dgm:pt modelId="{83155FE5-76A3-42DE-9533-734BF20AAA67}" type="sibTrans" cxnId="{41E58CD8-C39F-4349-A3BB-07301A563656}">
      <dgm:prSet/>
      <dgm:spPr/>
      <dgm:t>
        <a:bodyPr/>
        <a:lstStyle/>
        <a:p>
          <a:endParaRPr lang="ru-RU"/>
        </a:p>
      </dgm:t>
    </dgm:pt>
    <dgm:pt modelId="{70968F40-5BFC-4AC5-B312-57AA0E9E7323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Исследователь -ской деятельности</a:t>
          </a:r>
          <a:endParaRPr lang="ru-RU" sz="2000" b="1" dirty="0">
            <a:solidFill>
              <a:schemeClr val="tx1"/>
            </a:solidFill>
          </a:endParaRPr>
        </a:p>
      </dgm:t>
    </dgm:pt>
    <dgm:pt modelId="{B048B036-81BF-4B5C-8892-9AC8F43139FB}" type="parTrans" cxnId="{AADDADF6-5C34-428D-B939-A856AD3F3887}">
      <dgm:prSet/>
      <dgm:spPr/>
      <dgm:t>
        <a:bodyPr/>
        <a:lstStyle/>
        <a:p>
          <a:endParaRPr lang="ru-RU"/>
        </a:p>
      </dgm:t>
    </dgm:pt>
    <dgm:pt modelId="{324023D3-E4D4-4789-BCC8-A33A33D57AE2}" type="sibTrans" cxnId="{AADDADF6-5C34-428D-B939-A856AD3F3887}">
      <dgm:prSet/>
      <dgm:spPr/>
      <dgm:t>
        <a:bodyPr/>
        <a:lstStyle/>
        <a:p>
          <a:endParaRPr lang="ru-RU"/>
        </a:p>
      </dgm:t>
    </dgm:pt>
    <dgm:pt modelId="{5799DDB3-73A5-4D71-8036-B6012F91C425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Проблемного обучения</a:t>
          </a:r>
          <a:endParaRPr lang="ru-RU" sz="2000" b="1" dirty="0">
            <a:solidFill>
              <a:schemeClr val="tx1"/>
            </a:solidFill>
          </a:endParaRPr>
        </a:p>
      </dgm:t>
    </dgm:pt>
    <dgm:pt modelId="{1DDCBF92-72CB-42C3-8DC6-52E2434EDC57}" type="parTrans" cxnId="{308229A7-9277-4802-8C4E-6329CD788F67}">
      <dgm:prSet/>
      <dgm:spPr/>
      <dgm:t>
        <a:bodyPr/>
        <a:lstStyle/>
        <a:p>
          <a:endParaRPr lang="ru-RU"/>
        </a:p>
      </dgm:t>
    </dgm:pt>
    <dgm:pt modelId="{84864B01-427D-41C4-BCFA-4B97F9953866}" type="sibTrans" cxnId="{308229A7-9277-4802-8C4E-6329CD788F67}">
      <dgm:prSet/>
      <dgm:spPr/>
      <dgm:t>
        <a:bodyPr/>
        <a:lstStyle/>
        <a:p>
          <a:endParaRPr lang="ru-RU"/>
        </a:p>
      </dgm:t>
    </dgm:pt>
    <dgm:pt modelId="{B6936D8D-D1C4-470C-9889-04FB170E971D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Здоровьесбере -гающие технологии</a:t>
          </a:r>
          <a:endParaRPr lang="ru-RU" sz="2000" b="1" dirty="0">
            <a:solidFill>
              <a:schemeClr val="tx1"/>
            </a:solidFill>
          </a:endParaRPr>
        </a:p>
      </dgm:t>
    </dgm:pt>
    <dgm:pt modelId="{2042C6FE-E2D8-4D1F-B5E9-77EAA3DD72C6}" type="parTrans" cxnId="{8A0DE1C4-93AC-4627-8BAF-6D1865EF311C}">
      <dgm:prSet/>
      <dgm:spPr/>
      <dgm:t>
        <a:bodyPr/>
        <a:lstStyle/>
        <a:p>
          <a:endParaRPr lang="ru-RU"/>
        </a:p>
      </dgm:t>
    </dgm:pt>
    <dgm:pt modelId="{87F98710-4729-4529-8692-8BE1226F898E}" type="sibTrans" cxnId="{8A0DE1C4-93AC-4627-8BAF-6D1865EF311C}">
      <dgm:prSet/>
      <dgm:spPr/>
      <dgm:t>
        <a:bodyPr/>
        <a:lstStyle/>
        <a:p>
          <a:endParaRPr lang="ru-RU"/>
        </a:p>
      </dgm:t>
    </dgm:pt>
    <dgm:pt modelId="{A53C6D68-F599-49AA-9AAA-CB8D8B201C3D}">
      <dgm:prSet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Технологии КТД</a:t>
          </a:r>
          <a:endParaRPr lang="ru-RU" sz="2000" b="1" dirty="0">
            <a:solidFill>
              <a:schemeClr val="tx1"/>
            </a:solidFill>
          </a:endParaRPr>
        </a:p>
      </dgm:t>
    </dgm:pt>
    <dgm:pt modelId="{B7DB03F0-F9E2-47F8-B21C-0AF668978BF5}" type="parTrans" cxnId="{C89C0594-1CBF-4AE3-8CE2-611FE13280E6}">
      <dgm:prSet/>
      <dgm:spPr/>
      <dgm:t>
        <a:bodyPr/>
        <a:lstStyle/>
        <a:p>
          <a:endParaRPr lang="ru-RU"/>
        </a:p>
      </dgm:t>
    </dgm:pt>
    <dgm:pt modelId="{34D563D8-F421-40B7-AF21-9FD002E8E6D3}" type="sibTrans" cxnId="{C89C0594-1CBF-4AE3-8CE2-611FE13280E6}">
      <dgm:prSet/>
      <dgm:spPr/>
      <dgm:t>
        <a:bodyPr/>
        <a:lstStyle/>
        <a:p>
          <a:endParaRPr lang="ru-RU"/>
        </a:p>
      </dgm:t>
    </dgm:pt>
    <dgm:pt modelId="{B579BE44-78AC-4E0A-8E9F-83053C409B7B}" type="pres">
      <dgm:prSet presAssocID="{E1A02983-DE08-4E5A-AB62-476929BFCAB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DDFD3C-553A-46B8-9EB9-BBD6740D4E7F}" type="pres">
      <dgm:prSet presAssocID="{024BCA66-5942-46BE-A8F4-B6050DDF0229}" presName="node" presStyleLbl="node1" presStyleIdx="0" presStyleCnt="5" custScaleX="149654" custScaleY="136090" custRadScaleRad="87330" custRadScaleInc="-15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F1B583-151A-4E27-A9BC-4A161F9E3CFF}" type="pres">
      <dgm:prSet presAssocID="{83155FE5-76A3-42DE-9533-734BF20AAA67}" presName="sibTrans" presStyleLbl="sibTrans2D1" presStyleIdx="0" presStyleCnt="5"/>
      <dgm:spPr/>
      <dgm:t>
        <a:bodyPr/>
        <a:lstStyle/>
        <a:p>
          <a:endParaRPr lang="ru-RU"/>
        </a:p>
      </dgm:t>
    </dgm:pt>
    <dgm:pt modelId="{17AEA6DE-BB72-4F08-92EC-CF15D2E8CE71}" type="pres">
      <dgm:prSet presAssocID="{83155FE5-76A3-42DE-9533-734BF20AAA67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D21B8325-CC41-4D72-ACB5-95ACFDA7FA67}" type="pres">
      <dgm:prSet presAssocID="{5799DDB3-73A5-4D71-8036-B6012F91C425}" presName="node" presStyleLbl="node1" presStyleIdx="1" presStyleCnt="5" custAng="0" custScaleX="153606" custScaleY="135486" custRadScaleRad="124769" custRadScaleInc="4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D63B04-30D3-424A-B356-7DCE7AE240C5}" type="pres">
      <dgm:prSet presAssocID="{84864B01-427D-41C4-BCFA-4B97F9953866}" presName="sibTrans" presStyleLbl="sibTrans2D1" presStyleIdx="1" presStyleCnt="5"/>
      <dgm:spPr/>
      <dgm:t>
        <a:bodyPr/>
        <a:lstStyle/>
        <a:p>
          <a:endParaRPr lang="ru-RU"/>
        </a:p>
      </dgm:t>
    </dgm:pt>
    <dgm:pt modelId="{F38A79FB-EB49-40F2-9CD0-1BF2AADDDBE8}" type="pres">
      <dgm:prSet presAssocID="{84864B01-427D-41C4-BCFA-4B97F9953866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1C2156F3-C8EF-435A-B8EB-474C31F66773}" type="pres">
      <dgm:prSet presAssocID="{70968F40-5BFC-4AC5-B312-57AA0E9E7323}" presName="node" presStyleLbl="node1" presStyleIdx="2" presStyleCnt="5" custScaleX="152926" custScaleY="135511" custRadScaleRad="104165" custRadScaleInc="-201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7EBFBC-2391-41FE-9169-0AB2C979FCF9}" type="pres">
      <dgm:prSet presAssocID="{324023D3-E4D4-4789-BCC8-A33A33D57AE2}" presName="sibTrans" presStyleLbl="sibTrans2D1" presStyleIdx="2" presStyleCnt="5"/>
      <dgm:spPr/>
      <dgm:t>
        <a:bodyPr/>
        <a:lstStyle/>
        <a:p>
          <a:endParaRPr lang="ru-RU"/>
        </a:p>
      </dgm:t>
    </dgm:pt>
    <dgm:pt modelId="{C3EC65B2-7DBE-45F4-A60E-90C19E334674}" type="pres">
      <dgm:prSet presAssocID="{324023D3-E4D4-4789-BCC8-A33A33D57AE2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CDAEAF75-D0C6-47F6-BDED-0DBCEBB8BA9F}" type="pres">
      <dgm:prSet presAssocID="{B6936D8D-D1C4-470C-9889-04FB170E971D}" presName="node" presStyleLbl="node1" presStyleIdx="3" presStyleCnt="5" custScaleX="154660" custScaleY="140108" custRadScaleRad="95908" custRadScaleInc="200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D066A0-7304-422A-AF5A-D2D8A7EDCC6F}" type="pres">
      <dgm:prSet presAssocID="{87F98710-4729-4529-8692-8BE1226F898E}" presName="sibTrans" presStyleLbl="sibTrans2D1" presStyleIdx="3" presStyleCnt="5"/>
      <dgm:spPr/>
      <dgm:t>
        <a:bodyPr/>
        <a:lstStyle/>
        <a:p>
          <a:endParaRPr lang="ru-RU"/>
        </a:p>
      </dgm:t>
    </dgm:pt>
    <dgm:pt modelId="{77246319-A590-44BD-9F09-2F91D8A8C4F0}" type="pres">
      <dgm:prSet presAssocID="{87F98710-4729-4529-8692-8BE1226F898E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42A49863-E1AC-480B-A06B-7566D6E27846}" type="pres">
      <dgm:prSet presAssocID="{A53C6D68-F599-49AA-9AAA-CB8D8B201C3D}" presName="node" presStyleLbl="node1" presStyleIdx="4" presStyleCnt="5" custScaleX="141832" custScaleY="129080" custRadScaleRad="128715" custRadScaleInc="21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3AF36C-FCC8-4DAC-AEBD-D81FE3B5C2EF}" type="pres">
      <dgm:prSet presAssocID="{34D563D8-F421-40B7-AF21-9FD002E8E6D3}" presName="sibTrans" presStyleLbl="sibTrans2D1" presStyleIdx="4" presStyleCnt="5"/>
      <dgm:spPr/>
      <dgm:t>
        <a:bodyPr/>
        <a:lstStyle/>
        <a:p>
          <a:endParaRPr lang="ru-RU"/>
        </a:p>
      </dgm:t>
    </dgm:pt>
    <dgm:pt modelId="{E1928DD5-7FE5-4488-BEFC-57CFA381EE2B}" type="pres">
      <dgm:prSet presAssocID="{34D563D8-F421-40B7-AF21-9FD002E8E6D3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89554F8C-8E76-4863-A8B7-12CA2A21FE0A}" type="presOf" srcId="{A53C6D68-F599-49AA-9AAA-CB8D8B201C3D}" destId="{42A49863-E1AC-480B-A06B-7566D6E27846}" srcOrd="0" destOrd="0" presId="urn:microsoft.com/office/officeart/2005/8/layout/cycle2"/>
    <dgm:cxn modelId="{39634471-914D-478C-87CD-5EC787225661}" type="presOf" srcId="{83155FE5-76A3-42DE-9533-734BF20AAA67}" destId="{17AEA6DE-BB72-4F08-92EC-CF15D2E8CE71}" srcOrd="1" destOrd="0" presId="urn:microsoft.com/office/officeart/2005/8/layout/cycle2"/>
    <dgm:cxn modelId="{B728C212-D956-4FA6-9747-E26A84E5ECE2}" type="presOf" srcId="{87F98710-4729-4529-8692-8BE1226F898E}" destId="{18D066A0-7304-422A-AF5A-D2D8A7EDCC6F}" srcOrd="0" destOrd="0" presId="urn:microsoft.com/office/officeart/2005/8/layout/cycle2"/>
    <dgm:cxn modelId="{308229A7-9277-4802-8C4E-6329CD788F67}" srcId="{E1A02983-DE08-4E5A-AB62-476929BFCAB9}" destId="{5799DDB3-73A5-4D71-8036-B6012F91C425}" srcOrd="1" destOrd="0" parTransId="{1DDCBF92-72CB-42C3-8DC6-52E2434EDC57}" sibTransId="{84864B01-427D-41C4-BCFA-4B97F9953866}"/>
    <dgm:cxn modelId="{B8D2AC28-B2C7-46BA-AEF3-A6BF71BF2226}" type="presOf" srcId="{324023D3-E4D4-4789-BCC8-A33A33D57AE2}" destId="{C3EC65B2-7DBE-45F4-A60E-90C19E334674}" srcOrd="1" destOrd="0" presId="urn:microsoft.com/office/officeart/2005/8/layout/cycle2"/>
    <dgm:cxn modelId="{FA275C94-EBE8-44E4-BA9F-E9627CD687F4}" type="presOf" srcId="{34D563D8-F421-40B7-AF21-9FD002E8E6D3}" destId="{E1928DD5-7FE5-4488-BEFC-57CFA381EE2B}" srcOrd="1" destOrd="0" presId="urn:microsoft.com/office/officeart/2005/8/layout/cycle2"/>
    <dgm:cxn modelId="{9C0E4994-0952-4401-B81D-F1E5621DF766}" type="presOf" srcId="{70968F40-5BFC-4AC5-B312-57AA0E9E7323}" destId="{1C2156F3-C8EF-435A-B8EB-474C31F66773}" srcOrd="0" destOrd="0" presId="urn:microsoft.com/office/officeart/2005/8/layout/cycle2"/>
    <dgm:cxn modelId="{939EF164-69D8-4FF9-991C-899AAF0EC768}" type="presOf" srcId="{B6936D8D-D1C4-470C-9889-04FB170E971D}" destId="{CDAEAF75-D0C6-47F6-BDED-0DBCEBB8BA9F}" srcOrd="0" destOrd="0" presId="urn:microsoft.com/office/officeart/2005/8/layout/cycle2"/>
    <dgm:cxn modelId="{D91AAE6C-0A5B-42A2-B10B-0D76C5549435}" type="presOf" srcId="{83155FE5-76A3-42DE-9533-734BF20AAA67}" destId="{07F1B583-151A-4E27-A9BC-4A161F9E3CFF}" srcOrd="0" destOrd="0" presId="urn:microsoft.com/office/officeart/2005/8/layout/cycle2"/>
    <dgm:cxn modelId="{C89C0594-1CBF-4AE3-8CE2-611FE13280E6}" srcId="{E1A02983-DE08-4E5A-AB62-476929BFCAB9}" destId="{A53C6D68-F599-49AA-9AAA-CB8D8B201C3D}" srcOrd="4" destOrd="0" parTransId="{B7DB03F0-F9E2-47F8-B21C-0AF668978BF5}" sibTransId="{34D563D8-F421-40B7-AF21-9FD002E8E6D3}"/>
    <dgm:cxn modelId="{F98947EB-40A9-4239-85BF-8235067992DB}" type="presOf" srcId="{84864B01-427D-41C4-BCFA-4B97F9953866}" destId="{F38A79FB-EB49-40F2-9CD0-1BF2AADDDBE8}" srcOrd="1" destOrd="0" presId="urn:microsoft.com/office/officeart/2005/8/layout/cycle2"/>
    <dgm:cxn modelId="{FCA262D5-7B82-484A-976D-BFBD66AE1B99}" type="presOf" srcId="{5799DDB3-73A5-4D71-8036-B6012F91C425}" destId="{D21B8325-CC41-4D72-ACB5-95ACFDA7FA67}" srcOrd="0" destOrd="0" presId="urn:microsoft.com/office/officeart/2005/8/layout/cycle2"/>
    <dgm:cxn modelId="{67705A42-58CC-43AB-B377-B0498923160E}" type="presOf" srcId="{34D563D8-F421-40B7-AF21-9FD002E8E6D3}" destId="{EA3AF36C-FCC8-4DAC-AEBD-D81FE3B5C2EF}" srcOrd="0" destOrd="0" presId="urn:microsoft.com/office/officeart/2005/8/layout/cycle2"/>
    <dgm:cxn modelId="{AADDADF6-5C34-428D-B939-A856AD3F3887}" srcId="{E1A02983-DE08-4E5A-AB62-476929BFCAB9}" destId="{70968F40-5BFC-4AC5-B312-57AA0E9E7323}" srcOrd="2" destOrd="0" parTransId="{B048B036-81BF-4B5C-8892-9AC8F43139FB}" sibTransId="{324023D3-E4D4-4789-BCC8-A33A33D57AE2}"/>
    <dgm:cxn modelId="{8A0DE1C4-93AC-4627-8BAF-6D1865EF311C}" srcId="{E1A02983-DE08-4E5A-AB62-476929BFCAB9}" destId="{B6936D8D-D1C4-470C-9889-04FB170E971D}" srcOrd="3" destOrd="0" parTransId="{2042C6FE-E2D8-4D1F-B5E9-77EAA3DD72C6}" sibTransId="{87F98710-4729-4529-8692-8BE1226F898E}"/>
    <dgm:cxn modelId="{1271D1B8-54BA-44AE-A815-FBB19A465445}" type="presOf" srcId="{024BCA66-5942-46BE-A8F4-B6050DDF0229}" destId="{15DDFD3C-553A-46B8-9EB9-BBD6740D4E7F}" srcOrd="0" destOrd="0" presId="urn:microsoft.com/office/officeart/2005/8/layout/cycle2"/>
    <dgm:cxn modelId="{41E58CD8-C39F-4349-A3BB-07301A563656}" srcId="{E1A02983-DE08-4E5A-AB62-476929BFCAB9}" destId="{024BCA66-5942-46BE-A8F4-B6050DDF0229}" srcOrd="0" destOrd="0" parTransId="{951F02D1-7E70-468D-B182-D65D4DF40CA8}" sibTransId="{83155FE5-76A3-42DE-9533-734BF20AAA67}"/>
    <dgm:cxn modelId="{A4DE5BA4-B91D-46A7-9222-380A9D19F216}" type="presOf" srcId="{87F98710-4729-4529-8692-8BE1226F898E}" destId="{77246319-A590-44BD-9F09-2F91D8A8C4F0}" srcOrd="1" destOrd="0" presId="urn:microsoft.com/office/officeart/2005/8/layout/cycle2"/>
    <dgm:cxn modelId="{C44457B0-31AD-40A1-ACB7-47303D07F627}" type="presOf" srcId="{E1A02983-DE08-4E5A-AB62-476929BFCAB9}" destId="{B579BE44-78AC-4E0A-8E9F-83053C409B7B}" srcOrd="0" destOrd="0" presId="urn:microsoft.com/office/officeart/2005/8/layout/cycle2"/>
    <dgm:cxn modelId="{7E74D7C5-75CB-4827-B0B4-6EA2704E9381}" type="presOf" srcId="{84864B01-427D-41C4-BCFA-4B97F9953866}" destId="{BDD63B04-30D3-424A-B356-7DCE7AE240C5}" srcOrd="0" destOrd="0" presId="urn:microsoft.com/office/officeart/2005/8/layout/cycle2"/>
    <dgm:cxn modelId="{2271EC4B-D57F-49E1-9B49-E12E3B5D602C}" type="presOf" srcId="{324023D3-E4D4-4789-BCC8-A33A33D57AE2}" destId="{E37EBFBC-2391-41FE-9169-0AB2C979FCF9}" srcOrd="0" destOrd="0" presId="urn:microsoft.com/office/officeart/2005/8/layout/cycle2"/>
    <dgm:cxn modelId="{B401E793-2AAF-4539-AD84-23BCCCC84C10}" type="presParOf" srcId="{B579BE44-78AC-4E0A-8E9F-83053C409B7B}" destId="{15DDFD3C-553A-46B8-9EB9-BBD6740D4E7F}" srcOrd="0" destOrd="0" presId="urn:microsoft.com/office/officeart/2005/8/layout/cycle2"/>
    <dgm:cxn modelId="{EF9542B3-93ED-4CB3-BBA7-AEC69CA57A47}" type="presParOf" srcId="{B579BE44-78AC-4E0A-8E9F-83053C409B7B}" destId="{07F1B583-151A-4E27-A9BC-4A161F9E3CFF}" srcOrd="1" destOrd="0" presId="urn:microsoft.com/office/officeart/2005/8/layout/cycle2"/>
    <dgm:cxn modelId="{F5C4E68E-2404-4322-AEC4-6C1D10A9CB6B}" type="presParOf" srcId="{07F1B583-151A-4E27-A9BC-4A161F9E3CFF}" destId="{17AEA6DE-BB72-4F08-92EC-CF15D2E8CE71}" srcOrd="0" destOrd="0" presId="urn:microsoft.com/office/officeart/2005/8/layout/cycle2"/>
    <dgm:cxn modelId="{9070A99F-FA32-4BA8-BDBE-33D7F2D6EEAD}" type="presParOf" srcId="{B579BE44-78AC-4E0A-8E9F-83053C409B7B}" destId="{D21B8325-CC41-4D72-ACB5-95ACFDA7FA67}" srcOrd="2" destOrd="0" presId="urn:microsoft.com/office/officeart/2005/8/layout/cycle2"/>
    <dgm:cxn modelId="{1263A462-0922-4C39-A3BF-4CB789897BDF}" type="presParOf" srcId="{B579BE44-78AC-4E0A-8E9F-83053C409B7B}" destId="{BDD63B04-30D3-424A-B356-7DCE7AE240C5}" srcOrd="3" destOrd="0" presId="urn:microsoft.com/office/officeart/2005/8/layout/cycle2"/>
    <dgm:cxn modelId="{13AE6E25-B526-439D-A536-128CD02F7691}" type="presParOf" srcId="{BDD63B04-30D3-424A-B356-7DCE7AE240C5}" destId="{F38A79FB-EB49-40F2-9CD0-1BF2AADDDBE8}" srcOrd="0" destOrd="0" presId="urn:microsoft.com/office/officeart/2005/8/layout/cycle2"/>
    <dgm:cxn modelId="{B376A206-AF2A-411B-A6D5-4129D2B6BA06}" type="presParOf" srcId="{B579BE44-78AC-4E0A-8E9F-83053C409B7B}" destId="{1C2156F3-C8EF-435A-B8EB-474C31F66773}" srcOrd="4" destOrd="0" presId="urn:microsoft.com/office/officeart/2005/8/layout/cycle2"/>
    <dgm:cxn modelId="{2415482C-1402-4185-9781-01BC99F455A1}" type="presParOf" srcId="{B579BE44-78AC-4E0A-8E9F-83053C409B7B}" destId="{E37EBFBC-2391-41FE-9169-0AB2C979FCF9}" srcOrd="5" destOrd="0" presId="urn:microsoft.com/office/officeart/2005/8/layout/cycle2"/>
    <dgm:cxn modelId="{1F39545F-FA45-4701-8F78-C16713857BA1}" type="presParOf" srcId="{E37EBFBC-2391-41FE-9169-0AB2C979FCF9}" destId="{C3EC65B2-7DBE-45F4-A60E-90C19E334674}" srcOrd="0" destOrd="0" presId="urn:microsoft.com/office/officeart/2005/8/layout/cycle2"/>
    <dgm:cxn modelId="{45E8E43B-4548-42DF-B8A4-A1B34104512C}" type="presParOf" srcId="{B579BE44-78AC-4E0A-8E9F-83053C409B7B}" destId="{CDAEAF75-D0C6-47F6-BDED-0DBCEBB8BA9F}" srcOrd="6" destOrd="0" presId="urn:microsoft.com/office/officeart/2005/8/layout/cycle2"/>
    <dgm:cxn modelId="{55F3E1BF-2960-41D6-B3E9-0DC7904A82FC}" type="presParOf" srcId="{B579BE44-78AC-4E0A-8E9F-83053C409B7B}" destId="{18D066A0-7304-422A-AF5A-D2D8A7EDCC6F}" srcOrd="7" destOrd="0" presId="urn:microsoft.com/office/officeart/2005/8/layout/cycle2"/>
    <dgm:cxn modelId="{7EF06F14-DC95-4BB2-BEBC-4D0007391C56}" type="presParOf" srcId="{18D066A0-7304-422A-AF5A-D2D8A7EDCC6F}" destId="{77246319-A590-44BD-9F09-2F91D8A8C4F0}" srcOrd="0" destOrd="0" presId="urn:microsoft.com/office/officeart/2005/8/layout/cycle2"/>
    <dgm:cxn modelId="{237C55A3-43DD-4ECC-B8D6-2CC5D0195BC1}" type="presParOf" srcId="{B579BE44-78AC-4E0A-8E9F-83053C409B7B}" destId="{42A49863-E1AC-480B-A06B-7566D6E27846}" srcOrd="8" destOrd="0" presId="urn:microsoft.com/office/officeart/2005/8/layout/cycle2"/>
    <dgm:cxn modelId="{4B8669F5-63FE-431B-B34C-2014A9DCFCD3}" type="presParOf" srcId="{B579BE44-78AC-4E0A-8E9F-83053C409B7B}" destId="{EA3AF36C-FCC8-4DAC-AEBD-D81FE3B5C2EF}" srcOrd="9" destOrd="0" presId="urn:microsoft.com/office/officeart/2005/8/layout/cycle2"/>
    <dgm:cxn modelId="{A5454709-1B06-453C-A441-24519DD18371}" type="presParOf" srcId="{EA3AF36C-FCC8-4DAC-AEBD-D81FE3B5C2EF}" destId="{E1928DD5-7FE5-4488-BEFC-57CFA381EE2B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30F308-8F04-4FD7-A865-CCDDB025DD74}" type="doc">
      <dgm:prSet loTypeId="urn:microsoft.com/office/officeart/2005/8/layout/cycle5" loCatId="cycle" qsTypeId="urn:microsoft.com/office/officeart/2005/8/quickstyle/3d5" qsCatId="3D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3821853B-747A-45C0-91E1-6352EE902732}" type="pres">
      <dgm:prSet presAssocID="{5930F308-8F04-4FD7-A865-CCDDB025DD7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E4E3D49-1CD4-4F62-96B3-CCB4B7D8690A}" type="presOf" srcId="{5930F308-8F04-4FD7-A865-CCDDB025DD74}" destId="{3821853B-747A-45C0-91E1-6352EE902732}" srcOrd="0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8FE2CE-34B9-4088-A5C9-6BB36E022334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FF768AD0-51E3-403A-B0B5-D217077B5136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Сочинение сказок о домашних и диких животных с привлечением научных знаний из энциклопедий</a:t>
          </a:r>
          <a:endParaRPr lang="ru-RU" dirty="0">
            <a:solidFill>
              <a:schemeClr val="tx1"/>
            </a:solidFill>
          </a:endParaRPr>
        </a:p>
      </dgm:t>
    </dgm:pt>
    <dgm:pt modelId="{7375552C-AAA0-4FFF-9FC9-9AAF98AFDE7F}" type="parTrans" cxnId="{ECEB964A-A78C-4B69-A9EA-67298CFAEBCD}">
      <dgm:prSet/>
      <dgm:spPr/>
      <dgm:t>
        <a:bodyPr/>
        <a:lstStyle/>
        <a:p>
          <a:endParaRPr lang="ru-RU"/>
        </a:p>
      </dgm:t>
    </dgm:pt>
    <dgm:pt modelId="{6CF9AEAD-5E4A-4EE7-9990-545BEE222B6B}" type="sibTrans" cxnId="{ECEB964A-A78C-4B69-A9EA-67298CFAEBCD}">
      <dgm:prSet/>
      <dgm:spPr/>
      <dgm:t>
        <a:bodyPr/>
        <a:lstStyle/>
        <a:p>
          <a:endParaRPr lang="ru-RU"/>
        </a:p>
      </dgm:t>
    </dgm:pt>
    <dgm:pt modelId="{C6610D5E-CC68-43DC-9810-E993E915E6A9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Фотографи -рование</a:t>
          </a:r>
          <a:r>
            <a:rPr lang="ru-RU" sz="2000" dirty="0" smtClean="0">
              <a:solidFill>
                <a:schemeClr val="tx1"/>
              </a:solidFill>
            </a:rPr>
            <a:t> </a:t>
          </a:r>
          <a:endParaRPr lang="ru-RU" sz="2000" dirty="0">
            <a:solidFill>
              <a:schemeClr val="tx1"/>
            </a:solidFill>
          </a:endParaRPr>
        </a:p>
      </dgm:t>
    </dgm:pt>
    <dgm:pt modelId="{2BD493B4-CB6D-4CBA-9335-3C2CEF9B86AD}" type="parTrans" cxnId="{8E16312A-BEA5-4945-B779-D5F62347A621}">
      <dgm:prSet/>
      <dgm:spPr/>
      <dgm:t>
        <a:bodyPr/>
        <a:lstStyle/>
        <a:p>
          <a:endParaRPr lang="ru-RU"/>
        </a:p>
      </dgm:t>
    </dgm:pt>
    <dgm:pt modelId="{B07C1C04-CD26-4122-8D9F-AFDA11ADEC46}" type="sibTrans" cxnId="{8E16312A-BEA5-4945-B779-D5F62347A621}">
      <dgm:prSet/>
      <dgm:spPr/>
      <dgm:t>
        <a:bodyPr/>
        <a:lstStyle/>
        <a:p>
          <a:endParaRPr lang="ru-RU"/>
        </a:p>
      </dgm:t>
    </dgm:pt>
    <dgm:pt modelId="{390FEBBE-4E97-4131-A84B-49CCFDD1D83D}">
      <dgm:prSet phldrT="[Текст]"/>
      <dgm:spPr>
        <a:solidFill>
          <a:srgbClr val="9999FF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Зарисовки животных</a:t>
          </a:r>
          <a:endParaRPr lang="ru-RU" dirty="0">
            <a:solidFill>
              <a:schemeClr val="tx1"/>
            </a:solidFill>
          </a:endParaRPr>
        </a:p>
      </dgm:t>
    </dgm:pt>
    <dgm:pt modelId="{64BEE071-09FA-4359-9913-CE2DDF1A847B}" type="parTrans" cxnId="{E9B27F6C-DE1D-4B51-805F-4E62385273AF}">
      <dgm:prSet/>
      <dgm:spPr/>
      <dgm:t>
        <a:bodyPr/>
        <a:lstStyle/>
        <a:p>
          <a:endParaRPr lang="ru-RU"/>
        </a:p>
      </dgm:t>
    </dgm:pt>
    <dgm:pt modelId="{94896930-7A07-4C58-BDCA-6A45922C3274}" type="sibTrans" cxnId="{E9B27F6C-DE1D-4B51-805F-4E62385273AF}">
      <dgm:prSet/>
      <dgm:spPr/>
      <dgm:t>
        <a:bodyPr/>
        <a:lstStyle/>
        <a:p>
          <a:endParaRPr lang="ru-RU"/>
        </a:p>
      </dgm:t>
    </dgm:pt>
    <dgm:pt modelId="{AC6894EE-5D23-4236-9D2B-2359462BCD63}" type="pres">
      <dgm:prSet presAssocID="{648FE2CE-34B9-4088-A5C9-6BB36E022334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EFC24C7-937D-4070-A563-5E756C54AABC}" type="pres">
      <dgm:prSet presAssocID="{FF768AD0-51E3-403A-B0B5-D217077B5136}" presName="gear1" presStyleLbl="node1" presStyleIdx="0" presStyleCnt="3" custLinFactNeighborX="-3751" custLinFactNeighborY="686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94A72D-0418-4394-AA66-4EE857854EEC}" type="pres">
      <dgm:prSet presAssocID="{FF768AD0-51E3-403A-B0B5-D217077B5136}" presName="gear1srcNode" presStyleLbl="node1" presStyleIdx="0" presStyleCnt="3"/>
      <dgm:spPr/>
      <dgm:t>
        <a:bodyPr/>
        <a:lstStyle/>
        <a:p>
          <a:endParaRPr lang="ru-RU"/>
        </a:p>
      </dgm:t>
    </dgm:pt>
    <dgm:pt modelId="{D8FC4830-D124-4685-9B10-0A8D5FCE0B33}" type="pres">
      <dgm:prSet presAssocID="{FF768AD0-51E3-403A-B0B5-D217077B5136}" presName="gear1dstNode" presStyleLbl="node1" presStyleIdx="0" presStyleCnt="3"/>
      <dgm:spPr/>
      <dgm:t>
        <a:bodyPr/>
        <a:lstStyle/>
        <a:p>
          <a:endParaRPr lang="ru-RU"/>
        </a:p>
      </dgm:t>
    </dgm:pt>
    <dgm:pt modelId="{45252E24-2765-4772-8ED8-FA875E39C66D}" type="pres">
      <dgm:prSet presAssocID="{C6610D5E-CC68-43DC-9810-E993E915E6A9}" presName="gear2" presStyleLbl="node1" presStyleIdx="1" presStyleCnt="3" custScaleX="118991" custScaleY="108920" custLinFactNeighborX="-5135" custLinFactNeighborY="516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B88B7-089C-4B11-BEFF-A9D069FA553B}" type="pres">
      <dgm:prSet presAssocID="{C6610D5E-CC68-43DC-9810-E993E915E6A9}" presName="gear2srcNode" presStyleLbl="node1" presStyleIdx="1" presStyleCnt="3"/>
      <dgm:spPr/>
      <dgm:t>
        <a:bodyPr/>
        <a:lstStyle/>
        <a:p>
          <a:endParaRPr lang="ru-RU"/>
        </a:p>
      </dgm:t>
    </dgm:pt>
    <dgm:pt modelId="{E2396EBE-DCE3-4990-897B-696DF7FCCBD1}" type="pres">
      <dgm:prSet presAssocID="{C6610D5E-CC68-43DC-9810-E993E915E6A9}" presName="gear2dstNode" presStyleLbl="node1" presStyleIdx="1" presStyleCnt="3"/>
      <dgm:spPr/>
      <dgm:t>
        <a:bodyPr/>
        <a:lstStyle/>
        <a:p>
          <a:endParaRPr lang="ru-RU"/>
        </a:p>
      </dgm:t>
    </dgm:pt>
    <dgm:pt modelId="{52981217-1513-4DCE-ACF4-E3D6BF61F7EE}" type="pres">
      <dgm:prSet presAssocID="{390FEBBE-4E97-4131-A84B-49CCFDD1D83D}" presName="gear3" presStyleLbl="node1" presStyleIdx="2" presStyleCnt="3"/>
      <dgm:spPr/>
      <dgm:t>
        <a:bodyPr/>
        <a:lstStyle/>
        <a:p>
          <a:endParaRPr lang="ru-RU"/>
        </a:p>
      </dgm:t>
    </dgm:pt>
    <dgm:pt modelId="{2CBBC93A-9B9E-48C8-82B0-431A991BFC7D}" type="pres">
      <dgm:prSet presAssocID="{390FEBBE-4E97-4131-A84B-49CCFDD1D83D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94EAC8-A267-4D35-8D83-40AA29737513}" type="pres">
      <dgm:prSet presAssocID="{390FEBBE-4E97-4131-A84B-49CCFDD1D83D}" presName="gear3srcNode" presStyleLbl="node1" presStyleIdx="2" presStyleCnt="3"/>
      <dgm:spPr/>
      <dgm:t>
        <a:bodyPr/>
        <a:lstStyle/>
        <a:p>
          <a:endParaRPr lang="ru-RU"/>
        </a:p>
      </dgm:t>
    </dgm:pt>
    <dgm:pt modelId="{3F2A5D34-6A5F-4C44-899D-0EAF95F3A70E}" type="pres">
      <dgm:prSet presAssocID="{390FEBBE-4E97-4131-A84B-49CCFDD1D83D}" presName="gear3dstNode" presStyleLbl="node1" presStyleIdx="2" presStyleCnt="3"/>
      <dgm:spPr/>
      <dgm:t>
        <a:bodyPr/>
        <a:lstStyle/>
        <a:p>
          <a:endParaRPr lang="ru-RU"/>
        </a:p>
      </dgm:t>
    </dgm:pt>
    <dgm:pt modelId="{A2441E4E-79EE-45F8-8837-C1F3880C08F8}" type="pres">
      <dgm:prSet presAssocID="{6CF9AEAD-5E4A-4EE7-9990-545BEE222B6B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1B720D6A-8387-4529-8DE3-8D419B64863A}" type="pres">
      <dgm:prSet presAssocID="{B07C1C04-CD26-4122-8D9F-AFDA11ADEC46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C56F9D05-60C7-4700-A47E-9F8E342C96A9}" type="pres">
      <dgm:prSet presAssocID="{94896930-7A07-4C58-BDCA-6A45922C3274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0B718424-08AC-4DF3-A4FF-A3ED6B399206}" type="presOf" srcId="{B07C1C04-CD26-4122-8D9F-AFDA11ADEC46}" destId="{1B720D6A-8387-4529-8DE3-8D419B64863A}" srcOrd="0" destOrd="0" presId="urn:microsoft.com/office/officeart/2005/8/layout/gear1"/>
    <dgm:cxn modelId="{87200166-A615-4677-8E60-2177D2A8A5CA}" type="presOf" srcId="{390FEBBE-4E97-4131-A84B-49CCFDD1D83D}" destId="{BE94EAC8-A267-4D35-8D83-40AA29737513}" srcOrd="2" destOrd="0" presId="urn:microsoft.com/office/officeart/2005/8/layout/gear1"/>
    <dgm:cxn modelId="{590C1B7C-35AD-46D2-A068-ABA0CE2F321F}" type="presOf" srcId="{C6610D5E-CC68-43DC-9810-E993E915E6A9}" destId="{45252E24-2765-4772-8ED8-FA875E39C66D}" srcOrd="0" destOrd="0" presId="urn:microsoft.com/office/officeart/2005/8/layout/gear1"/>
    <dgm:cxn modelId="{8E16312A-BEA5-4945-B779-D5F62347A621}" srcId="{648FE2CE-34B9-4088-A5C9-6BB36E022334}" destId="{C6610D5E-CC68-43DC-9810-E993E915E6A9}" srcOrd="1" destOrd="0" parTransId="{2BD493B4-CB6D-4CBA-9335-3C2CEF9B86AD}" sibTransId="{B07C1C04-CD26-4122-8D9F-AFDA11ADEC46}"/>
    <dgm:cxn modelId="{A2CB1F86-49F1-4678-B9C3-45F30A6C0555}" type="presOf" srcId="{FF768AD0-51E3-403A-B0B5-D217077B5136}" destId="{9294A72D-0418-4394-AA66-4EE857854EEC}" srcOrd="1" destOrd="0" presId="urn:microsoft.com/office/officeart/2005/8/layout/gear1"/>
    <dgm:cxn modelId="{81E712CE-2977-4243-99DB-7E9CF27272B9}" type="presOf" srcId="{FF768AD0-51E3-403A-B0B5-D217077B5136}" destId="{D8FC4830-D124-4685-9B10-0A8D5FCE0B33}" srcOrd="2" destOrd="0" presId="urn:microsoft.com/office/officeart/2005/8/layout/gear1"/>
    <dgm:cxn modelId="{BB307BEC-F42C-42F7-9770-68A26E60BC55}" type="presOf" srcId="{6CF9AEAD-5E4A-4EE7-9990-545BEE222B6B}" destId="{A2441E4E-79EE-45F8-8837-C1F3880C08F8}" srcOrd="0" destOrd="0" presId="urn:microsoft.com/office/officeart/2005/8/layout/gear1"/>
    <dgm:cxn modelId="{E75B1988-EDDB-4F4B-8056-BAA169369992}" type="presOf" srcId="{390FEBBE-4E97-4131-A84B-49CCFDD1D83D}" destId="{52981217-1513-4DCE-ACF4-E3D6BF61F7EE}" srcOrd="0" destOrd="0" presId="urn:microsoft.com/office/officeart/2005/8/layout/gear1"/>
    <dgm:cxn modelId="{F6283FF2-1AAA-466A-9E28-80A41102A18D}" type="presOf" srcId="{94896930-7A07-4C58-BDCA-6A45922C3274}" destId="{C56F9D05-60C7-4700-A47E-9F8E342C96A9}" srcOrd="0" destOrd="0" presId="urn:microsoft.com/office/officeart/2005/8/layout/gear1"/>
    <dgm:cxn modelId="{63662334-1847-40C5-9ABC-2716A398D695}" type="presOf" srcId="{390FEBBE-4E97-4131-A84B-49CCFDD1D83D}" destId="{3F2A5D34-6A5F-4C44-899D-0EAF95F3A70E}" srcOrd="3" destOrd="0" presId="urn:microsoft.com/office/officeart/2005/8/layout/gear1"/>
    <dgm:cxn modelId="{ECEB964A-A78C-4B69-A9EA-67298CFAEBCD}" srcId="{648FE2CE-34B9-4088-A5C9-6BB36E022334}" destId="{FF768AD0-51E3-403A-B0B5-D217077B5136}" srcOrd="0" destOrd="0" parTransId="{7375552C-AAA0-4FFF-9FC9-9AAF98AFDE7F}" sibTransId="{6CF9AEAD-5E4A-4EE7-9990-545BEE222B6B}"/>
    <dgm:cxn modelId="{999CC3CD-0846-4A95-B7E0-A9B8096848C6}" type="presOf" srcId="{648FE2CE-34B9-4088-A5C9-6BB36E022334}" destId="{AC6894EE-5D23-4236-9D2B-2359462BCD63}" srcOrd="0" destOrd="0" presId="urn:microsoft.com/office/officeart/2005/8/layout/gear1"/>
    <dgm:cxn modelId="{6E05885C-8682-4B78-B7DA-4626A63B0C76}" type="presOf" srcId="{C6610D5E-CC68-43DC-9810-E993E915E6A9}" destId="{E01B88B7-089C-4B11-BEFF-A9D069FA553B}" srcOrd="1" destOrd="0" presId="urn:microsoft.com/office/officeart/2005/8/layout/gear1"/>
    <dgm:cxn modelId="{E9B27F6C-DE1D-4B51-805F-4E62385273AF}" srcId="{648FE2CE-34B9-4088-A5C9-6BB36E022334}" destId="{390FEBBE-4E97-4131-A84B-49CCFDD1D83D}" srcOrd="2" destOrd="0" parTransId="{64BEE071-09FA-4359-9913-CE2DDF1A847B}" sibTransId="{94896930-7A07-4C58-BDCA-6A45922C3274}"/>
    <dgm:cxn modelId="{56A83095-7081-4771-9A06-DE962593156A}" type="presOf" srcId="{FF768AD0-51E3-403A-B0B5-D217077B5136}" destId="{DEFC24C7-937D-4070-A563-5E756C54AABC}" srcOrd="0" destOrd="0" presId="urn:microsoft.com/office/officeart/2005/8/layout/gear1"/>
    <dgm:cxn modelId="{B5BDEF84-454E-4905-A604-B1D521141314}" type="presOf" srcId="{C6610D5E-CC68-43DC-9810-E993E915E6A9}" destId="{E2396EBE-DCE3-4990-897B-696DF7FCCBD1}" srcOrd="2" destOrd="0" presId="urn:microsoft.com/office/officeart/2005/8/layout/gear1"/>
    <dgm:cxn modelId="{AABC27A5-4944-4C46-9EC4-99E8B11460D5}" type="presOf" srcId="{390FEBBE-4E97-4131-A84B-49CCFDD1D83D}" destId="{2CBBC93A-9B9E-48C8-82B0-431A991BFC7D}" srcOrd="1" destOrd="0" presId="urn:microsoft.com/office/officeart/2005/8/layout/gear1"/>
    <dgm:cxn modelId="{89575419-F5C6-48F1-952C-EA1D3223776B}" type="presParOf" srcId="{AC6894EE-5D23-4236-9D2B-2359462BCD63}" destId="{DEFC24C7-937D-4070-A563-5E756C54AABC}" srcOrd="0" destOrd="0" presId="urn:microsoft.com/office/officeart/2005/8/layout/gear1"/>
    <dgm:cxn modelId="{E4898B3E-00E7-4429-930C-000A399968F1}" type="presParOf" srcId="{AC6894EE-5D23-4236-9D2B-2359462BCD63}" destId="{9294A72D-0418-4394-AA66-4EE857854EEC}" srcOrd="1" destOrd="0" presId="urn:microsoft.com/office/officeart/2005/8/layout/gear1"/>
    <dgm:cxn modelId="{1213D553-7B10-44F9-9545-FF41A0C02C51}" type="presParOf" srcId="{AC6894EE-5D23-4236-9D2B-2359462BCD63}" destId="{D8FC4830-D124-4685-9B10-0A8D5FCE0B33}" srcOrd="2" destOrd="0" presId="urn:microsoft.com/office/officeart/2005/8/layout/gear1"/>
    <dgm:cxn modelId="{7A449218-F03A-44F6-B8DE-FD7E04B4EC59}" type="presParOf" srcId="{AC6894EE-5D23-4236-9D2B-2359462BCD63}" destId="{45252E24-2765-4772-8ED8-FA875E39C66D}" srcOrd="3" destOrd="0" presId="urn:microsoft.com/office/officeart/2005/8/layout/gear1"/>
    <dgm:cxn modelId="{68F90585-B68E-4232-81D6-6D13BDDEF9A4}" type="presParOf" srcId="{AC6894EE-5D23-4236-9D2B-2359462BCD63}" destId="{E01B88B7-089C-4B11-BEFF-A9D069FA553B}" srcOrd="4" destOrd="0" presId="urn:microsoft.com/office/officeart/2005/8/layout/gear1"/>
    <dgm:cxn modelId="{2C80FBFF-1B59-4C7A-A97B-7138D3E9E1BE}" type="presParOf" srcId="{AC6894EE-5D23-4236-9D2B-2359462BCD63}" destId="{E2396EBE-DCE3-4990-897B-696DF7FCCBD1}" srcOrd="5" destOrd="0" presId="urn:microsoft.com/office/officeart/2005/8/layout/gear1"/>
    <dgm:cxn modelId="{D9FF8F6F-003D-4E58-914F-0EC0EBD85916}" type="presParOf" srcId="{AC6894EE-5D23-4236-9D2B-2359462BCD63}" destId="{52981217-1513-4DCE-ACF4-E3D6BF61F7EE}" srcOrd="6" destOrd="0" presId="urn:microsoft.com/office/officeart/2005/8/layout/gear1"/>
    <dgm:cxn modelId="{10794629-64E8-42EF-B951-941D0A81F715}" type="presParOf" srcId="{AC6894EE-5D23-4236-9D2B-2359462BCD63}" destId="{2CBBC93A-9B9E-48C8-82B0-431A991BFC7D}" srcOrd="7" destOrd="0" presId="urn:microsoft.com/office/officeart/2005/8/layout/gear1"/>
    <dgm:cxn modelId="{C4AFBDEC-A18E-4E1A-BCB8-131EFBCAA751}" type="presParOf" srcId="{AC6894EE-5D23-4236-9D2B-2359462BCD63}" destId="{BE94EAC8-A267-4D35-8D83-40AA29737513}" srcOrd="8" destOrd="0" presId="urn:microsoft.com/office/officeart/2005/8/layout/gear1"/>
    <dgm:cxn modelId="{76F52C24-9038-423D-B5F1-580FD01BCCA0}" type="presParOf" srcId="{AC6894EE-5D23-4236-9D2B-2359462BCD63}" destId="{3F2A5D34-6A5F-4C44-899D-0EAF95F3A70E}" srcOrd="9" destOrd="0" presId="urn:microsoft.com/office/officeart/2005/8/layout/gear1"/>
    <dgm:cxn modelId="{B1FAABB4-EE84-43E3-B1BB-2DBE48AB7F73}" type="presParOf" srcId="{AC6894EE-5D23-4236-9D2B-2359462BCD63}" destId="{A2441E4E-79EE-45F8-8837-C1F3880C08F8}" srcOrd="10" destOrd="0" presId="urn:microsoft.com/office/officeart/2005/8/layout/gear1"/>
    <dgm:cxn modelId="{234AA1C6-85F8-4151-AD9A-FE73AF2A8CEE}" type="presParOf" srcId="{AC6894EE-5D23-4236-9D2B-2359462BCD63}" destId="{1B720D6A-8387-4529-8DE3-8D419B64863A}" srcOrd="11" destOrd="0" presId="urn:microsoft.com/office/officeart/2005/8/layout/gear1"/>
    <dgm:cxn modelId="{E91F92BD-1851-4558-B528-DBAB81D02D29}" type="presParOf" srcId="{AC6894EE-5D23-4236-9D2B-2359462BCD63}" destId="{C56F9D05-60C7-4700-A47E-9F8E342C96A9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069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296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047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073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172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584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22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227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777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690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520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C8547-B3F6-442A-B8D4-B4696C62D298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B61AF-CB66-4C6A-8E27-E6E202F18C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473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25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image" Target="../media/image2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5" Type="http://schemas.openxmlformats.org/officeDocument/2006/relationships/image" Target="../media/image27.png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Relationship Id="rId1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hyperlink" Target="https://www.uchportal.ru/publ/23-1-0-9205" TargetMode="External"/><Relationship Id="rId7" Type="http://schemas.openxmlformats.org/officeDocument/2006/relationships/hyperlink" Target="https://ecoportal.su/news/view/110136.html" TargetMode="External"/><Relationship Id="rId2" Type="http://schemas.openxmlformats.org/officeDocument/2006/relationships/hyperlink" Target="https://syn.eduusolie.ru/files/2016-2017/gum_otnoshenie_detei_k_prirode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nfourok.ru/kursovaya-rabota-po-teme-ekologonravstvennoe-vospitanie-mladshih-shkolnikov-sredstvami-bioetiki-431371.html" TargetMode="External"/><Relationship Id="rId5" Type="http://schemas.openxmlformats.org/officeDocument/2006/relationships/hyperlink" Target="https://human.snauka.ru/2021/05/43716" TargetMode="External"/><Relationship Id="rId4" Type="http://schemas.openxmlformats.org/officeDocument/2006/relationships/hyperlink" Target="https://nsportal.ru/shkola/raznoe/library/2015/04/30/formirovanie-u-shkolnikov-gumannogo-otnosheniya-k-prirode-cherez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4566" b="17133"/>
          <a:stretch/>
        </p:blipFill>
        <p:spPr>
          <a:xfrm>
            <a:off x="1126841" y="2419002"/>
            <a:ext cx="8961654" cy="360772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39833" y="99753"/>
            <a:ext cx="1068185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Био (эко)этика как концептуальная основа нравственного воспитания школьников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12574" y="5536277"/>
            <a:ext cx="26018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Кулик Наталья</a:t>
            </a:r>
          </a:p>
          <a:p>
            <a:r>
              <a:rPr lang="ru-RU" sz="240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магистратура) 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51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64" y="1586471"/>
            <a:ext cx="8546315" cy="500626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2833" y="1602091"/>
            <a:ext cx="1873971" cy="18181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64276" y="163769"/>
            <a:ext cx="10282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smtClean="0"/>
              <a:t>В  работе по формированию экологической этики младших школьников  используются формы и методы</a:t>
            </a:r>
            <a:endParaRPr lang="ru-RU" sz="28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3331" y="1412298"/>
            <a:ext cx="1792379" cy="169483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17920" y="1562793"/>
            <a:ext cx="1454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0070C0"/>
              </a:solidFill>
            </a:endParaRPr>
          </a:p>
          <a:p>
            <a:r>
              <a:rPr lang="ru-RU" b="1" i="1" dirty="0" smtClean="0"/>
              <a:t>экскурсия</a:t>
            </a:r>
            <a:endParaRPr lang="ru-RU" b="1" i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0821" y="1477912"/>
            <a:ext cx="2185416" cy="206648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630821" y="1778634"/>
            <a:ext cx="20925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наблюдения объектов в природе</a:t>
            </a:r>
            <a:endParaRPr lang="ru-RU" b="1" i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9372" y="2703747"/>
            <a:ext cx="1486919" cy="14329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411" y="2070906"/>
            <a:ext cx="1841152" cy="178628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109" y="3707476"/>
            <a:ext cx="1923699" cy="186637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3043" y="4545585"/>
            <a:ext cx="2123937" cy="206064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7"/>
          <a:srcRect l="40903" r="11383" b="5235"/>
          <a:stretch/>
        </p:blipFill>
        <p:spPr>
          <a:xfrm>
            <a:off x="9648305" y="3259066"/>
            <a:ext cx="2543695" cy="3611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Прямоугольник 19"/>
          <p:cNvSpPr/>
          <p:nvPr/>
        </p:nvSpPr>
        <p:spPr>
          <a:xfrm>
            <a:off x="136411" y="2335876"/>
            <a:ext cx="17180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решение экологических задач</a:t>
            </a:r>
            <a:endParaRPr lang="ru-RU" b="1" i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250276" y="1896385"/>
            <a:ext cx="17872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анализ экологических ситуаций</a:t>
            </a:r>
            <a:endParaRPr lang="ru-RU" b="1" i="1" dirty="0"/>
          </a:p>
        </p:txBody>
      </p:sp>
      <p:cxnSp>
        <p:nvCxnSpPr>
          <p:cNvPr id="24" name="Прямая со стрелкой 23"/>
          <p:cNvCxnSpPr>
            <a:endCxn id="10" idx="0"/>
          </p:cNvCxnSpPr>
          <p:nvPr/>
        </p:nvCxnSpPr>
        <p:spPr>
          <a:xfrm flipH="1">
            <a:off x="6789521" y="1029715"/>
            <a:ext cx="1165211" cy="38258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8878859" y="1029715"/>
            <a:ext cx="906088" cy="47539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827453" y="1108267"/>
            <a:ext cx="195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На уроках </a:t>
            </a:r>
            <a:endParaRPr lang="ru-RU" sz="2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207301" y="3135051"/>
            <a:ext cx="1164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беседы</a:t>
            </a:r>
            <a:endParaRPr lang="ru-RU" b="1" i="1" dirty="0"/>
          </a:p>
        </p:txBody>
      </p:sp>
      <p:cxnSp>
        <p:nvCxnSpPr>
          <p:cNvPr id="34" name="Прямая со стрелкой 33"/>
          <p:cNvCxnSpPr/>
          <p:nvPr/>
        </p:nvCxnSpPr>
        <p:spPr>
          <a:xfrm flipH="1">
            <a:off x="1703029" y="1778634"/>
            <a:ext cx="624535" cy="2922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2629873" y="1832159"/>
            <a:ext cx="10439" cy="78742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2932849" y="1737893"/>
            <a:ext cx="438753" cy="18687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 rot="10800000" flipH="1" flipV="1">
            <a:off x="307571" y="4167666"/>
            <a:ext cx="1787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игры, опыты, эксперименты</a:t>
            </a:r>
            <a:endParaRPr lang="ru-RU" b="1" i="1" dirty="0"/>
          </a:p>
        </p:txBody>
      </p:sp>
      <p:cxnSp>
        <p:nvCxnSpPr>
          <p:cNvPr id="41" name="Прямая со стрелкой 40"/>
          <p:cNvCxnSpPr/>
          <p:nvPr/>
        </p:nvCxnSpPr>
        <p:spPr>
          <a:xfrm flipH="1">
            <a:off x="1703029" y="1896385"/>
            <a:ext cx="740913" cy="170109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771505" y="3578708"/>
            <a:ext cx="3577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Внеклассная работа</a:t>
            </a:r>
            <a:endParaRPr lang="ru-RU" sz="2800" b="1" dirty="0"/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2474" y="4347616"/>
            <a:ext cx="2070905" cy="2009189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 rot="10800000" flipV="1">
            <a:off x="3266529" y="5115902"/>
            <a:ext cx="1858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праздники, КВН, викторины</a:t>
            </a:r>
            <a:endParaRPr lang="ru-RU" b="1" i="1" dirty="0"/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42863" y="4438996"/>
            <a:ext cx="1991372" cy="1931685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 rot="10800000" flipV="1">
            <a:off x="5585362" y="4654237"/>
            <a:ext cx="13557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/>
              <a:t>участие в различных акциях</a:t>
            </a:r>
            <a:endParaRPr lang="ru-RU" b="1" i="1" dirty="0"/>
          </a:p>
        </p:txBody>
      </p:sp>
      <p:sp>
        <p:nvSpPr>
          <p:cNvPr id="47" name="TextBox 46"/>
          <p:cNvSpPr txBox="1"/>
          <p:nvPr/>
        </p:nvSpPr>
        <p:spPr>
          <a:xfrm>
            <a:off x="7863840" y="4996530"/>
            <a:ext cx="1368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конкурсы</a:t>
            </a:r>
            <a:endParaRPr lang="ru-RU" b="1" i="1" dirty="0"/>
          </a:p>
        </p:txBody>
      </p:sp>
      <p:cxnSp>
        <p:nvCxnSpPr>
          <p:cNvPr id="49" name="Прямая со стрелкой 48"/>
          <p:cNvCxnSpPr>
            <a:endCxn id="18" idx="0"/>
          </p:cNvCxnSpPr>
          <p:nvPr/>
        </p:nvCxnSpPr>
        <p:spPr>
          <a:xfrm flipH="1">
            <a:off x="4195012" y="4015047"/>
            <a:ext cx="842501" cy="53053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endCxn id="43" idx="0"/>
          </p:cNvCxnSpPr>
          <p:nvPr/>
        </p:nvCxnSpPr>
        <p:spPr>
          <a:xfrm>
            <a:off x="6217920" y="4015047"/>
            <a:ext cx="140007" cy="33256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7292439" y="4015047"/>
            <a:ext cx="794644" cy="42394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6435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9379527" y="1513"/>
            <a:ext cx="2740428" cy="23145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355869"/>
            <a:ext cx="2963460" cy="250213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8065" y="1"/>
            <a:ext cx="116461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Современные педагогические технологии, способствующие экологическому воспитанию учащихся: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58906210"/>
              </p:ext>
            </p:extLst>
          </p:nvPr>
        </p:nvGraphicFramePr>
        <p:xfrm>
          <a:off x="1404851" y="879088"/>
          <a:ext cx="9310254" cy="5721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61644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l="4338" t="1571" r="4012"/>
          <a:stretch/>
        </p:blipFill>
        <p:spPr>
          <a:xfrm>
            <a:off x="9207038" y="4551026"/>
            <a:ext cx="2959331" cy="22650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270" y="4948444"/>
            <a:ext cx="2044991" cy="191344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14895" y="232756"/>
            <a:ext cx="10864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Виды деятельности учащихся, помогающие разнообразить занятия: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16544307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33971125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75359" y="3649287"/>
            <a:ext cx="2871431" cy="28714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31084" y="628754"/>
            <a:ext cx="2733873" cy="273387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063346" y="1404851"/>
            <a:ext cx="18454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Сочинение </a:t>
            </a:r>
          </a:p>
          <a:p>
            <a:pPr algn="ctr"/>
            <a:r>
              <a:rPr lang="ru-RU" dirty="0" smtClean="0"/>
              <a:t>загадок,</a:t>
            </a:r>
          </a:p>
          <a:p>
            <a:pPr algn="ctr"/>
            <a:r>
              <a:rPr lang="ru-RU" dirty="0" smtClean="0"/>
              <a:t>стихотворений</a:t>
            </a:r>
          </a:p>
          <a:p>
            <a:pPr algn="ctr"/>
            <a:r>
              <a:rPr lang="ru-RU" dirty="0" smtClean="0"/>
              <a:t>о животных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827043" y="4206240"/>
            <a:ext cx="19469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выяснение с детьми, занесено ли то или иное животное в «Красную книгу»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2164" y="1194330"/>
            <a:ext cx="2919671" cy="211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67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4478" y="423949"/>
            <a:ext cx="551601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/>
              <a:t>Роль занятий по экологическому воспитанию </a:t>
            </a:r>
            <a:r>
              <a:rPr lang="ru-RU" sz="2200" dirty="0" smtClean="0"/>
              <a:t>в </a:t>
            </a:r>
            <a:r>
              <a:rPr lang="ru-RU" sz="2200" dirty="0"/>
              <a:t>условиях школы также меняется: из формы организации вербального накопления знаний они становятся средством применения, обобщения и систематизации представлений, полученных чувственным путем.</a:t>
            </a:r>
          </a:p>
          <a:p>
            <a:pPr algn="ctr"/>
            <a:r>
              <a:rPr lang="ru-RU" sz="2200" dirty="0" smtClean="0"/>
              <a:t>Особой </a:t>
            </a:r>
            <a:r>
              <a:rPr lang="ru-RU" sz="2200" dirty="0"/>
              <a:t>популярностью у младших школьников пользуются занятия, которые проводятся вне класса: на пришкольном участке, в </a:t>
            </a:r>
            <a:r>
              <a:rPr lang="ru-RU" sz="2200" dirty="0" smtClean="0"/>
              <a:t>парке, поездки в лес.</a:t>
            </a: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5183" y="4416750"/>
            <a:ext cx="5891648" cy="2356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9300" y="529190"/>
            <a:ext cx="2848148" cy="3797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1557" y="4381308"/>
            <a:ext cx="3588152" cy="2392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98" y="529190"/>
            <a:ext cx="3586580" cy="2017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697" y="2546641"/>
            <a:ext cx="3335470" cy="2535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9888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7375" y="0"/>
            <a:ext cx="6874625" cy="68746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70857" y="1346662"/>
            <a:ext cx="917725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К.Д. Ушинский написал: «Я вынес из впечатлений моей жизни глубокое убеждение. Что прекрасный ландшафт имеет такое огромное воспитательное влияние на развитие молодой души, с которым трудно соперничать влиянию педагога; что день, проведенный ребенком посреди рощи и полей, стоит многих недель, проведенных на учебной скамье.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209879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5760" y="207818"/>
            <a:ext cx="117126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Как привить заботу о природе</a:t>
            </a:r>
            <a:r>
              <a:rPr lang="ru-RU" sz="3200" b="1" dirty="0" smtClean="0"/>
              <a:t>. Сортировка </a:t>
            </a:r>
            <a:r>
              <a:rPr lang="ru-RU" sz="3200" b="1" dirty="0"/>
              <a:t>мусора для детей.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2153" y="792593"/>
            <a:ext cx="8891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Говорить об экологии надо </a:t>
            </a:r>
            <a:r>
              <a:rPr lang="ru-RU" sz="2400" dirty="0" smtClean="0"/>
              <a:t>с детьми младшего школьного возраста, именно </a:t>
            </a:r>
            <a:r>
              <a:rPr lang="ru-RU" sz="2400" dirty="0"/>
              <a:t>в </a:t>
            </a:r>
            <a:r>
              <a:rPr lang="ru-RU" sz="2400" dirty="0" smtClean="0"/>
              <a:t>этом возрасте </a:t>
            </a:r>
            <a:r>
              <a:rPr lang="ru-RU" sz="2400" dirty="0"/>
              <a:t>складываются модели поведения будущих взрослых.</a:t>
            </a:r>
          </a:p>
          <a:p>
            <a:endParaRPr lang="ru-RU" sz="2400" dirty="0"/>
          </a:p>
          <a:p>
            <a:r>
              <a:rPr lang="ru-RU" sz="2400" dirty="0"/>
              <a:t>Раздельный сбор поможет осознать ценность экологической чистоты в мире.</a:t>
            </a:r>
          </a:p>
          <a:p>
            <a:endParaRPr lang="ru-RU" sz="2400" dirty="0"/>
          </a:p>
          <a:p>
            <a:r>
              <a:rPr lang="ru-RU" sz="2400" dirty="0"/>
              <a:t>Также развитие личности ребенка невозможно без соответствующих представлений об отношениях с окружающей средой, ее зависимости от действий каждого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37362015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36" t="243" r="66387" b="-243"/>
          <a:stretch/>
        </p:blipFill>
        <p:spPr>
          <a:xfrm>
            <a:off x="1" y="1"/>
            <a:ext cx="389866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29942" y="598516"/>
            <a:ext cx="624285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Бережное отношение ребёнка к природе – это как минимум отношение, соответствующее экологическому законодательству современного общества</a:t>
            </a:r>
            <a:r>
              <a:rPr lang="ru-RU" sz="3200" dirty="0" smtClean="0"/>
              <a:t>.</a:t>
            </a:r>
          </a:p>
          <a:p>
            <a:pPr algn="ctr"/>
            <a:r>
              <a:rPr lang="ru-RU" sz="3200" dirty="0"/>
              <a:t>Береженое отношение к природе представляет собой возможность и способность ребёнка добровольно и сознательно выполнять определённые требования и делать правильный моральный выбор.</a:t>
            </a:r>
          </a:p>
        </p:txBody>
      </p:sp>
    </p:spTree>
    <p:extLst>
      <p:ext uri="{BB962C8B-B14F-4D97-AF65-F5344CB8AC3E}">
        <p14:creationId xmlns:p14="http://schemas.microsoft.com/office/powerpoint/2010/main" val="307835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426" y="3732415"/>
            <a:ext cx="6667915" cy="312558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07325" y="1064646"/>
            <a:ext cx="116710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Экологическая </a:t>
            </a:r>
            <a:r>
              <a:rPr lang="ru-RU" sz="2400" dirty="0"/>
              <a:t>этика гласит, что все живое имеет моральное право, поскольку имеет некоторую внутреннюю ценность, а так же поскольку оно существует. Права природы – это нормы справедливого отношения человека к природе, которые рассматривают человека и природу как моральных партнеров. Человек должен защищать и признавать права природы. Права природы не всегда соблюдаются. Человеку иногда приходится нарушать их, но у него должна быть убедительная причина, чтобы сделать это.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7999" y="141316"/>
            <a:ext cx="53727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>
                <a:solidFill>
                  <a:schemeClr val="accent6"/>
                </a:solidFill>
              </a:rPr>
              <a:t>Права природы </a:t>
            </a:r>
            <a:endParaRPr lang="ru-RU" sz="54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162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2676" t="7897" b="7108"/>
          <a:stretch/>
        </p:blipFill>
        <p:spPr>
          <a:xfrm>
            <a:off x="7254240" y="2128058"/>
            <a:ext cx="4937760" cy="4671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1496291" y="4256179"/>
            <a:ext cx="76061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8349" y="230483"/>
            <a:ext cx="97923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chemeClr val="accent6"/>
                </a:solidFill>
              </a:rPr>
              <a:t>Основные права природы: </a:t>
            </a: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1080654" y="1529543"/>
            <a:ext cx="7772399" cy="1421476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>
                <a:solidFill>
                  <a:schemeClr val="tx1"/>
                </a:solidFill>
              </a:rPr>
              <a:t>право на существование</a:t>
            </a: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315884" y="3234416"/>
            <a:ext cx="8998525" cy="1594289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>
                <a:solidFill>
                  <a:schemeClr val="tx1"/>
                </a:solidFill>
              </a:rPr>
              <a:t>право на свободу от человеческого управления и контроля</a:t>
            </a: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498764" y="5175445"/>
            <a:ext cx="6849687" cy="1433173"/>
          </a:xfrm>
          <a:prstGeom prst="horizontalScroll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>
                <a:solidFill>
                  <a:schemeClr val="tx1"/>
                </a:solidFill>
              </a:rPr>
              <a:t>право на юридическую </a:t>
            </a:r>
            <a:r>
              <a:rPr lang="ru-RU" sz="4000" i="1" dirty="0" smtClean="0">
                <a:solidFill>
                  <a:schemeClr val="tx1"/>
                </a:solidFill>
              </a:rPr>
              <a:t>защиту</a:t>
            </a:r>
            <a:endParaRPr lang="ru-RU" sz="40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556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647950" cy="304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7492" y="3005742"/>
            <a:ext cx="3504508" cy="35045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37360" y="1421476"/>
            <a:ext cx="86535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«Все мы дети одного корабля по имени Земля, значит, пересесть из него просто некуда. Если у человечества не найдется сил, и разума, чтобы поладить с природой, то на умершей, покрытой пылью безжизненной земле стоило бы, пожалуй, установить надгробную плиту со скорбной надписью: «каждый хотел лучшего только для себя!»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2800" dirty="0" smtClean="0"/>
              <a:t>                                            Антуан де Сент-Экзюпери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83398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0882"/>
            <a:ext cx="6031528" cy="60371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50676" y="573577"/>
            <a:ext cx="5503025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accent6"/>
                </a:solidFill>
              </a:rPr>
              <a:t>Экологическая этика </a:t>
            </a:r>
            <a:r>
              <a:rPr lang="ru-RU" sz="3200" dirty="0" smtClean="0"/>
              <a:t>– это ученее о моральных отношениях природы и человека, которое основано на принятии природы как морального партнера, равноправии всего живого и ограничении потребностей и прав человека. Экологическая этика – это учение, появившееся на границе экологии и этики.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252312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9665" y="1546167"/>
            <a:ext cx="916893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syn.eduusolie.ru/files/2016-2017/gum_otnoshenie_detei_k_prirode.pdf</a:t>
            </a:r>
            <a:endParaRPr lang="ru-RU" dirty="0" smtClean="0"/>
          </a:p>
          <a:p>
            <a:r>
              <a:rPr lang="ru-RU" dirty="0" smtClean="0"/>
              <a:t>2.</a:t>
            </a:r>
            <a:r>
              <a:rPr lang="en-US" dirty="0" smtClean="0">
                <a:hlinkClick r:id="rId3"/>
              </a:rPr>
              <a:t>https://www.uchportal.ru/publ/23-1-0-9205</a:t>
            </a:r>
            <a:endParaRPr lang="ru-RU" dirty="0" smtClean="0"/>
          </a:p>
          <a:p>
            <a:r>
              <a:rPr lang="ru-RU" dirty="0" smtClean="0"/>
              <a:t>3.</a:t>
            </a:r>
            <a:r>
              <a:rPr lang="en-US" dirty="0" smtClean="0">
                <a:hlinkClick r:id="rId4"/>
              </a:rPr>
              <a:t>https://nsportal.ru/shkola/raznoe/library/2015/04/30/formirovanie-u-shkolnikov-gumannogo-otnosheniya-k-prirode-cherez</a:t>
            </a:r>
            <a:endParaRPr lang="ru-RU" dirty="0" smtClean="0"/>
          </a:p>
          <a:p>
            <a:r>
              <a:rPr lang="ru-RU" dirty="0" smtClean="0"/>
              <a:t>4.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www.uchportal.ru/publ/23-1-0-9205</a:t>
            </a:r>
            <a:endParaRPr lang="ru-RU" dirty="0" smtClean="0"/>
          </a:p>
          <a:p>
            <a:r>
              <a:rPr lang="ru-RU" dirty="0" smtClean="0"/>
              <a:t>5.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human.snauka.ru/2021/05/43716</a:t>
            </a:r>
            <a:endParaRPr lang="uk-UA" dirty="0" smtClean="0"/>
          </a:p>
          <a:p>
            <a:r>
              <a:rPr lang="uk-UA" dirty="0" smtClean="0"/>
              <a:t>6.</a:t>
            </a:r>
            <a:r>
              <a:rPr lang="en-US" dirty="0"/>
              <a:t> </a:t>
            </a: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infourok.ru/kursovaya-rabota-po-teme-ekologonravstvennoe-vospitanie-mladshih-shkolnikov-sredstvami-bioetiki-431371.html</a:t>
            </a:r>
            <a:endParaRPr lang="ru-RU" dirty="0" smtClean="0"/>
          </a:p>
          <a:p>
            <a:r>
              <a:rPr lang="ru-RU" dirty="0" smtClean="0"/>
              <a:t>7.</a:t>
            </a:r>
            <a:r>
              <a:rPr lang="en-US" dirty="0"/>
              <a:t> </a:t>
            </a: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ecoportal.su/news/view/110136.html</a:t>
            </a:r>
            <a:endParaRPr lang="ru-RU" dirty="0" smtClean="0"/>
          </a:p>
          <a:p>
            <a:endParaRPr lang="uk-UA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83527" y="540327"/>
            <a:ext cx="5386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Список литературы</a:t>
            </a:r>
            <a:endParaRPr lang="ru-RU" sz="4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16389" y="3798917"/>
            <a:ext cx="3981101" cy="265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39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29447" y="706582"/>
            <a:ext cx="6907876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С начала 70-х годов XX века экологическая этика стала претендовать на статус самодостаточной дисциплины, способной разработать уникальную систему нравственных принципов и императивов, задающих правила поведения человека в природном мире. За активное распространение идей экологической этики взялись специализированные журналы: в 1979 г. в США начинает издаваться «Экологическая этика» ; в Англии, в Германии с 1992 г. выходит журнал «Экологические ценности». В Советском Союзе этого же времени экологической этики как дисциплины не существовало, поэтому она не была представлена ни в этической литературе, ни в учебных планах вузов. Одним из первых российских исследователей стал В. Н. Волченко , выпустивший в 2001 году книгу «Миропонимание и </a:t>
            </a:r>
            <a:r>
              <a:rPr lang="ru-RU" sz="2200" dirty="0" err="1"/>
              <a:t>экоэтика</a:t>
            </a:r>
            <a:r>
              <a:rPr lang="ru-RU" sz="2200" dirty="0"/>
              <a:t> XXI века», выдержавшую в 2007 году второе издание.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776" t="5256" r="3229"/>
          <a:stretch/>
        </p:blipFill>
        <p:spPr>
          <a:xfrm rot="19396007">
            <a:off x="392005" y="1790088"/>
            <a:ext cx="4206061" cy="270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08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7511" b="7511"/>
          <a:stretch/>
        </p:blipFill>
        <p:spPr>
          <a:xfrm>
            <a:off x="2739128" y="3142211"/>
            <a:ext cx="6621002" cy="371578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37855" y="249382"/>
            <a:ext cx="91523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i="1" dirty="0" smtClean="0"/>
              <a:t>Задача учителя – донести до ума и сердец своих учеников, что от состояния окружающей среды зависит наше здоровье</a:t>
            </a:r>
            <a:endParaRPr lang="ru-RU" sz="4800" i="1" dirty="0"/>
          </a:p>
        </p:txBody>
      </p:sp>
    </p:spTree>
    <p:extLst>
      <p:ext uri="{BB962C8B-B14F-4D97-AF65-F5344CB8AC3E}">
        <p14:creationId xmlns:p14="http://schemas.microsoft.com/office/powerpoint/2010/main" val="524455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076" t="16978" b="17973"/>
          <a:stretch/>
        </p:blipFill>
        <p:spPr>
          <a:xfrm>
            <a:off x="8620297" y="1005839"/>
            <a:ext cx="3350031" cy="220287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35135" y="440576"/>
            <a:ext cx="647561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/>
              <a:t>Нравственно-экологическое воспитание младших школьников  средствами биоэтики</a:t>
            </a:r>
            <a:endParaRPr lang="ru-RU" sz="3200" i="1" dirty="0"/>
          </a:p>
          <a:p>
            <a:pPr algn="ctr"/>
            <a:r>
              <a:rPr lang="ru-RU" sz="6000" b="1" dirty="0" smtClean="0">
                <a:solidFill>
                  <a:schemeClr val="accent2"/>
                </a:solidFill>
              </a:rPr>
              <a:t>Задачи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7897" y="3466407"/>
            <a:ext cx="2884518" cy="2369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/>
                </a:solidFill>
              </a:rPr>
              <a:t>образовательные</a:t>
            </a:r>
            <a:r>
              <a:rPr lang="ru-RU" sz="2000" b="1" i="1" dirty="0" smtClean="0">
                <a:solidFill>
                  <a:schemeClr val="accent6"/>
                </a:solidFill>
              </a:rPr>
              <a:t> - </a:t>
            </a:r>
            <a:r>
              <a:rPr lang="ru-RU" sz="2000" dirty="0" smtClean="0"/>
              <a:t>формирование системы знаний об экологических проблемах современности  и пути их разрешения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06241" y="3466407"/>
            <a:ext cx="356616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/>
                </a:solidFill>
              </a:rPr>
              <a:t>воспитательные</a:t>
            </a:r>
            <a:r>
              <a:rPr lang="ru-RU" sz="2000" i="1" dirty="0" smtClean="0"/>
              <a:t> </a:t>
            </a:r>
            <a:r>
              <a:rPr lang="ru-RU" sz="2000" b="1" i="1" dirty="0" smtClean="0">
                <a:solidFill>
                  <a:schemeClr val="accent6"/>
                </a:solidFill>
              </a:rPr>
              <a:t>-  </a:t>
            </a:r>
            <a:r>
              <a:rPr lang="ru-RU" dirty="0" smtClean="0"/>
              <a:t>формирование  мотивов,  потребностей  и привычек экологически целесообразного поведения  и  деятельности,  здорового образа жизни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913716" y="3466407"/>
            <a:ext cx="37490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6"/>
                </a:solidFill>
              </a:rPr>
              <a:t>развивающие –</a:t>
            </a:r>
            <a:r>
              <a:rPr lang="ru-RU" b="1" dirty="0" smtClean="0">
                <a:solidFill>
                  <a:schemeClr val="accent6"/>
                </a:solidFill>
              </a:rPr>
              <a:t> </a:t>
            </a:r>
          </a:p>
          <a:p>
            <a:pPr algn="ctr"/>
            <a:r>
              <a:rPr lang="ru-RU" dirty="0" smtClean="0"/>
              <a:t>развитие системы интеллектуальных и практических умений по изучению,  оценке состояния и улучшению окружающей среды своей местности; развитие стремление к активной деятельности по охране окружающей среды 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876204" y="2926080"/>
            <a:ext cx="1679171" cy="390698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5860474" y="3092334"/>
            <a:ext cx="12468" cy="399011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7115695" y="2718262"/>
            <a:ext cx="2094807" cy="748145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5914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8" y="3000895"/>
            <a:ext cx="12189112" cy="385710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05593" y="482138"/>
            <a:ext cx="97342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Понятие нравственно-экологического воспитания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7819" y="1028343"/>
            <a:ext cx="88364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accent6"/>
                </a:solidFill>
              </a:rPr>
              <a:t>предполагает:</a:t>
            </a:r>
          </a:p>
          <a:p>
            <a:r>
              <a:rPr lang="ru-RU" sz="2800" dirty="0" smtClean="0"/>
              <a:t>- воспитание гуманного отношения к природе (нравственное воспитание);</a:t>
            </a:r>
          </a:p>
          <a:p>
            <a:r>
              <a:rPr lang="ru-RU" sz="2800" dirty="0" smtClean="0"/>
              <a:t>- формирование системы экологических знаний и представлений (интеллектуальное развитие);</a:t>
            </a:r>
          </a:p>
          <a:p>
            <a:r>
              <a:rPr lang="ru-RU" sz="2800" dirty="0" smtClean="0"/>
              <a:t>- развитие эстетических чувств: умения увидеть и прочувствовать красоту природы, восхититься ею, желания сохранить её (эстетическое воспитание);</a:t>
            </a:r>
          </a:p>
          <a:p>
            <a:r>
              <a:rPr lang="ru-RU" sz="2800" dirty="0" smtClean="0"/>
              <a:t>- участие детей в посильной для них деятельности по уходу за растениями и животными, по охране и защите природы (трудовое воспитание).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14266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467" y="4441534"/>
            <a:ext cx="4572000" cy="24193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1069" y="174567"/>
            <a:ext cx="114466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/>
              <a:t>Формированием системы </a:t>
            </a:r>
            <a:r>
              <a:rPr lang="ru-RU" sz="2800" i="1" dirty="0"/>
              <a:t>экологических </a:t>
            </a:r>
            <a:r>
              <a:rPr lang="ru-RU" sz="2800" i="1" dirty="0" smtClean="0"/>
              <a:t>знаний доступных </a:t>
            </a:r>
            <a:r>
              <a:rPr lang="ru-RU" sz="2800" i="1" dirty="0"/>
              <a:t>школьникам</a:t>
            </a:r>
          </a:p>
          <a:p>
            <a:pPr algn="ctr"/>
            <a:r>
              <a:rPr lang="ru-RU" sz="2800" i="1" dirty="0" smtClean="0"/>
              <a:t>включает:</a:t>
            </a:r>
            <a:endParaRPr lang="ru-RU" sz="28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76698" y="1296785"/>
            <a:ext cx="64673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571" y="1886989"/>
            <a:ext cx="3000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1. </a:t>
            </a:r>
            <a:r>
              <a:rPr lang="ru-RU" sz="2000" dirty="0" smtClean="0"/>
              <a:t>Представления о растениях и животных как уникальных и</a:t>
            </a:r>
          </a:p>
          <a:p>
            <a:pPr algn="ctr"/>
            <a:r>
              <a:rPr lang="ru-RU" sz="2000" dirty="0" smtClean="0"/>
              <a:t>неповторимых живых существах, об их потребностях и способов</a:t>
            </a:r>
          </a:p>
          <a:p>
            <a:pPr algn="ctr"/>
            <a:r>
              <a:rPr lang="ru-RU" sz="2000" dirty="0" smtClean="0"/>
              <a:t>удовлетворения этих потребностей;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32415" y="1778924"/>
            <a:ext cx="334171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2. </a:t>
            </a:r>
            <a:r>
              <a:rPr lang="ru-RU" sz="2000" dirty="0" smtClean="0"/>
              <a:t>Понимание взаимосвязи между живыми существами и средой их</a:t>
            </a:r>
          </a:p>
          <a:p>
            <a:pPr algn="ctr"/>
            <a:r>
              <a:rPr lang="ru-RU" sz="2000" dirty="0" smtClean="0"/>
              <a:t>обитания, приспособленности растений и животных к условиям</a:t>
            </a:r>
          </a:p>
          <a:p>
            <a:pPr algn="ctr"/>
            <a:r>
              <a:rPr lang="ru-RU" sz="2000" dirty="0" smtClean="0"/>
              <a:t>существования;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64335" y="1778924"/>
            <a:ext cx="4405744" cy="3278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3. </a:t>
            </a:r>
            <a:r>
              <a:rPr lang="ru-RU" sz="2000" dirty="0"/>
              <a:t>О</a:t>
            </a:r>
            <a:r>
              <a:rPr lang="ru-RU" sz="2000" dirty="0" smtClean="0"/>
              <a:t>сознание того, что все живые существа на Земле связаны друг с</a:t>
            </a:r>
          </a:p>
          <a:p>
            <a:r>
              <a:rPr lang="ru-RU" sz="2000" dirty="0" smtClean="0"/>
              <a:t>другом сложной системой связей (все друг другу нужны, все друг от</a:t>
            </a:r>
          </a:p>
          <a:p>
            <a:r>
              <a:rPr lang="ru-RU" sz="2000" dirty="0" smtClean="0"/>
              <a:t>друга зависят, исчезновение любого звена нарушает цепочку, т.е.</a:t>
            </a:r>
          </a:p>
          <a:p>
            <a:r>
              <a:rPr lang="ru-RU" sz="2000" dirty="0" smtClean="0"/>
              <a:t>биологическое равновесие) и в то же время каждое из них имеет свою</a:t>
            </a:r>
          </a:p>
          <a:p>
            <a:r>
              <a:rPr lang="ru-RU" sz="2000" dirty="0" smtClean="0"/>
              <a:t>экологическую нишу, и все они могут существовать одновременно.</a:t>
            </a:r>
            <a:endParaRPr lang="ru-RU" sz="20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111433" y="980901"/>
            <a:ext cx="2901142" cy="92271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843847" y="1128674"/>
            <a:ext cx="0" cy="65025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882939" y="963347"/>
            <a:ext cx="2876204" cy="9060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5198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3826" y="157943"/>
            <a:ext cx="10881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Критериями сформированности осознанного и активного гуманного</a:t>
            </a:r>
          </a:p>
          <a:p>
            <a:r>
              <a:rPr lang="ru-RU" sz="2800" b="1" dirty="0" smtClean="0"/>
              <a:t>отношения к природе являются следующие: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28211" y="1288473"/>
            <a:ext cx="601841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 понимание необходимость бережного и заботливого отношения к природе, основанное на ее нравственно-эстетическом и практическом значении для человека;</a:t>
            </a:r>
          </a:p>
          <a:p>
            <a:endParaRPr lang="ru-RU" sz="2400" dirty="0" smtClean="0"/>
          </a:p>
          <a:p>
            <a:r>
              <a:rPr lang="ru-RU" sz="2400" dirty="0" smtClean="0"/>
              <a:t>- освоение норм поведения в природном окружении и соблюдении их в практической деятельности и в быту;</a:t>
            </a:r>
          </a:p>
          <a:p>
            <a:endParaRPr lang="ru-RU" sz="2400" dirty="0" smtClean="0"/>
          </a:p>
          <a:p>
            <a:r>
              <a:rPr lang="ru-RU" sz="2400" dirty="0" smtClean="0"/>
              <a:t>- проявление активного отношения к объектам природы (действенной заботы, умения оценить действия других людей по отношению к природе).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56" y="1402790"/>
            <a:ext cx="4895537" cy="4898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2005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8015" y="898160"/>
            <a:ext cx="3132378" cy="208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09" y="745486"/>
            <a:ext cx="3371927" cy="2240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956" y="3493900"/>
            <a:ext cx="3366356" cy="2244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4723" y="3401520"/>
            <a:ext cx="3241192" cy="2428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23949" y="160711"/>
            <a:ext cx="112720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/>
              <a:t>Как  сформировать у детей гуманное отношение к природе?</a:t>
            </a:r>
            <a:endParaRPr lang="ru-RU" sz="32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3949" y="2986412"/>
            <a:ext cx="3981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уход </a:t>
            </a:r>
            <a:r>
              <a:rPr lang="ru-RU" dirty="0"/>
              <a:t>за комнатными растениями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39070" y="2917629"/>
            <a:ext cx="3473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сострадание</a:t>
            </a:r>
            <a:r>
              <a:rPr lang="ru-RU" dirty="0" smtClean="0"/>
              <a:t>, сопереживание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147157" y="5800711"/>
            <a:ext cx="2926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экологический </a:t>
            </a:r>
            <a:r>
              <a:rPr lang="ru-RU" dirty="0"/>
              <a:t>рейд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94723" y="5830516"/>
            <a:ext cx="3241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подкармливание </a:t>
            </a:r>
            <a:r>
              <a:rPr lang="ru-RU" dirty="0"/>
              <a:t>птиц зимой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9542" y="1026848"/>
            <a:ext cx="3785986" cy="2129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9542" y="3837725"/>
            <a:ext cx="3752542" cy="2216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4143136" y="6170043"/>
            <a:ext cx="3712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знакомство с разнообразием </a:t>
            </a:r>
            <a:r>
              <a:rPr lang="ru-RU" dirty="0"/>
              <a:t>растительного мира нашего края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05993" y="3190453"/>
            <a:ext cx="3958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помощь братьям меньшим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8730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1079</Words>
  <Application>Microsoft Office PowerPoint</Application>
  <PresentationFormat>Произвольный</PresentationFormat>
  <Paragraphs>108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Acer</cp:lastModifiedBy>
  <cp:revision>51</cp:revision>
  <dcterms:created xsi:type="dcterms:W3CDTF">2023-10-29T16:00:56Z</dcterms:created>
  <dcterms:modified xsi:type="dcterms:W3CDTF">2024-06-06T19:10:26Z</dcterms:modified>
</cp:coreProperties>
</file>