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1" r:id="rId5"/>
    <p:sldId id="258" r:id="rId6"/>
    <p:sldId id="269" r:id="rId7"/>
    <p:sldId id="260" r:id="rId8"/>
    <p:sldId id="264" r:id="rId9"/>
    <p:sldId id="276" r:id="rId10"/>
    <p:sldId id="259" r:id="rId11"/>
    <p:sldId id="266" r:id="rId12"/>
    <p:sldId id="277" r:id="rId13"/>
    <p:sldId id="267" r:id="rId14"/>
    <p:sldId id="268" r:id="rId15"/>
    <p:sldId id="271" r:id="rId16"/>
    <p:sldId id="272" r:id="rId17"/>
    <p:sldId id="270" r:id="rId18"/>
    <p:sldId id="262" r:id="rId19"/>
    <p:sldId id="274" r:id="rId20"/>
    <p:sldId id="275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F5AC-38D5-43FE-81FA-872446B70A5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9BF25-F15E-4383-B1BC-2A45505A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111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F5AC-38D5-43FE-81FA-872446B70A5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9BF25-F15E-4383-B1BC-2A45505A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0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F5AC-38D5-43FE-81FA-872446B70A5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9BF25-F15E-4383-B1BC-2A45505A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254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F5AC-38D5-43FE-81FA-872446B70A5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9BF25-F15E-4383-B1BC-2A45505A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551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F5AC-38D5-43FE-81FA-872446B70A5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9BF25-F15E-4383-B1BC-2A45505A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4626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F5AC-38D5-43FE-81FA-872446B70A5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9BF25-F15E-4383-B1BC-2A45505A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160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F5AC-38D5-43FE-81FA-872446B70A5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9BF25-F15E-4383-B1BC-2A45505A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278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F5AC-38D5-43FE-81FA-872446B70A5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9BF25-F15E-4383-B1BC-2A45505A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093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F5AC-38D5-43FE-81FA-872446B70A5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9BF25-F15E-4383-B1BC-2A45505A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771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F5AC-38D5-43FE-81FA-872446B70A5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9BF25-F15E-4383-B1BC-2A45505A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234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F5AC-38D5-43FE-81FA-872446B70A5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39BF25-F15E-4383-B1BC-2A45505A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3312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DF5AC-38D5-43FE-81FA-872446B70A5D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9BF25-F15E-4383-B1BC-2A45505A0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525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cyberleninka.ru/article/n/formirovanie-ekologoorientirovannoy-lichnosti-buduschego-uchitelya-nachalnoy-shkoly-kak-sostavlyayuschaya-problemy-konstrukta/viewer" TargetMode="External"/><Relationship Id="rId3" Type="http://schemas.openxmlformats.org/officeDocument/2006/relationships/hyperlink" Target="http://edu.tltsu.ru/sites/sites_content/site1238/html/media70424/50_kramarenko.pdf" TargetMode="External"/><Relationship Id="rId7" Type="http://schemas.openxmlformats.org/officeDocument/2006/relationships/hyperlink" Target="https://studexpo.net/992290/pedagogika/metodologicheskie_podhody_issledovaniyu_formirovaniya_ekologicheskoy_kompetentnosti_buduschih_uchiteley_nachalnyh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dissercat.com/content/pedagogicheskie-osnovy-sovershenstvovaniya-ekologicheskoi-podgotovki-uchitelei-nachalnoi-shk" TargetMode="External"/><Relationship Id="rId5" Type="http://schemas.openxmlformats.org/officeDocument/2006/relationships/hyperlink" Target="https://www.dissercat.com/content/podgotovka-budushchego-uchitelya-nachalnykh-klassov-k-formirovaniyu-u-shkolnikov-predstavlen" TargetMode="External"/><Relationship Id="rId4" Type="http://schemas.openxmlformats.org/officeDocument/2006/relationships/hyperlink" Target="https://pedsovet.org/article/problemy-ekologicheskogo-vospitaniya-i-obrazovaniya-i-puti-ih-resheniya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8433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2836" y="723207"/>
            <a:ext cx="10341033" cy="4172989"/>
          </a:xfrm>
        </p:spPr>
        <p:txBody>
          <a:bodyPr>
            <a:normAutofit/>
          </a:bodyPr>
          <a:lstStyle/>
          <a:p>
            <a:r>
              <a:rPr lang="ru-RU" sz="4400" dirty="0" smtClean="0">
                <a:latin typeface="+mn-lt"/>
              </a:rPr>
              <a:t>Проблемы формирования экологических ценностей будущих учителей начальной школы как составляющих био(эко)этического образования в современных исследованиях</a:t>
            </a:r>
            <a:endParaRPr lang="ru-RU" sz="440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1687484" y="5744094"/>
            <a:ext cx="8980516" cy="656705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Кулик Наталья </a:t>
            </a:r>
          </a:p>
          <a:p>
            <a:r>
              <a:rPr lang="ru-RU" dirty="0" smtClean="0"/>
              <a:t>11_НО очно (магистратура)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8862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217025" y="606829"/>
            <a:ext cx="73470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</a:rPr>
              <a:t>Задачи: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3291840" y="1537856"/>
            <a:ext cx="84734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1. Изучить и систематизировать материалы о сущности понятий «представление», «рациональное природопользование».</a:t>
            </a:r>
          </a:p>
          <a:p>
            <a:endParaRPr lang="ru-RU" sz="2400" dirty="0"/>
          </a:p>
          <a:p>
            <a:r>
              <a:rPr lang="ru-RU" sz="2400" dirty="0"/>
              <a:t>2. Определить критерии, показатели и уровни готовности учителя к работе с младшими школьниками по формированию представлений о рациональном природопользовании.</a:t>
            </a:r>
          </a:p>
          <a:p>
            <a:endParaRPr lang="ru-RU" sz="2400" dirty="0"/>
          </a:p>
          <a:p>
            <a:r>
              <a:rPr lang="ru-RU" sz="2400" dirty="0"/>
              <a:t>3. Разработать и апробировать модель подготовки студентов к формированию у младших школьников представлений о рациональном природопользовании.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3912" t="4363" r="24752"/>
          <a:stretch/>
        </p:blipFill>
        <p:spPr>
          <a:xfrm>
            <a:off x="365759" y="1990380"/>
            <a:ext cx="2718263" cy="31228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95013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741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05353" y="3936551"/>
            <a:ext cx="1178664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• </a:t>
            </a:r>
            <a:r>
              <a:rPr lang="ru-RU" sz="2000" dirty="0"/>
              <a:t>непрерывности, последовательности и преемственности в образовании;</a:t>
            </a:r>
          </a:p>
          <a:p>
            <a:endParaRPr lang="ru-RU" sz="2000" dirty="0"/>
          </a:p>
          <a:p>
            <a:r>
              <a:rPr lang="ru-RU" sz="2000" dirty="0"/>
              <a:t>• педагогического сотрудничества студентов и педагогов, студентов и учителей, студентов и школьников;</a:t>
            </a:r>
          </a:p>
          <a:p>
            <a:endParaRPr lang="ru-RU" sz="2000" dirty="0"/>
          </a:p>
          <a:p>
            <a:r>
              <a:rPr lang="ru-RU" sz="2000" dirty="0"/>
              <a:t>• интеграции теории и практики.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0194" y="122548"/>
            <a:ext cx="1160439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Гипотеза:</a:t>
            </a:r>
            <a:r>
              <a:rPr lang="ru-RU" sz="2400" dirty="0"/>
              <a:t> процесс подготовки студентов к формированию представлений о рациональном природопользовании будет успешным, если:</a:t>
            </a:r>
          </a:p>
        </p:txBody>
      </p:sp>
      <p:sp>
        <p:nvSpPr>
          <p:cNvPr id="5" name="Выноска со стрелкой вверх 4"/>
          <p:cNvSpPr/>
          <p:nvPr/>
        </p:nvSpPr>
        <p:spPr>
          <a:xfrm>
            <a:off x="490194" y="988980"/>
            <a:ext cx="4995148" cy="2947570"/>
          </a:xfrm>
          <a:prstGeom prst="upArrow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- данный аспект органично включен в педагогический процесс вуза и выделяется в качестве важнейшей самостоятельной задачи в подготовке будущего учителя;</a:t>
            </a:r>
          </a:p>
          <a:p>
            <a:pPr algn="ctr"/>
            <a:endParaRPr lang="ru-RU" dirty="0"/>
          </a:p>
        </p:txBody>
      </p:sp>
      <p:sp>
        <p:nvSpPr>
          <p:cNvPr id="6" name="Выноска со стрелкой вверх 5"/>
          <p:cNvSpPr/>
          <p:nvPr/>
        </p:nvSpPr>
        <p:spPr>
          <a:xfrm>
            <a:off x="6378231" y="968707"/>
            <a:ext cx="5479631" cy="2988115"/>
          </a:xfrm>
          <a:prstGeom prst="upArrowCallou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- подготовка студентов к работе с младшими школьниками по формированию представлений о рациональном природопользовании осуществляется поэтапно (мотивационно-ценностная, познавательная, операционная и рефлексивная готовность);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98483" y="4242062"/>
            <a:ext cx="8606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подготовка студентов строится на основе принципов:</a:t>
            </a:r>
          </a:p>
        </p:txBody>
      </p:sp>
    </p:spTree>
    <p:extLst>
      <p:ext uri="{BB962C8B-B14F-4D97-AF65-F5344CB8AC3E}">
        <p14:creationId xmlns:p14="http://schemas.microsoft.com/office/powerpoint/2010/main" val="2399101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18160" y="1165980"/>
            <a:ext cx="1115568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На </a:t>
            </a:r>
            <a:r>
              <a:rPr lang="ru-RU" sz="2400" b="1" i="1" dirty="0"/>
              <a:t>первом этапе </a:t>
            </a:r>
            <a:r>
              <a:rPr lang="ru-RU" sz="2400" dirty="0"/>
              <a:t>(2003 - 2004 гг.) изучались теоретические аспекты проблемы подготовки студентов к формированию у младших школьников представлений о рациональном природопользовании; определялись цель, объект, предмет, задачи и гипотеза исследования; проводились констатирующий этап эксперимента и обработка его результатов; осуществлялась разработка программы формирующего эксперимента.</a:t>
            </a:r>
          </a:p>
          <a:p>
            <a:endParaRPr lang="ru-RU" sz="2400" dirty="0"/>
          </a:p>
          <a:p>
            <a:r>
              <a:rPr lang="ru-RU" sz="2400" b="1" i="1" dirty="0"/>
              <a:t>На втором этапе </a:t>
            </a:r>
            <a:r>
              <a:rPr lang="ru-RU" sz="2400" dirty="0"/>
              <a:t>(2005-2007 гг.) проводился формирующий этап эксперимента.</a:t>
            </a:r>
          </a:p>
          <a:p>
            <a:endParaRPr lang="ru-RU" sz="2400" dirty="0"/>
          </a:p>
          <a:p>
            <a:r>
              <a:rPr lang="ru-RU" sz="2400" b="1" i="1" dirty="0"/>
              <a:t>На третьем этапе </a:t>
            </a:r>
            <a:r>
              <a:rPr lang="ru-RU" sz="2400" dirty="0"/>
              <a:t>(2007 г.) подводились итоги формирующего эксперимента; </a:t>
            </a:r>
            <a:r>
              <a:rPr lang="ru-RU" sz="2400" dirty="0" smtClean="0"/>
              <a:t>выполнялись </a:t>
            </a:r>
            <a:r>
              <a:rPr lang="ru-RU" sz="2400" dirty="0"/>
              <a:t>контрольный эксперимент, качественный и количественный анализы данных, полученных в ходе опытно-экспериментальной работы; корректировался и оформлялся текст диссертации.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04357" y="365760"/>
            <a:ext cx="926037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Исследование проводилось в несколько этапов.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8894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93812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09104" y="1028343"/>
            <a:ext cx="83348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- </a:t>
            </a:r>
            <a:r>
              <a:rPr lang="ru-RU" sz="2400" dirty="0"/>
              <a:t>систематизирован материал о сущности «представлений о рациональном природопользовании у младших школьников»;</a:t>
            </a:r>
          </a:p>
          <a:p>
            <a:endParaRPr lang="ru-RU" sz="2400" dirty="0"/>
          </a:p>
          <a:p>
            <a:r>
              <a:rPr lang="ru-RU" sz="2400" dirty="0"/>
              <a:t>- раскрыты структура и содержание готовности учителя к формированию у младших школьников представлений о рациональном природопользовании;</a:t>
            </a:r>
          </a:p>
          <a:p>
            <a:endParaRPr lang="ru-RU" sz="2400" dirty="0"/>
          </a:p>
          <a:p>
            <a:r>
              <a:rPr lang="ru-RU" sz="2400" dirty="0"/>
              <a:t>- разработана модель подготовки студентов к формированию у младших школьников представлений о рациональном природопользовании;</a:t>
            </a:r>
          </a:p>
          <a:p>
            <a:endParaRPr lang="ru-RU" sz="2400" dirty="0"/>
          </a:p>
          <a:p>
            <a:r>
              <a:rPr lang="ru-RU" sz="2400" dirty="0"/>
              <a:t>- определены критерии и показатели уровней подготовки студентов к формированию у младших школьников представлений о рациональном природопользовании.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7453" y="3844498"/>
            <a:ext cx="2892136" cy="28921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429788" y="432262"/>
            <a:ext cx="101415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>
                <a:solidFill>
                  <a:schemeClr val="accent6">
                    <a:lumMod val="75000"/>
                  </a:schemeClr>
                </a:solidFill>
              </a:rPr>
              <a:t>Научная новизна исследования определяется следующим:</a:t>
            </a:r>
          </a:p>
          <a:p>
            <a:endParaRPr lang="ru-RU" sz="28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5114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832167" y="1463040"/>
            <a:ext cx="760614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400" dirty="0" smtClean="0"/>
              <a:t>- уточнено </a:t>
            </a:r>
            <a:r>
              <a:rPr lang="ru-RU" sz="2400" dirty="0"/>
              <a:t>содержание понятия «рациональное природопользование»;</a:t>
            </a:r>
          </a:p>
          <a:p>
            <a:endParaRPr lang="ru-RU" sz="2400" dirty="0"/>
          </a:p>
          <a:p>
            <a:r>
              <a:rPr lang="ru-RU" sz="2400" dirty="0"/>
              <a:t>- доказана необходимость включения в учебный процесс высшей школы подготовки студентов к формированию представлений о. рациональном природопользовании у младших школьников в качестве отдельной самостоятельной задачи;</a:t>
            </a:r>
          </a:p>
          <a:p>
            <a:endParaRPr lang="ru-RU" sz="2400" dirty="0"/>
          </a:p>
          <a:p>
            <a:r>
              <a:rPr lang="ru-RU" sz="2400" dirty="0"/>
              <a:t>- обоснована необходимость внедрения в учебный процесс модели подготовки студентов к формированию у младших школьников представлений о рациональном природопользовании.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39585" y="324196"/>
            <a:ext cx="107566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Теоретическая </a:t>
            </a:r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значимость исследования заключается в том, что: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1186" r="13315" b="7250"/>
          <a:stretch/>
        </p:blipFill>
        <p:spPr>
          <a:xfrm>
            <a:off x="423970" y="1984423"/>
            <a:ext cx="3131084" cy="31029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743766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79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62545" y="864525"/>
            <a:ext cx="9160625" cy="5161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Формирование у будущих специалистов начального образования экологических ценностей зависит от целостности, динамичности, гибкости вузовского педагогического процесса, в котором происходят изменения в отношении студентов к самим себе, в результате которых будущие специалисты сами становятся носителями экологических ценностей.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19843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256115" y="2098516"/>
            <a:ext cx="6724997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400" dirty="0"/>
              <a:t>- общими ролью и местом учителя в педагогической системе, его личностным влиянием на учащихся;</a:t>
            </a:r>
          </a:p>
          <a:p>
            <a:endParaRPr lang="ru-RU" sz="2400" dirty="0"/>
          </a:p>
          <a:p>
            <a:r>
              <a:rPr lang="ru-RU" sz="2400" dirty="0"/>
              <a:t>- в организации системы деятельностей, отношений и общения, в которую включается воспитанник;</a:t>
            </a:r>
          </a:p>
          <a:p>
            <a:endParaRPr lang="ru-RU" sz="2400" dirty="0"/>
          </a:p>
          <a:p>
            <a:r>
              <a:rPr lang="ru-RU" sz="2400" dirty="0"/>
              <a:t>- ответственностью за принятие обоснованных педагогических решений.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282633"/>
            <a:ext cx="940169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Роль учителя начальных классов в экологическом воспитании учащихся, в формировании их экологического мировоззрения обусловлена такими обстоятельствами: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42" y="2805097"/>
            <a:ext cx="3048000" cy="30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464545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92870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44931" y="789709"/>
            <a:ext cx="762969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Формирование экологической культуры - процесс длительный и сложный. Он включает систему экологического образования на всех этапах обучения, природоохранную деятельность каждого, а также зависит от экономических, социальных и политических условий общества. Экологическая культура осваивается, наращивается новыми современными знаниями, обогащается чувственным опытом и транслируется в </a:t>
            </a:r>
            <a:r>
              <a:rPr lang="ru-RU" sz="2800" dirty="0" smtClean="0"/>
              <a:t>виде</a:t>
            </a:r>
          </a:p>
          <a:p>
            <a:r>
              <a:rPr lang="ru-RU" sz="2800" dirty="0" smtClean="0"/>
              <a:t>эко </a:t>
            </a:r>
            <a:r>
              <a:rPr lang="ru-RU" sz="2800" dirty="0" smtClean="0"/>
              <a:t>культурных </a:t>
            </a:r>
            <a:r>
              <a:rPr lang="ru-RU" sz="2800" dirty="0"/>
              <a:t>ценностей, технологий воспитания, базируется на культуре </a:t>
            </a:r>
            <a:r>
              <a:rPr lang="ru-RU" sz="2800" dirty="0" smtClean="0"/>
              <a:t>и </a:t>
            </a:r>
            <a:r>
              <a:rPr lang="ru-RU" sz="2800" dirty="0"/>
              <a:t>традициях своего народа.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2164" y="1939338"/>
            <a:ext cx="2658995" cy="30500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888859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582" y="0"/>
            <a:ext cx="12187454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48000" y="130534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22218" y="266007"/>
            <a:ext cx="1059872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</a:rPr>
              <a:t>Значительных результатов в формировании экологических ценностей у будущих учителей начальных классов можно достичь за счет: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629295" y="1928000"/>
            <a:ext cx="89112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200" dirty="0" smtClean="0"/>
              <a:t>Специальной подготовки преподавателей педагогических заведений;</a:t>
            </a:r>
          </a:p>
          <a:p>
            <a:pPr marL="285750" indent="-285750">
              <a:buFontTx/>
              <a:buChar char="-"/>
            </a:pPr>
            <a:r>
              <a:rPr lang="ru-RU" sz="2200" dirty="0" smtClean="0"/>
              <a:t>Создания экоценностного портрета личности учителя начальной школы; системы приобретения знаний и общественно профессионального опыта  активно личностного самопроявления;</a:t>
            </a:r>
          </a:p>
          <a:p>
            <a:pPr marL="285750" indent="-285750">
              <a:buFontTx/>
              <a:buChar char="-"/>
            </a:pPr>
            <a:r>
              <a:rPr lang="ru-RU" sz="2200" dirty="0" smtClean="0"/>
              <a:t>Усовершенствования педагогического процесса (содержание учебных дисциплин, воспитательный аспект, эко направленность научного исследовательской работы, педагогической и других видов практики) через наполнение его составляющих экологических содержанием, соединению традиционных и инновационных методов способов в аудиторных и внеаудиторных формах;</a:t>
            </a:r>
          </a:p>
          <a:p>
            <a:pPr marL="285750" indent="-285750">
              <a:buFontTx/>
              <a:buChar char="-"/>
            </a:pPr>
            <a:r>
              <a:rPr lang="ru-RU" sz="2200" dirty="0" smtClean="0"/>
              <a:t>Научно-методического обеспечения процесса формирования экологических ценностей у будущих учителей начальной школы.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0304443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98269" y="731520"/>
            <a:ext cx="63259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46415" y="1000485"/>
            <a:ext cx="5378334" cy="4857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«Если мы хотим достичь какого-то согласия с Природой, то нам в большинстве случаев придется принимать условия … отражающим основные законы, которым подчиняются все организмы и перед которыми, в конечном счете, вынужден будет склониться человек». </a:t>
            </a:r>
            <a:r>
              <a:rPr lang="ru-RU" sz="2800" dirty="0" smtClean="0"/>
              <a:t>							                           (</a:t>
            </a:r>
            <a:r>
              <a:rPr lang="ru-RU" sz="2800" dirty="0"/>
              <a:t>Роберт Риклефс).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9142" y="1903615"/>
            <a:ext cx="3378803" cy="29064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961555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29296" y="889844"/>
            <a:ext cx="758120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Экологическое воспитание выступает сегодня в качестве приоритетного направления развития современной школы и системы образования в целом и решает две задачи. Во-первых, оно направлено на изучение и исследование окружающей среды, во-вторых, учит заботиться о ней на основе разумных решений</a:t>
            </a:r>
            <a:r>
              <a:rPr lang="ru-RU" dirty="0"/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8821" t="6024" r="19589" b="3533"/>
          <a:stretch/>
        </p:blipFill>
        <p:spPr>
          <a:xfrm>
            <a:off x="9684329" y="3566160"/>
            <a:ext cx="1842663" cy="27032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250947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296785" y="1911927"/>
            <a:ext cx="948128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edu.tltsu.ru/sites/sites_content/site1238/html/media70424/50_kramarenko.pdf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 smtClean="0"/>
              <a:t> </a:t>
            </a: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pedsovet.org/article/problemy-ekologicheskogo-vospitaniya-i-obrazovaniya-i-puti-ih-resheniya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 smtClean="0">
                <a:hlinkClick r:id="rId5"/>
              </a:rPr>
              <a:t>https</a:t>
            </a:r>
            <a:r>
              <a:rPr lang="en-US" dirty="0">
                <a:hlinkClick r:id="rId5"/>
              </a:rPr>
              <a:t>://</a:t>
            </a:r>
            <a:r>
              <a:rPr lang="en-US" dirty="0" smtClean="0">
                <a:hlinkClick r:id="rId5"/>
              </a:rPr>
              <a:t>www.dissercat.com/content/podgotovka-budushchego-uchitelya-nachalnykh-klassov-k-formirovaniyu-u-shkolnikov-predstavlen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6"/>
              </a:rPr>
              <a:t>https://</a:t>
            </a:r>
            <a:r>
              <a:rPr lang="en-US" dirty="0" smtClean="0">
                <a:hlinkClick r:id="rId6"/>
              </a:rPr>
              <a:t>www.dissercat.com/content/pedagogicheskie-osnovy-sovershenstvovaniya-ekologicheskoi-podgotovki-uchitelei-nachalnoi-shk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studexpo.net/992290/pedagogika/metodologicheskie_podhody_issledovaniyu_formirovaniya_ekologicheskoy_kompetentnosti_buduschih_uchiteley_nachalnyh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cyberleninka.ru/article/n/formirovanie-ekologoorientirovannoy-lichnosti-buduschego-uchitelya-nachalnoy-shkoly-kak-sostavlyayuschaya-problemy-konstrukta/viewer</a:t>
            </a: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82291" y="482138"/>
            <a:ext cx="39402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Источники</a:t>
            </a:r>
          </a:p>
          <a:p>
            <a:pPr algn="ctr"/>
            <a:r>
              <a:rPr lang="ru-RU" sz="3600" dirty="0"/>
              <a:t>Интернет-ресурсы:</a:t>
            </a:r>
          </a:p>
        </p:txBody>
      </p:sp>
    </p:spTree>
    <p:extLst>
      <p:ext uri="{BB962C8B-B14F-4D97-AF65-F5344CB8AC3E}">
        <p14:creationId xmlns:p14="http://schemas.microsoft.com/office/powerpoint/2010/main" val="2280097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58193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66553" y="1072342"/>
            <a:ext cx="985889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Первым звеном в экологическом образовании учащихся является начальная школа. Кому как ни учителю младших школьников, закладывать основы правильного, разумного отношения к окружающей природе. К.Д.Ушинский писал, что общение с природой не только доставляет эстетическое наслаждение, но и влияет на формирование мировоззрения детей, на их нравственное развитие, расширяет их кругозор, обогащает впечатления. В связи с этим учитель должен уделять большое внимание вопросам взаимодействия человека и природы, вопросам формирования у младших школьников элементов экологической культуры. </a:t>
            </a:r>
          </a:p>
        </p:txBody>
      </p:sp>
    </p:spTree>
    <p:extLst>
      <p:ext uri="{BB962C8B-B14F-4D97-AF65-F5344CB8AC3E}">
        <p14:creationId xmlns:p14="http://schemas.microsoft.com/office/powerpoint/2010/main" val="1652736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6606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23855" y="423949"/>
            <a:ext cx="759783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В современном обществе достаточным образом </a:t>
            </a:r>
            <a:r>
              <a:rPr lang="ru-RU" sz="3200" dirty="0" smtClean="0"/>
              <a:t>расширилось </a:t>
            </a:r>
            <a:r>
              <a:rPr lang="ru-RU" sz="3200" dirty="0"/>
              <a:t>пространство педагогической деятельности</a:t>
            </a:r>
            <a:r>
              <a:rPr lang="ru-RU" sz="3200" dirty="0" smtClean="0"/>
              <a:t>, усилилась </a:t>
            </a:r>
            <a:r>
              <a:rPr lang="ru-RU" sz="3200" dirty="0"/>
              <a:t>потребность в педагогах, способных к </a:t>
            </a:r>
            <a:r>
              <a:rPr lang="ru-RU" sz="3200" dirty="0" smtClean="0"/>
              <a:t>проектированию </a:t>
            </a:r>
            <a:r>
              <a:rPr lang="ru-RU" sz="3200" dirty="0"/>
              <a:t>развивающей социально-культурной среды, </a:t>
            </a:r>
            <a:r>
              <a:rPr lang="ru-RU" sz="3200" dirty="0" smtClean="0"/>
              <a:t>к построению </a:t>
            </a:r>
            <a:r>
              <a:rPr lang="ru-RU" sz="3200" dirty="0"/>
              <a:t>психолого-педагогических условий </a:t>
            </a:r>
            <a:r>
              <a:rPr lang="ru-RU" sz="3200" dirty="0" smtClean="0"/>
              <a:t>нормального </a:t>
            </a:r>
            <a:r>
              <a:rPr lang="ru-RU" sz="3200" dirty="0"/>
              <a:t>развития человека на основных этапах онтогенеза</a:t>
            </a:r>
            <a:r>
              <a:rPr lang="ru-RU" sz="3200" dirty="0" smtClean="0"/>
              <a:t>.</a:t>
            </a:r>
          </a:p>
          <a:p>
            <a:r>
              <a:rPr lang="ru-RU" sz="3200" dirty="0"/>
              <a:t>Исследования в области экологического </a:t>
            </a:r>
            <a:r>
              <a:rPr lang="ru-RU" sz="3200" dirty="0" smtClean="0"/>
              <a:t>образования </a:t>
            </a:r>
            <a:r>
              <a:rPr lang="ru-RU" sz="3200" dirty="0"/>
              <a:t>ведутся </a:t>
            </a:r>
            <a:r>
              <a:rPr lang="ru-RU" sz="3200" dirty="0" smtClean="0"/>
              <a:t>учеными </a:t>
            </a:r>
            <a:r>
              <a:rPr lang="ru-RU" sz="3200" dirty="0"/>
              <a:t>более тридцати лет.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12006" r="35515" b="8232"/>
          <a:stretch/>
        </p:blipFill>
        <p:spPr>
          <a:xfrm>
            <a:off x="861630" y="2339584"/>
            <a:ext cx="2313833" cy="25815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781614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736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10800000" flipV="1">
            <a:off x="8553796" y="4724924"/>
            <a:ext cx="2851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477193" y="257694"/>
            <a:ext cx="702425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Для </a:t>
            </a:r>
            <a:r>
              <a:rPr lang="ru-RU" sz="2800" b="1" dirty="0" smtClean="0"/>
              <a:t> </a:t>
            </a:r>
            <a:r>
              <a:rPr lang="ru-RU" sz="2800" b="1" dirty="0"/>
              <a:t>исследования ценностными представляются задачи общеэкологической подготовки будущих учителей начальной </a:t>
            </a:r>
            <a:r>
              <a:rPr lang="ru-RU" sz="2800" b="1" dirty="0" smtClean="0"/>
              <a:t>школы: </a:t>
            </a:r>
            <a:endParaRPr lang="ru-RU" sz="2800" b="1" dirty="0"/>
          </a:p>
        </p:txBody>
      </p:sp>
      <p:sp>
        <p:nvSpPr>
          <p:cNvPr id="7" name="Выноска со стрелкой вверх 6"/>
          <p:cNvSpPr/>
          <p:nvPr/>
        </p:nvSpPr>
        <p:spPr>
          <a:xfrm>
            <a:off x="164955" y="1965511"/>
            <a:ext cx="3200400" cy="2668178"/>
          </a:xfrm>
          <a:prstGeom prst="upArrowCallou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формирование частных и общих экологических понятий, отражающих ценность природы для человека и человечества</a:t>
            </a:r>
          </a:p>
        </p:txBody>
      </p:sp>
      <p:sp>
        <p:nvSpPr>
          <p:cNvPr id="8" name="Выноска со стрелкой вверх 7"/>
          <p:cNvSpPr/>
          <p:nvPr/>
        </p:nvSpPr>
        <p:spPr>
          <a:xfrm>
            <a:off x="2477193" y="3885751"/>
            <a:ext cx="3179617" cy="2606489"/>
          </a:xfrm>
          <a:prstGeom prst="upArrowCallou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формирование знаний о закономерных связях взаимоотношений человека и природной среды</a:t>
            </a:r>
          </a:p>
        </p:txBody>
      </p:sp>
      <p:sp>
        <p:nvSpPr>
          <p:cNvPr id="9" name="Выноска со стрелкой вверх 8"/>
          <p:cNvSpPr/>
          <p:nvPr/>
        </p:nvSpPr>
        <p:spPr>
          <a:xfrm>
            <a:off x="8514114" y="1842671"/>
            <a:ext cx="3173189" cy="2791018"/>
          </a:xfrm>
          <a:prstGeom prst="upArrowCallou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формирование представлений об эволюции экологических проблем как результата антропогенного воздействия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8130" y="2161309"/>
            <a:ext cx="3051010" cy="20951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Выноска со стрелкой вверх 10"/>
          <p:cNvSpPr/>
          <p:nvPr/>
        </p:nvSpPr>
        <p:spPr>
          <a:xfrm>
            <a:off x="6195448" y="3885750"/>
            <a:ext cx="3179617" cy="2606489"/>
          </a:xfrm>
          <a:prstGeom prst="upArrowCallou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формирование навыков экологической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808096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91618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03367" y="490451"/>
            <a:ext cx="820743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Большинство ученых считают, что существенно важным является понимание учащимися взаимосвязей между природой и обществом, на что до сих пор обращается недостаточно внимания в теории и практике обучения и воспитания. Понимание учащимися природы как единого целого и диалектической взаимосвязи природы и общества необходимо для раскрытия естественнонаучного и социального аспектов использования природы. В связи с этим особая ответственность возлагается на учителя. Но как показывает практика, современная школа пока еще не в полной мере нацелена на решение проблемы экологического образования обучаемых. Многие исследователи, работающие над проблемой улучшения экологического образования младших школьников, отмечают слабую подготовку учителя начальных </a:t>
            </a:r>
            <a:endParaRPr lang="ru-RU" sz="2400" dirty="0" smtClean="0"/>
          </a:p>
          <a:p>
            <a:r>
              <a:rPr lang="ru-RU" sz="2400" dirty="0" smtClean="0"/>
              <a:t>классов </a:t>
            </a:r>
            <a:r>
              <a:rPr lang="ru-RU" sz="2400" dirty="0"/>
              <a:t>по этому </a:t>
            </a:r>
            <a:r>
              <a:rPr lang="ru-RU" sz="2400" dirty="0" smtClean="0"/>
              <a:t>вопросу.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4822" y="5024741"/>
            <a:ext cx="2601884" cy="17345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037525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104015" y="2435629"/>
            <a:ext cx="608491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- осознание социальной обусловленности </a:t>
            </a:r>
            <a:r>
              <a:rPr lang="ru-RU" sz="2400" dirty="0"/>
              <a:t>взаимоотношений человека с природой;</a:t>
            </a:r>
          </a:p>
          <a:p>
            <a:r>
              <a:rPr lang="ru-RU" sz="2400" dirty="0" smtClean="0"/>
              <a:t>- овладение </a:t>
            </a:r>
            <a:r>
              <a:rPr lang="ru-RU" sz="2400" dirty="0"/>
              <a:t>научными знаниями о природе и взаимодействии общества с природой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 - усвоение </a:t>
            </a:r>
            <a:r>
              <a:rPr lang="ru-RU" sz="2400" dirty="0"/>
              <a:t>моральных ценностных ориентаций по отношению к природе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- выработке практических </a:t>
            </a:r>
            <a:r>
              <a:rPr lang="ru-RU" sz="2400" dirty="0"/>
              <a:t>умений и навыков по сохранению природной среды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>- </a:t>
            </a:r>
            <a:r>
              <a:rPr lang="ru-RU" sz="2400" dirty="0"/>
              <a:t>ответственного отношения человека к </a:t>
            </a:r>
            <a:r>
              <a:rPr lang="ru-RU" sz="2400" dirty="0" smtClean="0"/>
              <a:t>природе с </a:t>
            </a:r>
            <a:r>
              <a:rPr lang="ru-RU" sz="2400" dirty="0"/>
              <a:t>позиций гуманизма 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04604" y="457200"/>
            <a:ext cx="990045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Гуманистическая направленность экологической культуры учителя начальных классов в процессе его подготовки, может быть </a:t>
            </a:r>
            <a:r>
              <a:rPr lang="ru-RU" sz="2800" dirty="0" smtClean="0"/>
              <a:t>обеспечена </a:t>
            </a:r>
            <a:r>
              <a:rPr lang="ru-RU" sz="2800" dirty="0"/>
              <a:t>при реализации следующей совокупности психолого-педагогических условий: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291" y="2867889"/>
            <a:ext cx="4318000" cy="24288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60610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13687" cy="694944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721331" y="2133660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628610" y="1433086"/>
            <a:ext cx="26933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22961" y="232756"/>
            <a:ext cx="106652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Анализ и систематизация  материалов исследования подготовки студентов к работе с младшими школьниками по формированию у них представлений о рациональном природопользовании обнаружили противоречия:</a:t>
            </a:r>
          </a:p>
        </p:txBody>
      </p:sp>
      <p:sp>
        <p:nvSpPr>
          <p:cNvPr id="10" name="Рамка 9"/>
          <p:cNvSpPr/>
          <p:nvPr/>
        </p:nvSpPr>
        <p:spPr>
          <a:xfrm>
            <a:off x="218210" y="1845423"/>
            <a:ext cx="3582786" cy="4671753"/>
          </a:xfrm>
          <a:prstGeom prst="frame">
            <a:avLst/>
          </a:prstGeom>
          <a:solidFill>
            <a:schemeClr val="accent6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39339" y="2502992"/>
            <a:ext cx="219365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dirty="0"/>
              <a:t>между потребностью общества в формировании у населения умений рационального природопользования и отсутствием социально-экономических предпосылок для ее реализации</a:t>
            </a:r>
          </a:p>
        </p:txBody>
      </p:sp>
      <p:sp>
        <p:nvSpPr>
          <p:cNvPr id="14" name="Рамка 13"/>
          <p:cNvSpPr/>
          <p:nvPr/>
        </p:nvSpPr>
        <p:spPr>
          <a:xfrm>
            <a:off x="4118957" y="1845425"/>
            <a:ext cx="3699164" cy="4671751"/>
          </a:xfrm>
          <a:prstGeom prst="frame">
            <a:avLst/>
          </a:prstGeom>
          <a:solidFill>
            <a:schemeClr val="accent6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54880" y="2502992"/>
            <a:ext cx="231925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между значимым педагогическим потенциалом учителя в деле формирования у младших школьников представлений о рациональном природопользовании и его недостаточно полной реализацией</a:t>
            </a:r>
          </a:p>
        </p:txBody>
      </p:sp>
      <p:sp>
        <p:nvSpPr>
          <p:cNvPr id="16" name="Рамка 15"/>
          <p:cNvSpPr/>
          <p:nvPr/>
        </p:nvSpPr>
        <p:spPr>
          <a:xfrm>
            <a:off x="8121535" y="1845424"/>
            <a:ext cx="3848792" cy="4671752"/>
          </a:xfrm>
          <a:prstGeom prst="frame">
            <a:avLst/>
          </a:prstGeom>
          <a:solidFill>
            <a:schemeClr val="accent6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686800" y="2356417"/>
            <a:ext cx="27432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между необходимостью подготовки будущего учителя начальных классов к формированию у младших школьников представлений о рациональном природопользовании и не разработанностью данного вопроса в теории и практике высшего педагогического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1183201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01142" y="507075"/>
            <a:ext cx="798021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 учетом данных противоречий </a:t>
            </a:r>
            <a:r>
              <a:rPr lang="ru-RU" sz="2400" dirty="0" smtClean="0"/>
              <a:t>была </a:t>
            </a:r>
            <a:r>
              <a:rPr lang="ru-RU" sz="2400" dirty="0"/>
              <a:t>сформулирована тема исследования, проблема которой определена следующим образом: каковы педагогические условия, способствующие подготовке студентов к формированию у школьников представлений о рациональном природопользовании?</a:t>
            </a:r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430" y="223751"/>
            <a:ext cx="2394757" cy="23947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09514" y="4255649"/>
            <a:ext cx="2399139" cy="23991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57696" y="3125158"/>
            <a:ext cx="97508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chemeClr val="accent6">
                    <a:lumMod val="75000"/>
                  </a:schemeClr>
                </a:solidFill>
              </a:rPr>
              <a:t>Решение данной проблемы составляет цель исследования.</a:t>
            </a:r>
          </a:p>
          <a:p>
            <a:endParaRPr lang="ru-RU" sz="2400" dirty="0"/>
          </a:p>
          <a:p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Объект исследования: </a:t>
            </a:r>
            <a:r>
              <a:rPr lang="ru-RU" sz="2400" dirty="0"/>
              <a:t>профессиональная подготовка будущего учителя начальных классов.</a:t>
            </a:r>
          </a:p>
          <a:p>
            <a:endParaRPr lang="ru-RU" sz="2400" dirty="0"/>
          </a:p>
          <a:p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Предмет: </a:t>
            </a:r>
            <a:r>
              <a:rPr lang="ru-RU" sz="2400" dirty="0"/>
              <a:t>процесс подготовки будущего учителя начальных классов к формированию у школьников представлений о рациональном природопользовании.</a:t>
            </a:r>
          </a:p>
        </p:txBody>
      </p:sp>
    </p:spTree>
    <p:extLst>
      <p:ext uri="{BB962C8B-B14F-4D97-AF65-F5344CB8AC3E}">
        <p14:creationId xmlns:p14="http://schemas.microsoft.com/office/powerpoint/2010/main" val="18549989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1301</Words>
  <Application>Microsoft Office PowerPoint</Application>
  <PresentationFormat>Широкоэкранный</PresentationFormat>
  <Paragraphs>100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Проблемы формирования экологических ценностей будущих учителей начальной школы как составляющих био(эко)этического образования в современных исследованиях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Проблемы формирования экологических ценностей будущих учителей начальной школы как составляющих био(эко)этического образования в современных исследованиях</dc:title>
  <dc:creator>Наташа</dc:creator>
  <cp:lastModifiedBy>Наташа</cp:lastModifiedBy>
  <cp:revision>45</cp:revision>
  <dcterms:created xsi:type="dcterms:W3CDTF">2023-11-06T12:59:21Z</dcterms:created>
  <dcterms:modified xsi:type="dcterms:W3CDTF">2023-11-14T06:29:44Z</dcterms:modified>
</cp:coreProperties>
</file>