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9" r:id="rId33"/>
    <p:sldId id="291" r:id="rId34"/>
    <p:sldId id="292" r:id="rId35"/>
    <p:sldId id="293" r:id="rId36"/>
    <p:sldId id="294" r:id="rId37"/>
    <p:sldId id="295" r:id="rId38"/>
    <p:sldId id="296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7" r:id="rId67"/>
    <p:sldId id="325" r:id="rId68"/>
    <p:sldId id="326" r:id="rId6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2640169"/>
            <a:ext cx="6815669" cy="153258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Подготовка </a:t>
            </a:r>
            <a:r>
              <a:rPr lang="ru-RU" dirty="0"/>
              <a:t>к ЕГЭ по </a:t>
            </a:r>
            <a:r>
              <a:rPr lang="ru-RU" dirty="0" smtClean="0"/>
              <a:t>биологии.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dirty="0">
                <a:solidFill>
                  <a:srgbClr val="7030A0"/>
                </a:solidFill>
              </a:rPr>
              <a:t>Эволюция живой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54751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Выберите три фактора эволюционного процесса, действие которых ведёт к видообразованию.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изоляция</a:t>
            </a:r>
          </a:p>
          <a:p>
            <a:pPr marL="0" indent="0">
              <a:buNone/>
            </a:pPr>
            <a:r>
              <a:rPr lang="ru-RU" dirty="0" smtClean="0"/>
              <a:t>2) биологический регресс</a:t>
            </a:r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) </a:t>
            </a:r>
            <a:r>
              <a:rPr lang="ru-RU" dirty="0" err="1"/>
              <a:t>модификационная</a:t>
            </a:r>
            <a:r>
              <a:rPr lang="ru-RU" dirty="0"/>
              <a:t> изменчивость</a:t>
            </a:r>
          </a:p>
          <a:p>
            <a:pPr marL="0" indent="0">
              <a:buNone/>
            </a:pPr>
            <a:r>
              <a:rPr lang="ru-RU" dirty="0"/>
              <a:t>4) наследственная изменчивость</a:t>
            </a:r>
          </a:p>
          <a:p>
            <a:pPr marL="0" indent="0">
              <a:buNone/>
            </a:pPr>
            <a:r>
              <a:rPr lang="ru-RU" dirty="0"/>
              <a:t>5) высокая плодовитость особи</a:t>
            </a:r>
          </a:p>
          <a:p>
            <a:pPr marL="0" indent="0">
              <a:buNone/>
            </a:pPr>
            <a:r>
              <a:rPr lang="ru-RU" dirty="0"/>
              <a:t>6) естественный отбор</a:t>
            </a:r>
          </a:p>
          <a:p>
            <a:pPr marL="0" indent="0">
              <a:buNone/>
            </a:pPr>
            <a:r>
              <a:rPr lang="ru-RU" dirty="0"/>
              <a:t>Ответ: 146</a:t>
            </a:r>
          </a:p>
        </p:txBody>
      </p:sp>
    </p:spTree>
    <p:extLst>
      <p:ext uri="{BB962C8B-B14F-4D97-AF65-F5344CB8AC3E}">
        <p14:creationId xmlns:p14="http://schemas.microsoft.com/office/powerpoint/2010/main" val="274420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36372"/>
            <a:ext cx="9601196" cy="46394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Искусственный отбор в отличие от естественного: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проводится человеком целенаправленно</a:t>
            </a:r>
          </a:p>
          <a:p>
            <a:pPr marL="0" indent="0">
              <a:buNone/>
            </a:pPr>
            <a:r>
              <a:rPr lang="ru-RU" dirty="0"/>
              <a:t>2) осуществляется природными экологическими факторами</a:t>
            </a:r>
          </a:p>
          <a:p>
            <a:pPr marL="0" indent="0">
              <a:buNone/>
            </a:pPr>
            <a:r>
              <a:rPr lang="ru-RU" dirty="0"/>
              <a:t>3) проводится среди особей сорта, породы</a:t>
            </a:r>
          </a:p>
          <a:p>
            <a:pPr marL="0" indent="0">
              <a:buNone/>
            </a:pPr>
            <a:r>
              <a:rPr lang="ru-RU" dirty="0"/>
              <a:t>4) происходит среди особей природных популяций</a:t>
            </a:r>
          </a:p>
          <a:p>
            <a:pPr marL="0" indent="0">
              <a:buNone/>
            </a:pPr>
            <a:r>
              <a:rPr lang="ru-RU" dirty="0"/>
              <a:t>5) завершается получением новых культурных форм</a:t>
            </a:r>
          </a:p>
          <a:p>
            <a:pPr marL="0" indent="0">
              <a:buNone/>
            </a:pPr>
            <a:r>
              <a:rPr lang="ru-RU" dirty="0"/>
              <a:t>6) завершается возникновением новых видов</a:t>
            </a:r>
          </a:p>
          <a:p>
            <a:pPr marL="0" indent="0">
              <a:buNone/>
            </a:pPr>
            <a:r>
              <a:rPr lang="ru-RU" dirty="0"/>
              <a:t>Ответ: 135</a:t>
            </a:r>
          </a:p>
        </p:txBody>
      </p:sp>
    </p:spTree>
    <p:extLst>
      <p:ext uri="{BB962C8B-B14F-4D97-AF65-F5344CB8AC3E}">
        <p14:creationId xmlns:p14="http://schemas.microsoft.com/office/powerpoint/2010/main" val="73994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94704"/>
            <a:ext cx="9601196" cy="47811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Выберите положения, относящиеся к синтетической теории эволюции. Ответ запишите цифрами без пробелов.</a:t>
            </a:r>
          </a:p>
          <a:p>
            <a:pPr marL="0" indent="0">
              <a:buNone/>
            </a:pPr>
            <a:r>
              <a:rPr lang="ru-RU" dirty="0" smtClean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1) элементарной единицей эволюции является популяция</a:t>
            </a:r>
          </a:p>
          <a:p>
            <a:pPr marL="0" indent="0">
              <a:buNone/>
            </a:pPr>
            <a:r>
              <a:rPr lang="ru-RU" dirty="0" smtClean="0"/>
              <a:t>2) влияние внешней среды направлено на развитие полезных признаков</a:t>
            </a:r>
          </a:p>
          <a:p>
            <a:pPr marL="0" indent="0">
              <a:buNone/>
            </a:pPr>
            <a:r>
              <a:rPr lang="ru-RU" dirty="0" smtClean="0"/>
              <a:t>3) естественный отбор — главная причина видообразования и развития адаптаций</a:t>
            </a:r>
          </a:p>
          <a:p>
            <a:pPr marL="0" indent="0">
              <a:buNone/>
            </a:pPr>
            <a:r>
              <a:rPr lang="ru-RU" dirty="0" smtClean="0"/>
              <a:t>4) материалом для эволюции служит </a:t>
            </a:r>
            <a:r>
              <a:rPr lang="ru-RU" dirty="0" err="1" smtClean="0"/>
              <a:t>модификационная</a:t>
            </a:r>
            <a:r>
              <a:rPr lang="ru-RU" dirty="0" smtClean="0"/>
              <a:t> изменчивость</a:t>
            </a:r>
          </a:p>
          <a:p>
            <a:pPr marL="0" indent="0">
              <a:buNone/>
            </a:pPr>
            <a:r>
              <a:rPr lang="ru-RU" dirty="0" smtClean="0"/>
              <a:t>5) элементарной единицей эволюции является вид</a:t>
            </a:r>
          </a:p>
          <a:p>
            <a:pPr marL="0" indent="0">
              <a:buNone/>
            </a:pPr>
            <a:r>
              <a:rPr lang="ru-RU" dirty="0" smtClean="0"/>
              <a:t>6) материалом для эволюции служит мутационная и комбинационная изменчивость</a:t>
            </a:r>
          </a:p>
          <a:p>
            <a:pPr marL="0" indent="0">
              <a:buNone/>
            </a:pPr>
            <a:r>
              <a:rPr lang="ru-RU" dirty="0"/>
              <a:t>Ответ: 136</a:t>
            </a:r>
          </a:p>
        </p:txBody>
      </p:sp>
    </p:spTree>
    <p:extLst>
      <p:ext uri="{BB962C8B-B14F-4D97-AF65-F5344CB8AC3E}">
        <p14:creationId xmlns:p14="http://schemas.microsoft.com/office/powerpoint/2010/main" val="134134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146220"/>
            <a:ext cx="9601196" cy="471676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Укажите процессы, относящиеся к </a:t>
            </a:r>
            <a:r>
              <a:rPr lang="ru-RU" b="1" dirty="0" err="1"/>
              <a:t>микроэволюции</a:t>
            </a:r>
            <a:r>
              <a:rPr lang="ru-RU" b="1" dirty="0"/>
              <a:t>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возникновение мутаций и рекомбинаций</a:t>
            </a:r>
          </a:p>
          <a:p>
            <a:pPr marL="0" indent="0">
              <a:buNone/>
            </a:pPr>
            <a:r>
              <a:rPr lang="ru-RU" dirty="0"/>
              <a:t>2) ароморфоз</a:t>
            </a:r>
          </a:p>
          <a:p>
            <a:pPr marL="0" indent="0">
              <a:buNone/>
            </a:pPr>
            <a:r>
              <a:rPr lang="ru-RU" dirty="0"/>
              <a:t>3) обмен генами между популяциями</a:t>
            </a:r>
          </a:p>
          <a:p>
            <a:pPr marL="0" indent="0">
              <a:buNone/>
            </a:pPr>
            <a:r>
              <a:rPr lang="ru-RU" dirty="0"/>
              <a:t>4) биологический регресс</a:t>
            </a:r>
          </a:p>
          <a:p>
            <a:pPr marL="0" indent="0">
              <a:buNone/>
            </a:pPr>
            <a:r>
              <a:rPr lang="ru-RU" dirty="0"/>
              <a:t>5) идиоадаптация</a:t>
            </a:r>
          </a:p>
          <a:p>
            <a:pPr marL="0" indent="0">
              <a:buNone/>
            </a:pPr>
            <a:r>
              <a:rPr lang="ru-RU" dirty="0"/>
              <a:t>6) колебания численности популяций</a:t>
            </a:r>
          </a:p>
          <a:p>
            <a:pPr marL="0" indent="0">
              <a:buNone/>
            </a:pPr>
            <a:r>
              <a:rPr lang="ru-RU" dirty="0"/>
              <a:t>Ответ: 136.</a:t>
            </a:r>
          </a:p>
        </p:txBody>
      </p:sp>
    </p:spTree>
    <p:extLst>
      <p:ext uri="{BB962C8B-B14F-4D97-AF65-F5344CB8AC3E}">
        <p14:creationId xmlns:p14="http://schemas.microsoft.com/office/powerpoint/2010/main" val="16653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210614"/>
            <a:ext cx="9601196" cy="451070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Выберите положения синтетической теории эволюции.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единица эволюции — популяция</a:t>
            </a:r>
          </a:p>
          <a:p>
            <a:pPr marL="0" indent="0">
              <a:buNone/>
            </a:pPr>
            <a:r>
              <a:rPr lang="ru-RU" dirty="0"/>
              <a:t>2) единица эволюции — вид</a:t>
            </a:r>
          </a:p>
          <a:p>
            <a:pPr marL="0" indent="0">
              <a:buNone/>
            </a:pPr>
            <a:r>
              <a:rPr lang="ru-RU" dirty="0"/>
              <a:t>3) факторы эволюции — мутационная изменчивость, дрейф генов, популяционные волны</a:t>
            </a:r>
          </a:p>
          <a:p>
            <a:pPr marL="0" indent="0">
              <a:buNone/>
            </a:pPr>
            <a:r>
              <a:rPr lang="ru-RU" dirty="0"/>
              <a:t>4) факторы эволюции — наследственность, изменчивость, борьба за существование</a:t>
            </a:r>
          </a:p>
          <a:p>
            <a:pPr marL="0" indent="0">
              <a:buNone/>
            </a:pPr>
            <a:r>
              <a:rPr lang="ru-RU" dirty="0"/>
              <a:t>5) формы естественного отбора — движущий и половой</a:t>
            </a:r>
          </a:p>
          <a:p>
            <a:pPr marL="0" indent="0">
              <a:buNone/>
            </a:pPr>
            <a:r>
              <a:rPr lang="ru-RU" dirty="0"/>
              <a:t>6) формы естественного отбора — движущий, стабилизирующий, </a:t>
            </a:r>
            <a:r>
              <a:rPr lang="ru-RU" dirty="0" err="1"/>
              <a:t>дизруптивный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Ответ: 136</a:t>
            </a:r>
          </a:p>
        </p:txBody>
      </p:sp>
    </p:spTree>
    <p:extLst>
      <p:ext uri="{BB962C8B-B14F-4D97-AF65-F5344CB8AC3E}">
        <p14:creationId xmlns:p14="http://schemas.microsoft.com/office/powerpoint/2010/main" val="71965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3341"/>
            <a:ext cx="9601196" cy="474252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Выберите примеры идиоадаптаций.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покровительственная окраска животных</a:t>
            </a:r>
          </a:p>
          <a:p>
            <a:pPr marL="0" indent="0">
              <a:buNone/>
            </a:pPr>
            <a:r>
              <a:rPr lang="ru-RU" dirty="0"/>
              <a:t>2) видоизменения вегетативных органов растений</a:t>
            </a:r>
          </a:p>
          <a:p>
            <a:pPr marL="0" indent="0">
              <a:buNone/>
            </a:pPr>
            <a:r>
              <a:rPr lang="ru-RU" dirty="0"/>
              <a:t>3) исчезновение пищеварительной системы у червей</a:t>
            </a:r>
          </a:p>
          <a:p>
            <a:pPr marL="0" indent="0">
              <a:buNone/>
            </a:pPr>
            <a:r>
              <a:rPr lang="ru-RU" dirty="0"/>
              <a:t>4) возникновение </a:t>
            </a:r>
            <a:r>
              <a:rPr lang="ru-RU" dirty="0" err="1"/>
              <a:t>эукариотической</a:t>
            </a:r>
            <a:r>
              <a:rPr lang="ru-RU" dirty="0"/>
              <a:t> клетки</a:t>
            </a:r>
          </a:p>
          <a:p>
            <a:pPr marL="0" indent="0">
              <a:buNone/>
            </a:pPr>
            <a:r>
              <a:rPr lang="ru-RU" dirty="0"/>
              <a:t>5) появление </a:t>
            </a:r>
            <a:r>
              <a:rPr lang="ru-RU" dirty="0" err="1"/>
              <a:t>теплокровности</a:t>
            </a:r>
            <a:r>
              <a:rPr lang="ru-RU" dirty="0"/>
              <a:t> у птиц</a:t>
            </a:r>
          </a:p>
          <a:p>
            <a:pPr marL="0" indent="0">
              <a:buNone/>
            </a:pPr>
            <a:r>
              <a:rPr lang="ru-RU" dirty="0"/>
              <a:t>6) соответствие размеров тела насекомых — опылителей строению цветков</a:t>
            </a:r>
          </a:p>
          <a:p>
            <a:pPr marL="0" indent="0">
              <a:buNone/>
            </a:pPr>
            <a:r>
              <a:rPr lang="ru-RU" dirty="0"/>
              <a:t>Ответ: 126</a:t>
            </a:r>
          </a:p>
        </p:txBody>
      </p:sp>
    </p:spTree>
    <p:extLst>
      <p:ext uri="{BB962C8B-B14F-4D97-AF65-F5344CB8AC3E}">
        <p14:creationId xmlns:p14="http://schemas.microsoft.com/office/powerpoint/2010/main" val="223501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36372"/>
            <a:ext cx="9601196" cy="46394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b="1" dirty="0"/>
              <a:t>Укажите примеры ароморфозов.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возникновение постоянной температуры тела</a:t>
            </a:r>
          </a:p>
          <a:p>
            <a:pPr marL="0" indent="0">
              <a:buNone/>
            </a:pPr>
            <a:r>
              <a:rPr lang="ru-RU" dirty="0"/>
              <a:t>2) появление цветка и семян</a:t>
            </a:r>
          </a:p>
          <a:p>
            <a:pPr marL="0" indent="0">
              <a:buNone/>
            </a:pPr>
            <a:r>
              <a:rPr lang="ru-RU" dirty="0" smtClean="0"/>
              <a:t>3) приспособленность некоторых растений к определённым опылителям</a:t>
            </a:r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) утрата зрения у кротов в связи с образом жизни</a:t>
            </a:r>
          </a:p>
          <a:p>
            <a:pPr marL="0" indent="0">
              <a:buNone/>
            </a:pPr>
            <a:r>
              <a:rPr lang="ru-RU" dirty="0"/>
              <a:t>5) возникновение длинных корней у верблюжьей колючки</a:t>
            </a:r>
          </a:p>
          <a:p>
            <a:pPr marL="0" indent="0">
              <a:buNone/>
            </a:pPr>
            <a:r>
              <a:rPr lang="ru-RU" dirty="0"/>
              <a:t>6) появление второго круга кровообращения</a:t>
            </a:r>
          </a:p>
          <a:p>
            <a:pPr marL="0" indent="0">
              <a:buNone/>
            </a:pPr>
            <a:r>
              <a:rPr lang="ru-RU" dirty="0"/>
              <a:t>Ответ: 126.</a:t>
            </a:r>
          </a:p>
        </p:txBody>
      </p:sp>
    </p:spTree>
    <p:extLst>
      <p:ext uri="{BB962C8B-B14F-4D97-AF65-F5344CB8AC3E}">
        <p14:creationId xmlns:p14="http://schemas.microsoft.com/office/powerpoint/2010/main" val="41033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236372"/>
            <a:ext cx="9601196" cy="47425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У паразитических плоских червей, в отличие от свободноживущих, в процессе эволюции </a:t>
            </a:r>
            <a:r>
              <a:rPr lang="ru-RU" b="1" dirty="0" smtClean="0"/>
              <a:t>сформировались: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защитные оболочки, на которые не действует пищеварительный сок</a:t>
            </a:r>
          </a:p>
          <a:p>
            <a:pPr marL="0" indent="0">
              <a:buNone/>
            </a:pPr>
            <a:r>
              <a:rPr lang="ru-RU" dirty="0"/>
              <a:t>2) покровы с ресничками</a:t>
            </a:r>
          </a:p>
          <a:p>
            <a:pPr marL="0" indent="0">
              <a:buNone/>
            </a:pPr>
            <a:r>
              <a:rPr lang="ru-RU" dirty="0"/>
              <a:t>3) органы прикрепления</a:t>
            </a:r>
          </a:p>
          <a:p>
            <a:pPr marL="0" indent="0">
              <a:buNone/>
            </a:pPr>
            <a:r>
              <a:rPr lang="ru-RU" dirty="0"/>
              <a:t>4) органы осязания и зрения</a:t>
            </a:r>
          </a:p>
          <a:p>
            <a:pPr marL="0" indent="0">
              <a:buNone/>
            </a:pPr>
            <a:r>
              <a:rPr lang="ru-RU" dirty="0"/>
              <a:t>5) нервная, пищеварительная, выделительная системы</a:t>
            </a:r>
          </a:p>
          <a:p>
            <a:pPr marL="0" indent="0">
              <a:buNone/>
            </a:pPr>
            <a:r>
              <a:rPr lang="ru-RU" dirty="0"/>
              <a:t>6) большая плодовитость и сложный цикл развития</a:t>
            </a:r>
          </a:p>
          <a:p>
            <a:pPr marL="0" indent="0">
              <a:buNone/>
            </a:pPr>
            <a:r>
              <a:rPr lang="ru-RU" dirty="0"/>
              <a:t>Ответ: 136.</a:t>
            </a:r>
          </a:p>
        </p:txBody>
      </p:sp>
    </p:spTree>
    <p:extLst>
      <p:ext uri="{BB962C8B-B14F-4D97-AF65-F5344CB8AC3E}">
        <p14:creationId xmlns:p14="http://schemas.microsoft.com/office/powerpoint/2010/main" val="21854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84856"/>
            <a:ext cx="9601196" cy="46910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К чему привели идиоадаптации в классе Птицы?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общему подъёму организации</a:t>
            </a:r>
          </a:p>
          <a:p>
            <a:pPr marL="0" indent="0">
              <a:buNone/>
            </a:pPr>
            <a:r>
              <a:rPr lang="ru-RU" dirty="0"/>
              <a:t>2) увеличению числа популяций и видов</a:t>
            </a:r>
          </a:p>
          <a:p>
            <a:pPr marL="0" indent="0">
              <a:buNone/>
            </a:pPr>
            <a:r>
              <a:rPr lang="ru-RU" dirty="0"/>
              <a:t>3) широкому распространению</a:t>
            </a:r>
          </a:p>
          <a:p>
            <a:pPr marL="0" indent="0">
              <a:buNone/>
            </a:pPr>
            <a:r>
              <a:rPr lang="ru-RU" dirty="0"/>
              <a:t>4) упрощению организации</a:t>
            </a:r>
          </a:p>
          <a:p>
            <a:pPr marL="0" indent="0">
              <a:buNone/>
            </a:pPr>
            <a:r>
              <a:rPr lang="ru-RU" dirty="0"/>
              <a:t>5) возникновению частных приспособлений к условиям среды</a:t>
            </a:r>
          </a:p>
          <a:p>
            <a:pPr marL="0" indent="0">
              <a:buNone/>
            </a:pPr>
            <a:r>
              <a:rPr lang="ru-RU" dirty="0"/>
              <a:t>6) понижению плодовитости</a:t>
            </a:r>
          </a:p>
          <a:p>
            <a:pPr marL="0" indent="0">
              <a:buNone/>
            </a:pPr>
            <a:r>
              <a:rPr lang="ru-RU" dirty="0"/>
              <a:t>Ответ: 235</a:t>
            </a:r>
          </a:p>
        </p:txBody>
      </p:sp>
    </p:spTree>
    <p:extLst>
      <p:ext uri="{BB962C8B-B14F-4D97-AF65-F5344CB8AC3E}">
        <p14:creationId xmlns:p14="http://schemas.microsoft.com/office/powerpoint/2010/main" val="91659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20462"/>
            <a:ext cx="9601196" cy="475540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Какие утверждения относят к теории Ч. Дарвина?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Внутри вида расхождение признаков приводит к видообразованию.</a:t>
            </a:r>
          </a:p>
          <a:p>
            <a:pPr marL="0" indent="0">
              <a:buNone/>
            </a:pPr>
            <a:r>
              <a:rPr lang="ru-RU" dirty="0"/>
              <a:t>2) Вид неоднороден и представлен множеством популяций.</a:t>
            </a:r>
          </a:p>
          <a:p>
            <a:pPr marL="0" indent="0">
              <a:buNone/>
            </a:pPr>
            <a:r>
              <a:rPr lang="ru-RU" dirty="0"/>
              <a:t>3) Естественный отбор — направляющий фактор эволюции.</a:t>
            </a:r>
          </a:p>
          <a:p>
            <a:pPr marL="0" indent="0">
              <a:buNone/>
            </a:pPr>
            <a:r>
              <a:rPr lang="ru-RU" dirty="0"/>
              <a:t>4) При создании сортов и пород направляющим фактором служит искусственный отбор.</a:t>
            </a:r>
          </a:p>
          <a:p>
            <a:pPr marL="0" indent="0">
              <a:buNone/>
            </a:pPr>
            <a:r>
              <a:rPr lang="ru-RU" dirty="0"/>
              <a:t>5) Внутреннее стремление к совершенству — фактор эволюции.</a:t>
            </a:r>
          </a:p>
          <a:p>
            <a:pPr marL="0" indent="0">
              <a:buNone/>
            </a:pPr>
            <a:r>
              <a:rPr lang="ru-RU" dirty="0"/>
              <a:t>6) Популяция — это единица эволюции.</a:t>
            </a:r>
          </a:p>
          <a:p>
            <a:pPr marL="0" indent="0">
              <a:buNone/>
            </a:pPr>
            <a:r>
              <a:rPr lang="ru-RU" dirty="0"/>
              <a:t>Ответ: 134</a:t>
            </a:r>
          </a:p>
        </p:txBody>
      </p:sp>
    </p:spTree>
    <p:extLst>
      <p:ext uri="{BB962C8B-B14F-4D97-AF65-F5344CB8AC3E}">
        <p14:creationId xmlns:p14="http://schemas.microsoft.com/office/powerpoint/2010/main" val="37152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455313"/>
            <a:ext cx="9601196" cy="44205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Примерами ароморфозов являются: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внутреннее оплодотворение</a:t>
            </a:r>
          </a:p>
          <a:p>
            <a:pPr marL="0" indent="0">
              <a:buNone/>
            </a:pPr>
            <a:r>
              <a:rPr lang="ru-RU" dirty="0"/>
              <a:t>2) четырехкамерное сердце</a:t>
            </a:r>
          </a:p>
          <a:p>
            <a:pPr marL="0" indent="0">
              <a:buNone/>
            </a:pPr>
            <a:r>
              <a:rPr lang="ru-RU" dirty="0"/>
              <a:t>3) трехслойный зародыш</a:t>
            </a:r>
          </a:p>
          <a:p>
            <a:pPr marL="0" indent="0">
              <a:buNone/>
            </a:pPr>
            <a:r>
              <a:rPr lang="ru-RU" dirty="0"/>
              <a:t>4) сильное </a:t>
            </a:r>
            <a:r>
              <a:rPr lang="ru-RU" dirty="0" err="1"/>
              <a:t>опушение</a:t>
            </a:r>
            <a:r>
              <a:rPr lang="ru-RU" dirty="0"/>
              <a:t> листьев</a:t>
            </a:r>
          </a:p>
          <a:p>
            <a:pPr marL="0" indent="0">
              <a:buNone/>
            </a:pPr>
            <a:r>
              <a:rPr lang="ru-RU" dirty="0"/>
              <a:t>5) форма клюва вьюрков</a:t>
            </a:r>
          </a:p>
          <a:p>
            <a:pPr marL="0" indent="0">
              <a:buNone/>
            </a:pPr>
            <a:r>
              <a:rPr lang="ru-RU" dirty="0"/>
              <a:t>6) короткий срок вегетации растений</a:t>
            </a:r>
          </a:p>
          <a:p>
            <a:pPr marL="0" indent="0">
              <a:buNone/>
            </a:pPr>
            <a:r>
              <a:rPr lang="ru-RU" dirty="0" smtClean="0"/>
              <a:t>Ответ: 123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38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3341"/>
            <a:ext cx="9601196" cy="47425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Стабилизирующая форма естественного отбора проявляется </a:t>
            </a:r>
            <a:r>
              <a:rPr lang="ru-RU" b="1" dirty="0" smtClean="0"/>
              <a:t>в: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постоянных условиях среды</a:t>
            </a:r>
          </a:p>
          <a:p>
            <a:pPr marL="0" indent="0">
              <a:buNone/>
            </a:pPr>
            <a:r>
              <a:rPr lang="ru-RU" dirty="0"/>
              <a:t>2) изменении средней нормы реакции</a:t>
            </a:r>
          </a:p>
          <a:p>
            <a:pPr marL="0" indent="0">
              <a:buNone/>
            </a:pPr>
            <a:r>
              <a:rPr lang="ru-RU" dirty="0"/>
              <a:t>3) сохранении приспособленных особей в исходной среде обитания</a:t>
            </a:r>
          </a:p>
          <a:p>
            <a:pPr marL="0" indent="0">
              <a:buNone/>
            </a:pPr>
            <a:r>
              <a:rPr lang="ru-RU" dirty="0"/>
              <a:t>4) выбраковывании особей с отклонением от нормы</a:t>
            </a:r>
          </a:p>
          <a:p>
            <a:pPr marL="0" indent="0">
              <a:buNone/>
            </a:pPr>
            <a:r>
              <a:rPr lang="ru-RU" dirty="0"/>
              <a:t>5) сохранении особей с мутациями</a:t>
            </a:r>
          </a:p>
          <a:p>
            <a:pPr marL="0" indent="0">
              <a:buNone/>
            </a:pPr>
            <a:r>
              <a:rPr lang="ru-RU" dirty="0"/>
              <a:t>6) сохранении особи с новыми фенотипами</a:t>
            </a:r>
          </a:p>
          <a:p>
            <a:pPr marL="0" indent="0">
              <a:buNone/>
            </a:pPr>
            <a:r>
              <a:rPr lang="ru-RU" dirty="0"/>
              <a:t>Ответ: 134</a:t>
            </a:r>
          </a:p>
        </p:txBody>
      </p:sp>
    </p:spTree>
    <p:extLst>
      <p:ext uri="{BB962C8B-B14F-4D97-AF65-F5344CB8AC3E}">
        <p14:creationId xmlns:p14="http://schemas.microsoft.com/office/powerpoint/2010/main" val="93261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Какие из нижеперечисленных примеров характеризуют движущую форму естественного отбора?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возрастание численности тёмных бабочек в промышленных районах по сравнению со светлыми</a:t>
            </a:r>
          </a:p>
          <a:p>
            <a:pPr marL="0" indent="0">
              <a:buNone/>
            </a:pPr>
            <a:r>
              <a:rPr lang="ru-RU" dirty="0"/>
              <a:t>2) появление устойчивости у животных к ядохимикатам</a:t>
            </a:r>
          </a:p>
          <a:p>
            <a:pPr marL="0" indent="0">
              <a:buNone/>
            </a:pPr>
            <a:r>
              <a:rPr lang="ru-RU" dirty="0"/>
              <a:t>3) постоянство размеров и формы цветка у </a:t>
            </a:r>
            <a:r>
              <a:rPr lang="ru-RU" dirty="0" err="1"/>
              <a:t>насекомоопыляемых</a:t>
            </a:r>
            <a:r>
              <a:rPr lang="ru-RU" dirty="0"/>
              <a:t> растений</a:t>
            </a:r>
          </a:p>
          <a:p>
            <a:pPr marL="0" indent="0">
              <a:buNone/>
            </a:pPr>
            <a:r>
              <a:rPr lang="ru-RU" dirty="0"/>
              <a:t>4) уменьшение размеров крабов, обитающих в мутной воде</a:t>
            </a:r>
          </a:p>
          <a:p>
            <a:pPr marL="0" indent="0">
              <a:buNone/>
            </a:pPr>
            <a:r>
              <a:rPr lang="ru-RU" dirty="0"/>
              <a:t>5) уплощённое в спинно-брюшном направлении тело камбалы</a:t>
            </a:r>
          </a:p>
          <a:p>
            <a:pPr marL="0" indent="0">
              <a:buNone/>
            </a:pPr>
            <a:r>
              <a:rPr lang="ru-RU" dirty="0"/>
              <a:t>6) сохранение до настоящего времени </a:t>
            </a:r>
            <a:r>
              <a:rPr lang="ru-RU" dirty="0" err="1"/>
              <a:t>кистепёрой</a:t>
            </a:r>
            <a:r>
              <a:rPr lang="ru-RU" dirty="0"/>
              <a:t> рыбы латимерии</a:t>
            </a:r>
          </a:p>
          <a:p>
            <a:pPr marL="0" indent="0">
              <a:buNone/>
            </a:pPr>
            <a:r>
              <a:rPr lang="ru-RU" dirty="0"/>
              <a:t>Ответ: 124</a:t>
            </a:r>
          </a:p>
        </p:txBody>
      </p:sp>
    </p:spTree>
    <p:extLst>
      <p:ext uri="{BB962C8B-B14F-4D97-AF65-F5344CB8AC3E}">
        <p14:creationId xmlns:p14="http://schemas.microsoft.com/office/powerpoint/2010/main" val="395920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20462"/>
            <a:ext cx="9601196" cy="475540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Выберите примеры действия движущей формы естественного отбора.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Бабочки с тёмной окраской вытесняют бабочек со светлой окраской.</a:t>
            </a:r>
          </a:p>
          <a:p>
            <a:pPr marL="0" indent="0">
              <a:buNone/>
            </a:pPr>
            <a:r>
              <a:rPr lang="ru-RU" dirty="0"/>
              <a:t>2) В озере появляются мутантные формы рыб, которые сразу съедаются хищниками.</a:t>
            </a:r>
          </a:p>
          <a:p>
            <a:pPr marL="0" indent="0">
              <a:buNone/>
            </a:pPr>
            <a:r>
              <a:rPr lang="ru-RU" dirty="0"/>
              <a:t>3) Отбор направлен на сохранение птиц со средней плодовитостью.</a:t>
            </a:r>
          </a:p>
          <a:p>
            <a:pPr marL="0" indent="0">
              <a:buNone/>
            </a:pPr>
            <a:r>
              <a:rPr lang="ru-RU" dirty="0"/>
              <a:t>4) У лошадей постепенно пятипалая конечность заменяется однопалой.</a:t>
            </a:r>
          </a:p>
          <a:p>
            <a:pPr marL="0" indent="0">
              <a:buNone/>
            </a:pPr>
            <a:r>
              <a:rPr lang="ru-RU" dirty="0"/>
              <a:t>5) Детёныши животных, родившиеся преждевременно, погибают от недостатка еды.</a:t>
            </a:r>
          </a:p>
          <a:p>
            <a:pPr marL="0" indent="0">
              <a:buNone/>
            </a:pPr>
            <a:r>
              <a:rPr lang="ru-RU" dirty="0"/>
              <a:t>6) Среди колонии бактерий появляются клетки, устойчивые к антибиотикам</a:t>
            </a:r>
          </a:p>
          <a:p>
            <a:pPr marL="0" indent="0">
              <a:buNone/>
            </a:pPr>
            <a:r>
              <a:rPr lang="ru-RU" dirty="0"/>
              <a:t>Ответ: 146.</a:t>
            </a:r>
          </a:p>
        </p:txBody>
      </p:sp>
    </p:spTree>
    <p:extLst>
      <p:ext uri="{BB962C8B-B14F-4D97-AF65-F5344CB8AC3E}">
        <p14:creationId xmlns:p14="http://schemas.microsoft.com/office/powerpoint/2010/main" val="258775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49251"/>
            <a:ext cx="9601196" cy="46266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Укажите примеры </a:t>
            </a:r>
            <a:r>
              <a:rPr lang="ru-RU" b="1" dirty="0" smtClean="0"/>
              <a:t>дегенерации.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отсутствие пищеварительной системы у бычьего цепня</a:t>
            </a:r>
          </a:p>
          <a:p>
            <a:pPr marL="0" indent="0">
              <a:buNone/>
            </a:pPr>
            <a:r>
              <a:rPr lang="ru-RU" dirty="0"/>
              <a:t>2) сидячий образ жизни асцидий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dirty="0" err="1"/>
              <a:t>многососковость</a:t>
            </a:r>
            <a:r>
              <a:rPr lang="ru-RU" dirty="0"/>
              <a:t> у человека</a:t>
            </a:r>
          </a:p>
          <a:p>
            <a:pPr marL="0" indent="0">
              <a:buNone/>
            </a:pPr>
            <a:r>
              <a:rPr lang="ru-RU" dirty="0"/>
              <a:t>4) примитивная нервная система у кишечнополостных</a:t>
            </a:r>
          </a:p>
          <a:p>
            <a:pPr marL="0" indent="0">
              <a:buNone/>
            </a:pPr>
            <a:r>
              <a:rPr lang="ru-RU" dirty="0"/>
              <a:t>5) плохо развитые глаза у крота</a:t>
            </a:r>
          </a:p>
          <a:p>
            <a:pPr marL="0" indent="0">
              <a:buNone/>
            </a:pPr>
            <a:r>
              <a:rPr lang="ru-RU" dirty="0"/>
              <a:t>6) </a:t>
            </a:r>
            <a:r>
              <a:rPr lang="ru-RU" dirty="0"/>
              <a:t>о</a:t>
            </a:r>
            <a:r>
              <a:rPr lang="ru-RU" dirty="0" smtClean="0"/>
              <a:t>тсутствие хлоропластов </a:t>
            </a:r>
            <a:r>
              <a:rPr lang="ru-RU" dirty="0" smtClean="0"/>
              <a:t>в клетках повилики</a:t>
            </a:r>
          </a:p>
          <a:p>
            <a:pPr marL="0" indent="0">
              <a:buNone/>
            </a:pPr>
            <a:r>
              <a:rPr lang="ru-RU" dirty="0" smtClean="0"/>
              <a:t>Ответ</a:t>
            </a:r>
            <a:r>
              <a:rPr lang="ru-RU" dirty="0"/>
              <a:t>: </a:t>
            </a:r>
            <a:r>
              <a:rPr lang="ru-RU" dirty="0" smtClean="0"/>
              <a:t>126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6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3341"/>
            <a:ext cx="9601196" cy="47425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Укажите признаки, характеризующие движущую форму естественного отбора.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Она способствует появлению нового вида.</a:t>
            </a:r>
          </a:p>
          <a:p>
            <a:pPr marL="0" indent="0">
              <a:buNone/>
            </a:pPr>
            <a:r>
              <a:rPr lang="ru-RU" dirty="0"/>
              <a:t>2) Она проявляется в меняющихся условиях среды.</a:t>
            </a:r>
          </a:p>
          <a:p>
            <a:pPr marL="0" indent="0">
              <a:buNone/>
            </a:pPr>
            <a:r>
              <a:rPr lang="ru-RU" dirty="0"/>
              <a:t>3) Совершенствуется приспособленность особей к исходной среде.</a:t>
            </a:r>
          </a:p>
          <a:p>
            <a:pPr marL="0" indent="0">
              <a:buNone/>
            </a:pPr>
            <a:r>
              <a:rPr lang="ru-RU" dirty="0"/>
              <a:t>4) Выбраковываются особи с отклонением от нормы.</a:t>
            </a:r>
          </a:p>
          <a:p>
            <a:pPr marL="0" indent="0">
              <a:buNone/>
            </a:pPr>
            <a:r>
              <a:rPr lang="ru-RU" dirty="0"/>
              <a:t>5) Возрастает численность особей со средним значением признака.</a:t>
            </a:r>
          </a:p>
          <a:p>
            <a:pPr marL="0" indent="0">
              <a:buNone/>
            </a:pPr>
            <a:r>
              <a:rPr lang="ru-RU" dirty="0"/>
              <a:t>6) Сохраняются особи с новыми признаками.</a:t>
            </a:r>
          </a:p>
          <a:p>
            <a:pPr marL="0" indent="0">
              <a:buNone/>
            </a:pPr>
            <a:r>
              <a:rPr lang="ru-RU" dirty="0"/>
              <a:t>Ответ: 126</a:t>
            </a:r>
          </a:p>
        </p:txBody>
      </p:sp>
    </p:spTree>
    <p:extLst>
      <p:ext uri="{BB962C8B-B14F-4D97-AF65-F5344CB8AC3E}">
        <p14:creationId xmlns:p14="http://schemas.microsoft.com/office/powerpoint/2010/main" val="222721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признаки, характеризующие естественный отбор как движущую силу эволюции.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источник эволюционного материала</a:t>
            </a:r>
          </a:p>
          <a:p>
            <a:pPr marL="0" indent="0">
              <a:buNone/>
            </a:pPr>
            <a:r>
              <a:rPr lang="ru-RU" dirty="0"/>
              <a:t>2) обеспечивает резерв наследственной изменчивости</a:t>
            </a:r>
          </a:p>
          <a:p>
            <a:pPr marL="0" indent="0">
              <a:buNone/>
            </a:pPr>
            <a:r>
              <a:rPr lang="ru-RU" dirty="0"/>
              <a:t>3) объектом является фенотип особи</a:t>
            </a:r>
          </a:p>
          <a:p>
            <a:pPr marL="0" indent="0">
              <a:buNone/>
            </a:pPr>
            <a:r>
              <a:rPr lang="ru-RU" dirty="0"/>
              <a:t>4) обеспечивает селекцию генотипов</a:t>
            </a:r>
          </a:p>
          <a:p>
            <a:pPr marL="0" indent="0">
              <a:buNone/>
            </a:pPr>
            <a:r>
              <a:rPr lang="ru-RU" dirty="0"/>
              <a:t>5) фактор направленного действия</a:t>
            </a:r>
          </a:p>
          <a:p>
            <a:pPr marL="0" indent="0">
              <a:buNone/>
            </a:pPr>
            <a:r>
              <a:rPr lang="ru-RU" dirty="0"/>
              <a:t>6) фактор случайного действия</a:t>
            </a:r>
          </a:p>
          <a:p>
            <a:pPr marL="0" indent="0">
              <a:buNone/>
            </a:pPr>
            <a:r>
              <a:rPr lang="ru-RU" dirty="0"/>
              <a:t>Ответ: 345</a:t>
            </a:r>
          </a:p>
        </p:txBody>
      </p:sp>
    </p:spTree>
    <p:extLst>
      <p:ext uri="{BB962C8B-B14F-4D97-AF65-F5344CB8AC3E}">
        <p14:creationId xmlns:p14="http://schemas.microsoft.com/office/powerpoint/2010/main" val="21282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07583"/>
            <a:ext cx="9601196" cy="476828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Что из перечисленного считается палеонтологическими доказательствами эволюции? Выберите три верных ответа из шести и запишите в таблицу цифры, под которыми они указаны.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1) скелет археоптерикса</a:t>
            </a:r>
          </a:p>
          <a:p>
            <a:pPr marL="0" indent="0">
              <a:buNone/>
            </a:pPr>
            <a:r>
              <a:rPr lang="ru-RU" dirty="0"/>
              <a:t>2) окаменевшие остатки древних моллюсков</a:t>
            </a:r>
          </a:p>
          <a:p>
            <a:pPr marL="0" indent="0">
              <a:buNone/>
            </a:pPr>
            <a:r>
              <a:rPr lang="ru-RU" dirty="0"/>
              <a:t>3) схожесть эмбрионов позвоночных животных на ранних стадиях, развития</a:t>
            </a:r>
          </a:p>
          <a:p>
            <a:pPr marL="0" indent="0">
              <a:buNone/>
            </a:pPr>
            <a:r>
              <a:rPr lang="ru-RU" dirty="0"/>
              <a:t>4) отпечатки папоротников в пластах угля</a:t>
            </a:r>
          </a:p>
          <a:p>
            <a:pPr marL="0" indent="0">
              <a:buNone/>
            </a:pPr>
            <a:r>
              <a:rPr lang="ru-RU" dirty="0"/>
              <a:t>5) схожесть строения клеток </a:t>
            </a:r>
            <a:r>
              <a:rPr lang="ru-RU" dirty="0" err="1"/>
              <a:t>эукариотических</a:t>
            </a:r>
            <a:r>
              <a:rPr lang="ru-RU" dirty="0"/>
              <a:t> организмов</a:t>
            </a:r>
          </a:p>
          <a:p>
            <a:pPr marL="0" indent="0">
              <a:buNone/>
            </a:pPr>
            <a:r>
              <a:rPr lang="ru-RU" dirty="0"/>
              <a:t>6) общий план строения всех позвоночных животных</a:t>
            </a:r>
          </a:p>
          <a:p>
            <a:pPr marL="0" indent="0">
              <a:buNone/>
            </a:pPr>
            <a:r>
              <a:rPr lang="ru-RU" dirty="0"/>
              <a:t>Ответ: 124</a:t>
            </a:r>
          </a:p>
        </p:txBody>
      </p:sp>
    </p:spTree>
    <p:extLst>
      <p:ext uri="{BB962C8B-B14F-4D97-AF65-F5344CB8AC3E}">
        <p14:creationId xmlns:p14="http://schemas.microsoft.com/office/powerpoint/2010/main" val="253096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84856"/>
            <a:ext cx="9601196" cy="46910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Прочитайте текст. Выберите три верных утверждения. Запишите в таблицу цифры, под которыми они указаны</a:t>
            </a:r>
            <a:r>
              <a:rPr lang="ru-RU" b="1" dirty="0" smtClean="0"/>
              <a:t>.</a:t>
            </a: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/>
              <a:t>1) Неандерталец — древний человек, ископаемые останки которого были обнаружены в долине </a:t>
            </a:r>
            <a:r>
              <a:rPr lang="ru-RU" dirty="0" err="1"/>
              <a:t>Неандерталь</a:t>
            </a:r>
            <a:r>
              <a:rPr lang="ru-RU" dirty="0"/>
              <a:t> в Германии. (2) Жили неандертальцы в пещерах, охота велась коллективно с использованием костяных орудий. (3) Череп неандертальцев имел мощный надглазничный валик, лоб был низким, лицо скуластым. (4) Неандертальцы — самые близкие предки человекообразных обезьян. (5) Немногочисленные ветви неандертальцев сохранились до сегодняшнего дня в Африке</a:t>
            </a:r>
          </a:p>
          <a:p>
            <a:pPr marL="0" indent="0">
              <a:buNone/>
            </a:pPr>
            <a:r>
              <a:rPr lang="ru-RU" dirty="0"/>
              <a:t>Ответ: 123</a:t>
            </a:r>
          </a:p>
        </p:txBody>
      </p:sp>
    </p:spTree>
    <p:extLst>
      <p:ext uri="{BB962C8B-B14F-4D97-AF65-F5344CB8AC3E}">
        <p14:creationId xmlns:p14="http://schemas.microsoft.com/office/powerpoint/2010/main" val="185011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Прочитайте текст. Выберите три предложения, в которых даны описания общей дегенерации. Запишите в таблицу цифры, под которыми они </a:t>
            </a:r>
            <a:r>
              <a:rPr lang="ru-RU" b="1" dirty="0" smtClean="0"/>
              <a:t>указаны.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(1)Упрощение организации и образа жизни организмов, сопровождающееся утратой ряда органов или систем органов, – один из путей достижения биологического прогресса. (2)Гельминты перешли к паразитическому образу жизни, сильно упростив свою организацию. (3)Они отличаются высокой плодовитостью, сложными циклами развития и разнообразными приспособлениями к среде обитания. (4)У паразитического растения повилики в процессе эволюции утратилась способность к фотосинтезу в связи с отсутствием нормальных листьев и корней. (5)У змей произошла редукция конечностей, а у крота – редукция органов зрения. (6)Редукция органов связана с мутациями, которые закрепляются в поколениях и распространяются в популяции.</a:t>
            </a:r>
          </a:p>
          <a:p>
            <a:pPr marL="0" indent="0">
              <a:buNone/>
            </a:pPr>
            <a:r>
              <a:rPr lang="ru-RU" dirty="0"/>
              <a:t>Ответ: 124</a:t>
            </a:r>
          </a:p>
        </p:txBody>
      </p:sp>
    </p:spTree>
    <p:extLst>
      <p:ext uri="{BB962C8B-B14F-4D97-AF65-F5344CB8AC3E}">
        <p14:creationId xmlns:p14="http://schemas.microsoft.com/office/powerpoint/2010/main" val="322316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94704"/>
            <a:ext cx="9601196" cy="478116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/>
              <a:t>Прочитайте </a:t>
            </a:r>
            <a:r>
              <a:rPr lang="ru-RU" b="1" dirty="0"/>
              <a:t>текст. Выберите три предложения, в которых даны описания идиоадаптаций. Запишите в таблицу цифры, под которыми они указаны.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(1)Самый многочисленный класс беспозвоночных животных — Насекомые. (2)В процессе эволюции они приобрели частные приспособления к различным условиям обитания без изменения своего уровня организации. (3)У насекомых существуют разнообразные типы окраски, различные формы тела и конечностей. (4)Появление хитинового покрова и хорошо развитая нервная система и органы чувств помогли насекомым широко расселиться на Земле. (5)Разнообразные ротовые аппараты способствовали их закреплению в различных экологических нишах в зависимости от пищевой специализации. (6) Развитие трахейной системы обеспечивает дыхание </a:t>
            </a:r>
            <a:r>
              <a:rPr lang="ru-RU" dirty="0" err="1"/>
              <a:t>атмосферым</a:t>
            </a:r>
            <a:r>
              <a:rPr lang="ru-RU" dirty="0"/>
              <a:t> кислородом.</a:t>
            </a:r>
          </a:p>
          <a:p>
            <a:pPr marL="0" indent="0">
              <a:buNone/>
            </a:pPr>
            <a:r>
              <a:rPr lang="ru-RU" dirty="0"/>
              <a:t>Ответ: 235</a:t>
            </a:r>
          </a:p>
        </p:txBody>
      </p:sp>
    </p:spTree>
    <p:extLst>
      <p:ext uri="{BB962C8B-B14F-4D97-AF65-F5344CB8AC3E}">
        <p14:creationId xmlns:p14="http://schemas.microsoft.com/office/powerpoint/2010/main" val="81914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403797"/>
            <a:ext cx="9601196" cy="44720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Выберите три идиоадаптации.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легкие, состоящие из альвеол, у млекопитающих</a:t>
            </a:r>
          </a:p>
          <a:p>
            <a:pPr marL="0" indent="0">
              <a:buNone/>
            </a:pPr>
            <a:r>
              <a:rPr lang="ru-RU" dirty="0"/>
              <a:t>2) отсутствие густого шерстного покрова у слона</a:t>
            </a:r>
          </a:p>
          <a:p>
            <a:pPr marL="0" indent="0">
              <a:buNone/>
            </a:pPr>
            <a:r>
              <a:rPr lang="ru-RU" dirty="0"/>
              <a:t>3) развитие пищеварительной системы у плоских червей</a:t>
            </a:r>
          </a:p>
          <a:p>
            <a:pPr marL="0" indent="0">
              <a:buNone/>
            </a:pPr>
            <a:r>
              <a:rPr lang="ru-RU" dirty="0"/>
              <a:t>4) развитие кровеносной системы у кольчатых червей</a:t>
            </a:r>
          </a:p>
          <a:p>
            <a:pPr marL="0" indent="0">
              <a:buNone/>
            </a:pPr>
            <a:r>
              <a:rPr lang="ru-RU" dirty="0"/>
              <a:t>5) наличие длинных тычиночных нитей у злаков</a:t>
            </a:r>
          </a:p>
          <a:p>
            <a:pPr marL="0" indent="0">
              <a:buNone/>
            </a:pPr>
            <a:r>
              <a:rPr lang="ru-RU" dirty="0"/>
              <a:t>6) развитие колюще-сосущего ротового аппарата у комаров</a:t>
            </a:r>
          </a:p>
          <a:p>
            <a:pPr marL="0" indent="0">
              <a:buNone/>
            </a:pPr>
            <a:r>
              <a:rPr lang="ru-RU" dirty="0"/>
              <a:t>Ответ: 256</a:t>
            </a:r>
          </a:p>
        </p:txBody>
      </p:sp>
    </p:spTree>
    <p:extLst>
      <p:ext uri="{BB962C8B-B14F-4D97-AF65-F5344CB8AC3E}">
        <p14:creationId xmlns:p14="http://schemas.microsoft.com/office/powerpoint/2010/main" val="227461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07583"/>
            <a:ext cx="9601196" cy="476828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Прочитайте текст. Выберите три предложения, в которых даны описания палеонтологического метода изучения эволюции.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/>
              <a:t>1)В настоящее время для изучения эволюционного развития той или иной группы организмов используется комплекс методов. (2)Изучение растительного и животного мира некоторых океанических островов позволило установить эндемичные виды. (3)Фауна и флора островов оказывается тем более своеобразной, чем глубже и дольше эти острова были изолированы от основной суши. (4)Поиски и детальные описания форм организмов, сочетающих признаки более древних и молодых групп, служат важными методами восстановления филогенеза. (5)Также ход филогенеза можно проследить, используя ряды ископаемых форм, генеалогически связанных друг с другом. (6)Восстановление филогенетических рядов и обнаружение последовательности ископаемых форм позволили установить ход эволюционного процесса для лошадей, слонов, носорогов и некоторых моллюсков.</a:t>
            </a:r>
          </a:p>
          <a:p>
            <a:pPr marL="0" indent="0">
              <a:buNone/>
            </a:pPr>
            <a:r>
              <a:rPr lang="ru-RU" dirty="0"/>
              <a:t>Ответ: 456</a:t>
            </a:r>
          </a:p>
        </p:txBody>
      </p:sp>
    </p:spTree>
    <p:extLst>
      <p:ext uri="{BB962C8B-B14F-4D97-AF65-F5344CB8AC3E}">
        <p14:creationId xmlns:p14="http://schemas.microsoft.com/office/powerpoint/2010/main" val="248589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Прочитайте текст. Выберите три предложения, в которых даны описания ароморфозов растений. Запишите в таблицу цифры, под которыми они указаны.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(1)В ходе эволюции растений происходили значимые изменения, сильно повышавшие приспособленность растений. (2)При выходе на сушу у растений сформировались механические и покровные ткани. (3)В дальнейшем появились корни. (4)Различная форма побегов и жизненных форм способствовала широкому распространению наземных растений. (5)Формирование семян и оплодотворение при помощи опыления позволили окончательно избавится от необходимости воды для размножения. (6)Различные формы и цвет цветков и плодов позволили освоить дополнительные экосистемы.</a:t>
            </a:r>
          </a:p>
          <a:p>
            <a:pPr marL="0" indent="0">
              <a:buNone/>
            </a:pPr>
            <a:r>
              <a:rPr lang="ru-RU" dirty="0"/>
              <a:t>Ответ: 235.</a:t>
            </a:r>
          </a:p>
        </p:txBody>
      </p:sp>
    </p:spTree>
    <p:extLst>
      <p:ext uri="{BB962C8B-B14F-4D97-AF65-F5344CB8AC3E}">
        <p14:creationId xmlns:p14="http://schemas.microsoft.com/office/powerpoint/2010/main" val="228453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868103"/>
              </p:ext>
            </p:extLst>
          </p:nvPr>
        </p:nvGraphicFramePr>
        <p:xfrm>
          <a:off x="2464903" y="2715570"/>
          <a:ext cx="7434468" cy="3352801"/>
        </p:xfrm>
        <a:graphic>
          <a:graphicData uri="http://schemas.openxmlformats.org/drawingml/2006/table">
            <a:tbl>
              <a:tblPr/>
              <a:tblGrid>
                <a:gridCol w="3819987"/>
                <a:gridCol w="1246076"/>
                <a:gridCol w="2368405"/>
              </a:tblGrid>
              <a:tr h="628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ВИД ДОКАЗАТЕЛЬСТВ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2415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А) усы таракана и рыбы сома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Б) чешуя ящерицы и перо птицы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В) глаза осьминога и собаки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Г) зубы акулы и кошки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Д) нос обезьяны и хобот слона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Е) когти кошки и ногти обезьяны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1) гомологичные органы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2) аналогичные органы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78891"/>
              </p:ext>
            </p:extLst>
          </p:nvPr>
        </p:nvGraphicFramePr>
        <p:xfrm>
          <a:off x="6053069" y="4970283"/>
          <a:ext cx="2150772" cy="457200"/>
        </p:xfrm>
        <a:graphic>
          <a:graphicData uri="http://schemas.openxmlformats.org/drawingml/2006/table">
            <a:tbl>
              <a:tblPr/>
              <a:tblGrid>
                <a:gridCol w="358462"/>
                <a:gridCol w="358462"/>
                <a:gridCol w="358462"/>
                <a:gridCol w="358462"/>
                <a:gridCol w="358462"/>
                <a:gridCol w="358462"/>
              </a:tblGrid>
              <a:tr h="184666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4666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391479" y="970001"/>
            <a:ext cx="9666621" cy="143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примерами и видами доказательств эволюции.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2464904" y="5058151"/>
            <a:ext cx="22263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212111.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898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500578"/>
              </p:ext>
            </p:extLst>
          </p:nvPr>
        </p:nvGraphicFramePr>
        <p:xfrm>
          <a:off x="2601533" y="2820473"/>
          <a:ext cx="7528022" cy="2419368"/>
        </p:xfrm>
        <a:graphic>
          <a:graphicData uri="http://schemas.openxmlformats.org/drawingml/2006/table">
            <a:tbl>
              <a:tblPr/>
              <a:tblGrid>
                <a:gridCol w="4301543"/>
                <a:gridCol w="412124"/>
                <a:gridCol w="2814355"/>
              </a:tblGrid>
              <a:tr h="42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ОСОБЕННОСТЬ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9373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А) предплечье лягушки и курицы</a:t>
                      </a:r>
                    </a:p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Б) ноги мыши и крылья летучей мыши</a:t>
                      </a:r>
                    </a:p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В) крылья воробья и крылья саранчи</a:t>
                      </a:r>
                    </a:p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Г) плавник кита и плавник рака</a:t>
                      </a:r>
                    </a:p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Д) роющие конечности крота и медведки</a:t>
                      </a:r>
                    </a:p>
                    <a:p>
                      <a:pPr algn="l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Е) волосы человека и шерсть собаки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1) гомологичные органы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2) аналогичные органы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724598"/>
              </p:ext>
            </p:extLst>
          </p:nvPr>
        </p:nvGraphicFramePr>
        <p:xfrm>
          <a:off x="4977550" y="5460642"/>
          <a:ext cx="2571750" cy="463640"/>
        </p:xfrm>
        <a:graphic>
          <a:graphicData uri="http://schemas.openxmlformats.org/drawingml/2006/table">
            <a:tbl>
              <a:tblPr/>
              <a:tblGrid>
                <a:gridCol w="428625"/>
                <a:gridCol w="428625"/>
                <a:gridCol w="428625"/>
                <a:gridCol w="428625"/>
                <a:gridCol w="428625"/>
                <a:gridCol w="428625"/>
              </a:tblGrid>
              <a:tr h="231820"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</a:rPr>
                        <a:t>A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820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 rot="10800000" flipV="1">
            <a:off x="1674253" y="1090084"/>
            <a:ext cx="9221273" cy="149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примером и морфофизиологической особенностью,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которой соответствует данный пример.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8642" y="5691320"/>
            <a:ext cx="58811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112221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25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815002"/>
              </p:ext>
            </p:extLst>
          </p:nvPr>
        </p:nvGraphicFramePr>
        <p:xfrm>
          <a:off x="1566932" y="2503535"/>
          <a:ext cx="8929349" cy="3279507"/>
        </p:xfrm>
        <a:graphic>
          <a:graphicData uri="http://schemas.openxmlformats.org/drawingml/2006/table">
            <a:tbl>
              <a:tblPr/>
              <a:tblGrid>
                <a:gridCol w="4967918"/>
                <a:gridCol w="181340"/>
                <a:gridCol w="3780091"/>
              </a:tblGrid>
              <a:tr h="3409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ПРИМЕРЫ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ВИДЫ ЕСТЕСТВЕННОГООТБОРА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38568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А) существование раннецветущего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</a:rPr>
                        <a:t>позднецветущего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подвидов погремка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Б) слабое выживание черепах с тонким и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излишне толстым панцирем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В) увеличение числа тёмных бабочек в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</a:rPr>
                        <a:t>районах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с сильным загрязнением воздуха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Г) постепенная редукция шёрстного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</a:rPr>
                        <a:t>покрова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у тюленей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Д) гибель яиц птиц со слишком тонкой и</a:t>
                      </a:r>
                    </a:p>
                    <a:p>
                      <a:pPr algn="l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</a:rPr>
                        <a:t>слишком толстой скорлупой</a:t>
                      </a:r>
                    </a:p>
                    <a:p>
                      <a:pPr algn="l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) появление видов вьюрков с различной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формой клюва на островах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1) движущий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2) стабилизирующий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3) разрывающий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84734"/>
              </p:ext>
            </p:extLst>
          </p:nvPr>
        </p:nvGraphicFramePr>
        <p:xfrm>
          <a:off x="5422005" y="5512158"/>
          <a:ext cx="2202288" cy="463638"/>
        </p:xfrm>
        <a:graphic>
          <a:graphicData uri="http://schemas.openxmlformats.org/drawingml/2006/table">
            <a:tbl>
              <a:tblPr/>
              <a:tblGrid>
                <a:gridCol w="367048"/>
                <a:gridCol w="367048"/>
                <a:gridCol w="367048"/>
                <a:gridCol w="367048"/>
                <a:gridCol w="367048"/>
                <a:gridCol w="367048"/>
              </a:tblGrid>
              <a:tr h="231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819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425266" y="764597"/>
            <a:ext cx="9341467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примерами и видами естественного отбора: к каждой позиции,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в первом столбце,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подберите соответствующую позицию из второго столбца.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таблицу выбранные цифры под соответствующими буквами.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759853" y="5648526"/>
            <a:ext cx="2408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 panose="020B0604030504040204" pitchFamily="34" charset="0"/>
              </a:rPr>
              <a:t>Ответ: 321123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90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595015"/>
              </p:ext>
            </p:extLst>
          </p:nvPr>
        </p:nvGraphicFramePr>
        <p:xfrm>
          <a:off x="1661374" y="2503535"/>
          <a:ext cx="9608223" cy="3594994"/>
        </p:xfrm>
        <a:graphic>
          <a:graphicData uri="http://schemas.openxmlformats.org/drawingml/2006/table">
            <a:tbl>
              <a:tblPr/>
              <a:tblGrid>
                <a:gridCol w="4964249"/>
                <a:gridCol w="576493"/>
                <a:gridCol w="4067481"/>
              </a:tblGrid>
              <a:tr h="4351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ХАРАКТЕРИСТИКА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СПОСОБ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59811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А. разделение ареала исходного вида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непреодолимыми преградами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Б. различные пищевые специализации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в популяциях исходного вида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В. освоение популяциями новых территорий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Г. стабильность и неразрывность исходного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ареала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Д. различные сроки размножения в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популяциях исходного вида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1. экологический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2. географическое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92873"/>
              </p:ext>
            </p:extLst>
          </p:nvPr>
        </p:nvGraphicFramePr>
        <p:xfrm>
          <a:off x="5024437" y="5441324"/>
          <a:ext cx="2143125" cy="457200"/>
        </p:xfrm>
        <a:graphic>
          <a:graphicData uri="http://schemas.openxmlformats.org/drawingml/2006/table">
            <a:tbl>
              <a:tblPr/>
              <a:tblGrid>
                <a:gridCol w="428625"/>
                <a:gridCol w="428625"/>
                <a:gridCol w="428625"/>
                <a:gridCol w="428625"/>
                <a:gridCol w="428625"/>
              </a:tblGrid>
              <a:tr h="1352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5228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130411" y="887708"/>
            <a:ext cx="9931180" cy="1492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характеристиками и способами видообразования: к каждой позиции,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в первом столбце, подберите соответствующую позицию из второго столбца.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таблицу выбранные цифры под соответствующими буквами.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411802" y="5453575"/>
            <a:ext cx="20526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21211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7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120524"/>
              </p:ext>
            </p:extLst>
          </p:nvPr>
        </p:nvGraphicFramePr>
        <p:xfrm>
          <a:off x="2009104" y="2626646"/>
          <a:ext cx="8448540" cy="3128994"/>
        </p:xfrm>
        <a:graphic>
          <a:graphicData uri="http://schemas.openxmlformats.org/drawingml/2006/table">
            <a:tbl>
              <a:tblPr/>
              <a:tblGrid>
                <a:gridCol w="4365079"/>
                <a:gridCol w="506913"/>
                <a:gridCol w="3576548"/>
              </a:tblGrid>
              <a:tr h="529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ЖИВОТНЫХ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ЭВОЛЮЦИОННЫЙ ПРОЦЕСС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99826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крылья птицы и бабочки</a:t>
                      </a:r>
                    </a:p>
                    <a:p>
                      <a:pPr algn="l" fontAlgn="t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ласты дельфина и крылья-ласты пингвина</a:t>
                      </a:r>
                    </a:p>
                    <a:p>
                      <a:pPr algn="l" fontAlgn="t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конечности медведки и кузнечика</a:t>
                      </a:r>
                    </a:p>
                    <a:p>
                      <a:pPr algn="l" fontAlgn="t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глаза осьминога и кошки</a:t>
                      </a:r>
                    </a:p>
                    <a:p>
                      <a:pPr algn="l" fontAlgn="t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конечности крокодила и летучей мыши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конвергенция</a:t>
                      </a:r>
                    </a:p>
                    <a:p>
                      <a:pPr algn="l" fontAlgn="t"/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дивергенция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62787"/>
              </p:ext>
            </p:extLst>
          </p:nvPr>
        </p:nvGraphicFramePr>
        <p:xfrm>
          <a:off x="6336405" y="5293216"/>
          <a:ext cx="1519707" cy="457200"/>
        </p:xfrm>
        <a:graphic>
          <a:graphicData uri="http://schemas.openxmlformats.org/drawingml/2006/table">
            <a:tbl>
              <a:tblPr/>
              <a:tblGrid>
                <a:gridCol w="303941"/>
                <a:gridCol w="398074"/>
                <a:gridCol w="209810"/>
                <a:gridCol w="303941"/>
                <a:gridCol w="303941"/>
              </a:tblGrid>
              <a:tr h="154547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4547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056067" y="764597"/>
            <a:ext cx="10354615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органами животных и эволюционными процессами, в результате которых они сформировались: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 каждой позиции из левого столбца подберите соответствующую позицию из правого столбца.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таблицу выбранные цифры под соответствующими буквами.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H="1" flipV="1">
            <a:off x="1506827" y="5378071"/>
            <a:ext cx="2198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11212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65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355474"/>
              </p:ext>
            </p:extLst>
          </p:nvPr>
        </p:nvGraphicFramePr>
        <p:xfrm>
          <a:off x="1764406" y="2794715"/>
          <a:ext cx="8435662" cy="2960925"/>
        </p:xfrm>
        <a:graphic>
          <a:graphicData uri="http://schemas.openxmlformats.org/drawingml/2006/table">
            <a:tbl>
              <a:tblPr/>
              <a:tblGrid>
                <a:gridCol w="4358425"/>
                <a:gridCol w="506140"/>
                <a:gridCol w="3571097"/>
              </a:tblGrid>
              <a:tr h="892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ПРИМЕРЫ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</a:rPr>
                        <a:t>ДОКАЗАТЕЛЬСТВА ЭВОЛЮЦИИ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68293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А) крылья птиц и крылья стрекоз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Б) шипы розы и иголки кактуса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В) щупальца осьминога и гидры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Г) ласты кита и ноги лошади</a:t>
                      </a:r>
                    </a:p>
                    <a:p>
                      <a:pPr algn="l" fontAlgn="t"/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) усик гороха и лист ромашки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1) аналогичные органы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</a:rPr>
                        <a:t>2) гомологичные органы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834819"/>
              </p:ext>
            </p:extLst>
          </p:nvPr>
        </p:nvGraphicFramePr>
        <p:xfrm>
          <a:off x="6336407" y="5080714"/>
          <a:ext cx="2086375" cy="457200"/>
        </p:xfrm>
        <a:graphic>
          <a:graphicData uri="http://schemas.openxmlformats.org/drawingml/2006/table">
            <a:tbl>
              <a:tblPr/>
              <a:tblGrid>
                <a:gridCol w="417275"/>
                <a:gridCol w="417275"/>
                <a:gridCol w="417275"/>
                <a:gridCol w="417275"/>
                <a:gridCol w="417275"/>
              </a:tblGrid>
              <a:tr h="173864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3864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34096" y="764597"/>
            <a:ext cx="10212946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примерами и сравнительно-анатомическими доказательствами эволюции: к каждой позиции,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данной в первом столбце, подберите соответствующую позицию из второго столбца.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таблицу выбранные цифры под соответствующими буквами.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880315" y="5367988"/>
            <a:ext cx="20606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11122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468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1766770"/>
              </p:ext>
            </p:extLst>
          </p:nvPr>
        </p:nvGraphicFramePr>
        <p:xfrm>
          <a:off x="2202287" y="2949262"/>
          <a:ext cx="7959143" cy="3080698"/>
        </p:xfrm>
        <a:graphic>
          <a:graphicData uri="http://schemas.openxmlformats.org/drawingml/2006/table">
            <a:tbl>
              <a:tblPr/>
              <a:tblGrid>
                <a:gridCol w="4112224"/>
                <a:gridCol w="477549"/>
                <a:gridCol w="3369370"/>
              </a:tblGrid>
              <a:tr h="7401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ПРИМЕРЫ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ДОКАЗАТЕЛЬСТВАЭВОЛЮЦИИ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053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А) луковица тюльпана и корнеплод свёклы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Б) чешуя ящерицы и перья голубя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В) клубень картофеля и корневище папоротника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Г) антенны рака и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</a:rPr>
                        <a:t>хелицеры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 паука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Д) крылья бабочки и летучей мыши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1) аналогичные органы</a:t>
                      </a:r>
                    </a:p>
                    <a:p>
                      <a:pPr algn="l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</a:rPr>
                        <a:t>2) гомологичные органы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00661"/>
              </p:ext>
            </p:extLst>
          </p:nvPr>
        </p:nvGraphicFramePr>
        <p:xfrm>
          <a:off x="6194735" y="5183746"/>
          <a:ext cx="1687134" cy="457200"/>
        </p:xfrm>
        <a:graphic>
          <a:graphicData uri="http://schemas.openxmlformats.org/drawingml/2006/table">
            <a:tbl>
              <a:tblPr/>
              <a:tblGrid>
                <a:gridCol w="281189"/>
                <a:gridCol w="281189"/>
                <a:gridCol w="281189"/>
                <a:gridCol w="281189"/>
                <a:gridCol w="281189"/>
                <a:gridCol w="281189"/>
              </a:tblGrid>
              <a:tr h="167425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5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98490" y="572041"/>
            <a:ext cx="10470524" cy="182997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4436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примерами и сравнительно-анатомическими доказательствами эволюции: к каждой позиции, 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в первом столбце,</a:t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подберите соответствующую позицию из второго столбца.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таблицу выбранные цифры под соответствующими буквами.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506827" y="5644985"/>
            <a:ext cx="2343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12221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35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992628"/>
              </p:ext>
            </p:extLst>
          </p:nvPr>
        </p:nvGraphicFramePr>
        <p:xfrm>
          <a:off x="1992984" y="2678807"/>
          <a:ext cx="8387389" cy="3000634"/>
        </p:xfrm>
        <a:graphic>
          <a:graphicData uri="http://schemas.openxmlformats.org/drawingml/2006/table">
            <a:tbl>
              <a:tblPr/>
              <a:tblGrid>
                <a:gridCol w="3845027"/>
                <a:gridCol w="2271181"/>
                <a:gridCol w="2271181"/>
              </a:tblGrid>
              <a:tr h="6402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ДОКАЗАТЕЛЬСТВ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60359"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усы таракана и рыбы сома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чешуя ящерицы и перо птицы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глаза осьминога и собаки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зубы акулы и кошки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нос обезьяны и хобот слона</a:t>
                      </a:r>
                    </a:p>
                    <a:p>
                      <a:pPr algn="l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Е) когти кошки и ногти обезьяны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1) гомологичные органы</a:t>
                      </a:r>
                    </a:p>
                    <a:p>
                      <a:pPr algn="l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аналогичные органы</a:t>
                      </a: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4997051"/>
              </p:ext>
            </p:extLst>
          </p:nvPr>
        </p:nvGraphicFramePr>
        <p:xfrm>
          <a:off x="6772271" y="5203064"/>
          <a:ext cx="2938398" cy="457200"/>
        </p:xfrm>
        <a:graphic>
          <a:graphicData uri="http://schemas.openxmlformats.org/drawingml/2006/table">
            <a:tbl>
              <a:tblPr/>
              <a:tblGrid>
                <a:gridCol w="489733"/>
                <a:gridCol w="489733"/>
                <a:gridCol w="489733"/>
                <a:gridCol w="489733"/>
                <a:gridCol w="489733"/>
                <a:gridCol w="489733"/>
              </a:tblGrid>
              <a:tr h="218941"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А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Б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В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Г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Д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Е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941"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19769" y="964651"/>
            <a:ext cx="8752461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примерами и видами доказательств эволюции.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2238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/>
            </a:r>
            <a:b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0800000" flipV="1">
            <a:off x="1043190" y="5519739"/>
            <a:ext cx="23954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Ответ: 212111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88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397833"/>
            <a:ext cx="9601196" cy="442341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Результатом эволюции </a:t>
            </a:r>
            <a:r>
              <a:rPr lang="ru-RU" b="1" dirty="0" smtClean="0"/>
              <a:t>является: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появление новых засухоустойчивых сортов растений</a:t>
            </a:r>
          </a:p>
          <a:p>
            <a:pPr marL="0" indent="0">
              <a:buNone/>
            </a:pPr>
            <a:r>
              <a:rPr lang="ru-RU" dirty="0"/>
              <a:t>2) возникновение новых видов в изменившихся условиях среды</a:t>
            </a:r>
          </a:p>
          <a:p>
            <a:pPr marL="0" indent="0">
              <a:buNone/>
            </a:pPr>
            <a:r>
              <a:rPr lang="ru-RU" dirty="0"/>
              <a:t>3) выведение высокопродуктивных пород крупного рогатого скота</a:t>
            </a:r>
          </a:p>
          <a:p>
            <a:pPr marL="0" indent="0">
              <a:buNone/>
            </a:pPr>
            <a:r>
              <a:rPr lang="ru-RU" dirty="0"/>
              <a:t>4) формирование новых приспособлений к жизни в изменившихся условиях</a:t>
            </a:r>
          </a:p>
          <a:p>
            <a:pPr marL="0" indent="0">
              <a:buNone/>
            </a:pPr>
            <a:r>
              <a:rPr lang="ru-RU" dirty="0"/>
              <a:t>5) сохранение старых видов в стабильных условиях обитания</a:t>
            </a:r>
          </a:p>
          <a:p>
            <a:pPr marL="0" indent="0">
              <a:buNone/>
            </a:pPr>
            <a:r>
              <a:rPr lang="ru-RU" dirty="0"/>
              <a:t>6) получение высокопродуктивных бройлерных кур</a:t>
            </a:r>
          </a:p>
          <a:p>
            <a:pPr marL="0" indent="0">
              <a:buNone/>
            </a:pPr>
            <a:r>
              <a:rPr lang="ru-RU" dirty="0"/>
              <a:t>Ответ: 245</a:t>
            </a:r>
          </a:p>
        </p:txBody>
      </p:sp>
    </p:spTree>
    <p:extLst>
      <p:ext uri="{BB962C8B-B14F-4D97-AF65-F5344CB8AC3E}">
        <p14:creationId xmlns:p14="http://schemas.microsoft.com/office/powerpoint/2010/main" val="276672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326524"/>
            <a:ext cx="9601196" cy="4549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Какие изменения произошли в размножении цветковых растений, по сравнению с папоротникообразными, в процессе эволюции?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У покрытосеменных растений появился цветок — специализированный орган, приспособленный к половому размножению.</a:t>
            </a:r>
          </a:p>
          <a:p>
            <a:pPr marL="0" indent="0">
              <a:buNone/>
            </a:pPr>
            <a:r>
              <a:rPr lang="ru-RU" dirty="0"/>
              <a:t>2) Двойное оплодотворение, в результате которого образуется семя.</a:t>
            </a:r>
          </a:p>
          <a:p>
            <a:pPr marL="0" indent="0">
              <a:buNone/>
            </a:pPr>
            <a:r>
              <a:rPr lang="ru-RU" dirty="0"/>
              <a:t>3) Семена находятся в плодах, которые имеют разные приспособления к размножению.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21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В чем заключается конвергентное сходство крокодила, лягушки и бегемота?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Эти животные имеют сходную среду обитания, к которой возникли одинаковые приспособления.</a:t>
            </a:r>
          </a:p>
          <a:p>
            <a:pPr marL="0" indent="0">
              <a:buNone/>
            </a:pPr>
            <a:r>
              <a:rPr lang="ru-RU" dirty="0"/>
              <a:t>2) Сходное расположение глаз и ноздрей на голове (на возвышенности), которое является приспособлением к лучшему обзору и дыханию.</a:t>
            </a:r>
          </a:p>
          <a:p>
            <a:pPr marL="0" indent="0">
              <a:buNone/>
            </a:pPr>
            <a:r>
              <a:rPr lang="ru-RU" dirty="0"/>
              <a:t>3) Обтекаемая форма тела.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88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094704"/>
            <a:ext cx="9601196" cy="478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Какова роль движущих сил эволюции в формировании приспособленности организмов?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Благодаря наследственной изменчивости и половому размножению популяция становится неоднородной.</a:t>
            </a:r>
          </a:p>
          <a:p>
            <a:pPr marL="0" indent="0">
              <a:buNone/>
            </a:pPr>
            <a:r>
              <a:rPr lang="ru-RU" dirty="0"/>
              <a:t>2) В ней происходит борьба за существование, которая приводит к естественному отбору.</a:t>
            </a:r>
          </a:p>
          <a:p>
            <a:pPr marL="0" indent="0">
              <a:buNone/>
            </a:pPr>
            <a:r>
              <a:rPr lang="ru-RU" dirty="0"/>
              <a:t>3) Естественный отбор в ряду многих поколений сохраняет полезные в данных условиях признаки, так формируются приспособления к среде.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34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Каково значение в эволюции </a:t>
            </a:r>
            <a:r>
              <a:rPr lang="ru-RU" b="1" dirty="0" err="1"/>
              <a:t>галапагосских</a:t>
            </a:r>
            <a:r>
              <a:rPr lang="ru-RU" b="1" dirty="0"/>
              <a:t> вьюрков появления клювов разной формы?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Дало возможность использовать в пищу разные </a:t>
            </a:r>
            <a:r>
              <a:rPr lang="ru-RU" dirty="0" smtClean="0"/>
              <a:t>корма.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dirty="0" smtClean="0"/>
              <a:t>Это </a:t>
            </a:r>
            <a:r>
              <a:rPr lang="ru-RU" dirty="0"/>
              <a:t>способствовало ослаблению конкуренции.</a:t>
            </a:r>
          </a:p>
          <a:p>
            <a:pPr marL="0" indent="0">
              <a:buNone/>
            </a:pPr>
            <a:r>
              <a:rPr lang="ru-RU" dirty="0"/>
              <a:t>3) В результате дивергенции признаков и изоляции популяций произошло образование новых видов.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15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36373"/>
            <a:ext cx="9601196" cy="4639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Почему высокая численность вида является показателем биологического прогресса?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</a:t>
            </a:r>
            <a:r>
              <a:rPr lang="ru-RU" dirty="0" smtClean="0"/>
              <a:t>большая </a:t>
            </a:r>
            <a:r>
              <a:rPr lang="ru-RU" dirty="0"/>
              <a:t>численность способствует расширению ареала,</a:t>
            </a:r>
          </a:p>
          <a:p>
            <a:pPr marL="0" indent="0">
              <a:buNone/>
            </a:pPr>
            <a:r>
              <a:rPr lang="ru-RU" dirty="0"/>
              <a:t>2) увеличивает вероятность встречи особей и их свободного скрещивания,</a:t>
            </a:r>
          </a:p>
          <a:p>
            <a:pPr marL="0" indent="0">
              <a:buNone/>
            </a:pPr>
            <a:r>
              <a:rPr lang="ru-RU" dirty="0"/>
              <a:t>3) увеличивается разнообразие особей из-за большой перекомбинации генов, обогащается генофонд вида.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3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Какие палеонтологические находки служат доказательствами эволюции?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</a:t>
            </a:r>
            <a:r>
              <a:rPr lang="ru-RU" dirty="0" smtClean="0"/>
              <a:t>ископаемые </a:t>
            </a:r>
            <a:r>
              <a:rPr lang="ru-RU" dirty="0"/>
              <a:t>остатки и отпечатки древних организмов,</a:t>
            </a:r>
          </a:p>
          <a:p>
            <a:pPr marL="0" indent="0">
              <a:buNone/>
            </a:pPr>
            <a:r>
              <a:rPr lang="ru-RU" dirty="0"/>
              <a:t>2) переходные формы (например, археоптерикса),</a:t>
            </a:r>
          </a:p>
          <a:p>
            <a:pPr marL="0" indent="0">
              <a:buNone/>
            </a:pPr>
            <a:r>
              <a:rPr lang="ru-RU" dirty="0"/>
              <a:t>3) филогенетические ряды (например, лошади).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50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326524"/>
            <a:ext cx="9601196" cy="45493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Почему со временем повышается устойчивость насекомых-вредителей к ядохимикатам?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 популяции насекомых–вредителей из-за появления мутаций со временем появляются особи, устойчивые к ядохимикатам.</a:t>
            </a:r>
          </a:p>
          <a:p>
            <a:pPr marL="0" indent="0">
              <a:buNone/>
            </a:pPr>
            <a:r>
              <a:rPr lang="ru-RU" dirty="0"/>
              <a:t>2) Эти особи сохраняются естественным отбором и их количество в последующих поколениях увеличивается.</a:t>
            </a:r>
          </a:p>
          <a:p>
            <a:pPr marL="0" indent="0">
              <a:buNone/>
            </a:pPr>
            <a:r>
              <a:rPr lang="ru-RU" dirty="0"/>
              <a:t>3) Поэтому прежние дозы или виды ядохимикатов уже перестают действовать на вредителей.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69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2" y="1107583"/>
            <a:ext cx="9601196" cy="450760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/>
              <a:t>Какие организмы первыми обеспечили образование кислорода в атмосфере и как повлияло накопление кислорода на дальнейшую эволюцию жизни на Земле?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повышение концентрации кислорода в атмосфере произошло благодаря возникновению у одноклеточных организмов (</a:t>
            </a:r>
            <a:r>
              <a:rPr lang="ru-RU" dirty="0" err="1"/>
              <a:t>цианобактерий</a:t>
            </a:r>
            <a:r>
              <a:rPr lang="ru-RU" dirty="0"/>
              <a:t>) способности к фотосинтезу</a:t>
            </a:r>
            <a:r>
              <a:rPr lang="ru-RU" dirty="0" smtClean="0"/>
              <a:t>;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2) накопление кислорода сделало возможным появление аэробов и кислородного этапа энергетического обмена</a:t>
            </a:r>
            <a:r>
              <a:rPr lang="ru-RU" dirty="0" smtClean="0"/>
              <a:t>;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3) накопление кислорода обеспечило образование защитного озонового экрана и выход организмов на сушу</a:t>
            </a:r>
            <a:r>
              <a:rPr lang="ru-RU" dirty="0" smtClean="0"/>
              <a:t>;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4) кислородное окисление обеспечило эффективность обмена и появление многоклеточных организмов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505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03099" y="1045211"/>
            <a:ext cx="9601196" cy="13038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Пояснение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Сначала возникли и </a:t>
            </a:r>
            <a:r>
              <a:rPr lang="ru-RU" dirty="0" err="1"/>
              <a:t>фенотипически</a:t>
            </a:r>
            <a:r>
              <a:rPr lang="ru-RU" dirty="0"/>
              <a:t> проявились мутации, которые оказались полезными в определённых условиях среды.</a:t>
            </a:r>
          </a:p>
          <a:p>
            <a:pPr marL="0" indent="0">
              <a:buNone/>
            </a:pPr>
            <a:r>
              <a:rPr lang="ru-RU" dirty="0"/>
              <a:t>2. Насекомые, обладающие данным признаком, получили преимущество в борьбе за существование.</a:t>
            </a:r>
          </a:p>
          <a:p>
            <a:pPr marL="0" indent="0">
              <a:buNone/>
            </a:pPr>
            <a:r>
              <a:rPr lang="ru-RU" dirty="0"/>
              <a:t>3. Естественный отбор сохранял особей с полезным признаком, и признак закреплялся в поколениях</a:t>
            </a:r>
          </a:p>
          <a:p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rot="10800000" flipV="1">
            <a:off x="1442434" y="1151976"/>
            <a:ext cx="736671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Каким образом могло возникнуть такое приспособление, как мимикрия у палочника, форма которого напоминает веточку?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pic>
        <p:nvPicPr>
          <p:cNvPr id="12290" name="Picture 2" descr="https://bio-ege.sdamgia.ru/get_file?id=75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797" y="839894"/>
            <a:ext cx="18288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05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Объясните, почему в озере Байкал обитает много видов животных, не встречающихся в других водоёмах. Приведите не менее трёх причин.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Причина </a:t>
            </a:r>
            <a:r>
              <a:rPr lang="ru-RU" dirty="0"/>
              <a:t>— географическая изоляция и действие стабилизирующего отбора.</a:t>
            </a:r>
          </a:p>
          <a:p>
            <a:pPr marL="0" indent="0">
              <a:buNone/>
            </a:pPr>
            <a:r>
              <a:rPr lang="ru-RU" dirty="0"/>
              <a:t>1) Байкал длительное время (около 20 млн. лет) не имеет соединения с другими водоемами, поэтому организмы из других водоемов не могут попасть в Байкал.</a:t>
            </a:r>
          </a:p>
          <a:p>
            <a:pPr marL="0" indent="0">
              <a:buNone/>
            </a:pPr>
            <a:r>
              <a:rPr lang="ru-RU" dirty="0"/>
              <a:t>2) В Байкале могли сохраниться виды, которые во всех остальных (связанных между собой) водоемах уже вымерли.</a:t>
            </a:r>
          </a:p>
          <a:p>
            <a:pPr marL="0" indent="0">
              <a:buNone/>
            </a:pPr>
            <a:r>
              <a:rPr lang="ru-RU" dirty="0"/>
              <a:t>3) В результате мутаций и естественного отбора изменился генофонд исходных организмов, что привело в возникновению новых видов. Байкальские популяции, не имеющие связи с популяциями других водоемов, эволюционировали независимо от других популяция своих видов и превратились в отдельные эндемичные виды.</a:t>
            </a:r>
          </a:p>
          <a:p>
            <a:pPr marL="0" indent="0">
              <a:buNone/>
            </a:pPr>
            <a:r>
              <a:rPr lang="ru-RU" dirty="0"/>
              <a:t>4) В озере Байкал уникальные условия (например, высокое содержание кислорода) и своя уникальная экосистема, поэтому направление эволюции организмов в озере Байкал отличается от направления эволюции организмов в других водоемах.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63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468192"/>
            <a:ext cx="9601196" cy="440767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Выберите три ароморфоза.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1) возникновение </a:t>
            </a:r>
            <a:r>
              <a:rPr lang="ru-RU" dirty="0" err="1"/>
              <a:t>теплокровности</a:t>
            </a:r>
            <a:r>
              <a:rPr lang="ru-RU" dirty="0"/>
              <a:t> у позвоночных</a:t>
            </a:r>
          </a:p>
          <a:p>
            <a:pPr marL="0" indent="0">
              <a:buNone/>
            </a:pPr>
            <a:r>
              <a:rPr lang="ru-RU" dirty="0"/>
              <a:t>2) развитие </a:t>
            </a:r>
            <a:r>
              <a:rPr lang="ru-RU" dirty="0" err="1"/>
              <a:t>трехкамерного</a:t>
            </a:r>
            <a:r>
              <a:rPr lang="ru-RU" dirty="0"/>
              <a:t> сердца у земноводных</a:t>
            </a:r>
          </a:p>
          <a:p>
            <a:pPr marL="0" indent="0">
              <a:buNone/>
            </a:pPr>
            <a:r>
              <a:rPr lang="ru-RU" dirty="0"/>
              <a:t>3) формирование </a:t>
            </a:r>
            <a:r>
              <a:rPr lang="ru-RU" dirty="0" err="1"/>
              <a:t>торпедообразного</a:t>
            </a:r>
            <a:r>
              <a:rPr lang="ru-RU" dirty="0"/>
              <a:t> тела у акул</a:t>
            </a:r>
          </a:p>
          <a:p>
            <a:pPr marL="0" indent="0">
              <a:buNone/>
            </a:pPr>
            <a:r>
              <a:rPr lang="ru-RU" dirty="0"/>
              <a:t>4) развитие организма внутри матки</a:t>
            </a:r>
          </a:p>
          <a:p>
            <a:pPr marL="0" indent="0">
              <a:buNone/>
            </a:pPr>
            <a:r>
              <a:rPr lang="ru-RU" dirty="0"/>
              <a:t>5) появление рогов у копытных</a:t>
            </a:r>
          </a:p>
          <a:p>
            <a:pPr marL="0" indent="0">
              <a:buNone/>
            </a:pPr>
            <a:r>
              <a:rPr lang="ru-RU" dirty="0"/>
              <a:t>6) формирование крыльев у летучих мышей</a:t>
            </a:r>
          </a:p>
          <a:p>
            <a:pPr marL="0" indent="0">
              <a:buNone/>
            </a:pPr>
            <a:r>
              <a:rPr lang="ru-RU" dirty="0"/>
              <a:t>Ответ: 124.</a:t>
            </a:r>
          </a:p>
        </p:txBody>
      </p:sp>
    </p:spTree>
    <p:extLst>
      <p:ext uri="{BB962C8B-B14F-4D97-AF65-F5344CB8AC3E}">
        <p14:creationId xmlns:p14="http://schemas.microsoft.com/office/powerpoint/2010/main" val="424071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59099"/>
            <a:ext cx="9601196" cy="471676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Каковы основные этапы эволюции хордовых, обеспечившие их расцвет и жизнь на суше? Укажите не менее четырёх этапов.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образование роговых покровов, перьев и шерсти;</a:t>
            </a:r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) возникновение ячеистых лёгких и двух кругов кровообращения с полным разделением крови на венозную и артериальную;</a:t>
            </a:r>
          </a:p>
          <a:p>
            <a:pPr marL="0" indent="0">
              <a:buNone/>
            </a:pPr>
            <a:r>
              <a:rPr lang="ru-RU" dirty="0"/>
              <a:t>3) размножение на суше;</a:t>
            </a:r>
          </a:p>
          <a:p>
            <a:pPr marL="0" indent="0">
              <a:buNone/>
            </a:pPr>
            <a:r>
              <a:rPr lang="ru-RU" dirty="0"/>
              <a:t>4) образование рычажных конечностей;</a:t>
            </a:r>
          </a:p>
          <a:p>
            <a:pPr marL="0" indent="0">
              <a:buNone/>
            </a:pPr>
            <a:r>
              <a:rPr lang="ru-RU" dirty="0"/>
              <a:t>5) формирование сложной нервной системы.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10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Приведите примеры эмбриологических доказательств эволюции хордовых животных и объясните значение этих доказательств.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 у всех эмбрионов хордовых животных есть зачатки жаберных дуг и хвостовой отдел позвоночника;</a:t>
            </a:r>
          </a:p>
          <a:p>
            <a:pPr marL="0" indent="0">
              <a:buNone/>
            </a:pPr>
            <a:r>
              <a:rPr lang="ru-RU" dirty="0"/>
              <a:t>2) также у них есть двухкамерное сердце и один круг кровообращения;</a:t>
            </a:r>
          </a:p>
          <a:p>
            <a:pPr marL="0" indent="0">
              <a:buNone/>
            </a:pPr>
            <a:r>
              <a:rPr lang="ru-RU" dirty="0"/>
              <a:t>3) все классы хордовых проходят стадии зиготы, бластулы, гаструлы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740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В </a:t>
            </a:r>
            <a:r>
              <a:rPr lang="ru-RU" b="1" dirty="0"/>
              <a:t>ряду отделов высших растений в ходе эволюции всё больше увеличивалась независимость от воды. Перечислите, какие ароморфозы позволяли снижать зависимость от воды при переходе к каждому следующему отделу. Перечислите не менее четырёх ароморфозов.</a:t>
            </a:r>
          </a:p>
          <a:p>
            <a:pPr marL="0" indent="0">
              <a:buNone/>
            </a:pPr>
            <a:r>
              <a:rPr lang="ru-RU" b="1" dirty="0"/>
              <a:t>Пояснение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Первые наземные растения – мохообразные – начали формирование специализированных органов для фотосинтеза (листья) и размножения, у них появились истинные ткани, однако они ещё сильно зависели от воды.</a:t>
            </a:r>
          </a:p>
          <a:p>
            <a:pPr marL="0" indent="0">
              <a:buNone/>
            </a:pPr>
            <a:r>
              <a:rPr lang="ru-RU" dirty="0"/>
              <a:t>2) У Папоротникообразных появились корни и проводящая система, что позволило захватить более сухие области по сравнению с мохообразными.</a:t>
            </a:r>
          </a:p>
          <a:p>
            <a:pPr marL="0" indent="0">
              <a:buNone/>
            </a:pPr>
            <a:r>
              <a:rPr lang="ru-RU" dirty="0"/>
              <a:t>3) У Голосеменных впервые в ходе эволюции появились семена и доставка спермиев к яйцеклетке с помощью пыльцы, переносимой по воздуху.</a:t>
            </a:r>
          </a:p>
          <a:p>
            <a:pPr marL="0" indent="0">
              <a:buNone/>
            </a:pPr>
            <a:r>
              <a:rPr lang="ru-RU" dirty="0"/>
              <a:t>4) Покрытосеменные ещё больше увеличили свою независимость от воды, поскольку у них зародыш развивается внутри завязи пестика и, таким образом, защищён от высыхания и повреждения, в отличие от зародыша голосеменных.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468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539624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У позвоночных животных в связи с выходом на сушу возникла эволюционная необходимость кардинально перестроить дыхательную и кровеносную системы. Перечислите, какие ароморфозы в строении дыхательной и кровеносной систем позволяли животным улучшать усвоение и транспорт кислорода при переходе к каждому следующему классу. Перечислите не менее четырёх ароморфозов.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У земноводных впервые сформировались лёгкие и появился второй круг кровообращения, однако лёгкие были плохо развиты, а артериальная и венозная кровь смешивались в желудочке, поэтому была велика роль газообмена через покровы.</a:t>
            </a:r>
          </a:p>
          <a:p>
            <a:pPr marL="0" indent="0">
              <a:buNone/>
            </a:pPr>
            <a:r>
              <a:rPr lang="ru-RU" dirty="0"/>
              <a:t>2) У рептилий в лёгких появились складки, увеличившие площадь поверхности лёгких, а в желудочке сердца появилась перегородка, частично уменьшившая смешение артериальной и венозной крови. Это позволило полностью отказаться от газообмена через покровы.</a:t>
            </a:r>
          </a:p>
          <a:p>
            <a:pPr marL="0" indent="0">
              <a:buNone/>
            </a:pPr>
            <a:r>
              <a:rPr lang="ru-RU" dirty="0"/>
              <a:t>3) У птиц лёгкие имеют пористую структуру и воздушные мешки, что позволяет увеличить эффективность газообмена в лёгких. Кроме того, у птиц полностью разделены желудочки сердца и круги кровообращения, что позволило им активизировать метаболизм по сравнению с рептилиями и перейти к </a:t>
            </a:r>
            <a:r>
              <a:rPr lang="ru-RU" dirty="0" err="1"/>
              <a:t>теплокровности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4) У млекопитающих по сравнению с рептилиями в связи с альвеолярным строением лёгких ещё больше увеличилась эффективность газообмена. При этом так же как и у птиц, у млекопитающих полностью разделены круги кровообращения, что также позволило развить </a:t>
            </a:r>
            <a:r>
              <a:rPr lang="ru-RU" dirty="0" err="1"/>
              <a:t>теплокровность</a:t>
            </a:r>
            <a:r>
              <a:rPr lang="ru-RU" dirty="0"/>
              <a:t> в ходе эволюции.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633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10614"/>
            <a:ext cx="9601196" cy="46652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Почему высокая плодовитость может привести к биологическому прогрессу? Укажите не менее трёх причин.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высокая плодовитость ведет к большой численности особей</a:t>
            </a:r>
          </a:p>
          <a:p>
            <a:pPr marL="0" indent="0">
              <a:buNone/>
            </a:pPr>
            <a:r>
              <a:rPr lang="ru-RU" dirty="0"/>
              <a:t>(Высокая плодовитость приводит к увеличению численности и к быстрой смене поколений, что позволяет виду лучше и быстрее приспособиться к условиям внешней среды);</a:t>
            </a:r>
          </a:p>
          <a:p>
            <a:pPr marL="0" indent="0">
              <a:buNone/>
            </a:pPr>
            <a:r>
              <a:rPr lang="ru-RU" dirty="0"/>
              <a:t>2) из-за большой численности расширяется ареал;</a:t>
            </a:r>
          </a:p>
          <a:p>
            <a:pPr marL="0" indent="0">
              <a:buNone/>
            </a:pPr>
            <a:r>
              <a:rPr lang="ru-RU" dirty="0"/>
              <a:t>3) увеличивается количество мутаций и комбинаций, т.е. материала для естественного отбора; отбор становится более эффективным.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51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Почему ныне живущую </a:t>
            </a:r>
            <a:r>
              <a:rPr lang="ru-RU" b="1" dirty="0" err="1"/>
              <a:t>кистепёрую</a:t>
            </a:r>
            <a:r>
              <a:rPr lang="ru-RU" b="1" dirty="0"/>
              <a:t> рыбу латимерию нельзя считать предком земноводных? Приведите не менее трёх доказательств.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1) предки земноводных жили в пресных водоёмах, в прибрежной зоне, а латимерия приспособлена к жизни в глубинах солёных водоёмов (океана);</a:t>
            </a:r>
          </a:p>
          <a:p>
            <a:pPr marL="0" indent="0">
              <a:buNone/>
            </a:pPr>
            <a:r>
              <a:rPr lang="ru-RU" dirty="0"/>
              <a:t>2) предки земноводных могли дышать атмосферным кислородом с помощью лёгких, а латимерия атмосферным кислородом не дышит;</a:t>
            </a:r>
          </a:p>
          <a:p>
            <a:pPr marL="0" indent="0">
              <a:buNone/>
            </a:pPr>
            <a:r>
              <a:rPr lang="ru-RU" dirty="0"/>
              <a:t>3) предки земноводных могли передвигаться по дну водоёма с помощью парных плавников, латимерия с помощью парных плавников может только плавать в воде.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56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sz="3800" b="1" dirty="0" smtClean="0"/>
              <a:t>Объясните </a:t>
            </a:r>
            <a:r>
              <a:rPr lang="ru-RU" sz="3800" b="1" dirty="0"/>
              <a:t>с точки зрения эволюционной теории выгоду следующих приспособлений к питанию</a:t>
            </a:r>
            <a:r>
              <a:rPr lang="ru-RU" sz="3800" b="1" dirty="0" smtClean="0"/>
              <a:t>:</a:t>
            </a:r>
          </a:p>
          <a:p>
            <a:pPr marL="0" indent="0">
              <a:buNone/>
            </a:pPr>
            <a:r>
              <a:rPr lang="ru-RU" b="1" dirty="0" smtClean="0"/>
              <a:t>а</a:t>
            </a:r>
            <a:r>
              <a:rPr lang="ru-RU" b="1" dirty="0" smtClean="0"/>
              <a:t>) </a:t>
            </a:r>
            <a:r>
              <a:rPr lang="ru-RU" b="1" dirty="0"/>
              <a:t>разная длина клювов у самцов и самок некоторых насекомоядных птиц одного вида;</a:t>
            </a:r>
          </a:p>
          <a:p>
            <a:pPr marL="0" indent="0">
              <a:buNone/>
            </a:pPr>
            <a:r>
              <a:rPr lang="ru-RU" b="1" dirty="0" smtClean="0"/>
              <a:t>б</a:t>
            </a:r>
            <a:r>
              <a:rPr lang="ru-RU" b="1" dirty="0"/>
              <a:t>) различный образ жизни у личинки и имаго майского жука;</a:t>
            </a:r>
          </a:p>
          <a:p>
            <a:pPr marL="0" indent="0">
              <a:buNone/>
            </a:pPr>
            <a:r>
              <a:rPr lang="ru-RU" b="1" dirty="0"/>
              <a:t>в) развитие с метаморфозом у амфибий.</a:t>
            </a:r>
          </a:p>
          <a:p>
            <a:pPr marL="0" indent="0">
              <a:buNone/>
            </a:pPr>
            <a:r>
              <a:rPr lang="ru-RU" b="1" dirty="0" smtClean="0"/>
              <a:t>Пояснение</a:t>
            </a:r>
            <a:r>
              <a:rPr lang="ru-RU" b="1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Птицы с разными клювами могут питаться разными насекомыми в разных ярусах.</a:t>
            </a:r>
          </a:p>
          <a:p>
            <a:pPr marL="0" indent="0">
              <a:buNone/>
            </a:pPr>
            <a:r>
              <a:rPr lang="ru-RU" dirty="0"/>
              <a:t>2) Личинка майского жука питается корнями растений, а взрослый жук – их листьями.</a:t>
            </a:r>
          </a:p>
          <a:p>
            <a:pPr marL="0" indent="0">
              <a:buNone/>
            </a:pPr>
            <a:r>
              <a:rPr lang="ru-RU" dirty="0"/>
              <a:t>3) Личинки – травоядные. Они живут и питаются в воде. Взрослые особи – хищники, обитают в воде и на суше.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525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59099"/>
            <a:ext cx="9601196" cy="471676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b="1" dirty="0"/>
              <a:t>Укажите не менее четырёх ароморфозов генеративных органов покрытосеменных растений.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  <a:endParaRPr lang="ru-RU" i="1" dirty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Появление двойного оплодотворения, в следствие чего из гаплоидной клетки при опылении образуется диплоидный зародыш семени, а из диплоидной клетки образуется эндосперм, имеющий </a:t>
            </a:r>
            <a:r>
              <a:rPr lang="ru-RU" dirty="0" err="1"/>
              <a:t>триплоидный</a:t>
            </a:r>
            <a:r>
              <a:rPr lang="ru-RU" dirty="0"/>
              <a:t> набор хромосом.</a:t>
            </a:r>
          </a:p>
          <a:p>
            <a:pPr marL="0" indent="0">
              <a:buNone/>
            </a:pPr>
            <a:r>
              <a:rPr lang="ru-RU" dirty="0"/>
              <a:t>2. Появление эндосперма. Эндосперм (</a:t>
            </a:r>
            <a:r>
              <a:rPr lang="ru-RU" i="1" dirty="0" err="1"/>
              <a:t>триплоидный</a:t>
            </a:r>
            <a:r>
              <a:rPr lang="ru-RU" dirty="0"/>
              <a:t>) — это запасное вещество для питания семени.</a:t>
            </a:r>
          </a:p>
          <a:p>
            <a:pPr marL="0" indent="0">
              <a:buNone/>
            </a:pPr>
            <a:r>
              <a:rPr lang="ru-RU" dirty="0"/>
              <a:t>3. Семяпочка скрыта внутри завязи пестика и защищена от внешних воздействий.</a:t>
            </a:r>
          </a:p>
          <a:p>
            <a:pPr marL="0" indent="0">
              <a:buNone/>
            </a:pPr>
            <a:r>
              <a:rPr lang="ru-RU" dirty="0"/>
              <a:t>4. Повышение эффективности опыления разными способами (ветром, насекомыми, самоопыление).</a:t>
            </a:r>
          </a:p>
          <a:p>
            <a:pPr marL="0" indent="0">
              <a:buNone/>
            </a:pPr>
            <a:r>
              <a:rPr lang="ru-RU" dirty="0"/>
              <a:t>5. Семена развиваются внутри околоплодника, защищены оболочками.</a:t>
            </a:r>
          </a:p>
          <a:p>
            <a:pPr marL="0" indent="0">
              <a:buNone/>
            </a:pPr>
            <a:r>
              <a:rPr lang="ru-RU" dirty="0"/>
              <a:t>6. Появление околоцветника, что сделало возможным переход к энтомофилии (опылению насекомыми). Привлекательный запах и яркий цвет цветков привлекает насекомых-опылителей для более эффективного опыления.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11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Объясните, с чем связано большое разнообразие сумчатых млекопитающих в Австралии и отсутствие их на других континентах.</a:t>
            </a:r>
          </a:p>
          <a:p>
            <a:pPr marL="0" indent="0">
              <a:buNone/>
            </a:pPr>
            <a:r>
              <a:rPr lang="ru-RU" b="1" dirty="0"/>
              <a:t>Пояснение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Австралия отделилась от других материков в период расцвета сумчатых до появления плацентарных животных (географическая изоляция);</a:t>
            </a:r>
          </a:p>
          <a:p>
            <a:pPr marL="0" indent="0">
              <a:buNone/>
            </a:pPr>
            <a:r>
              <a:rPr lang="ru-RU" dirty="0"/>
              <a:t>2) Природные условия Австралии способствовали дивергенции признаков сумчатых и активному видообразованию;</a:t>
            </a:r>
          </a:p>
          <a:p>
            <a:pPr marL="0" indent="0">
              <a:buNone/>
            </a:pPr>
            <a:r>
              <a:rPr lang="ru-RU" dirty="0"/>
              <a:t>3) На других континентах сумчатые были вытеснены плацентарными млекопитающими</a:t>
            </a:r>
          </a:p>
        </p:txBody>
      </p:sp>
    </p:spTree>
    <p:extLst>
      <p:ext uri="{BB962C8B-B14F-4D97-AF65-F5344CB8AC3E}">
        <p14:creationId xmlns:p14="http://schemas.microsoft.com/office/powerpoint/2010/main" val="212980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84856"/>
            <a:ext cx="9601196" cy="46910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Раскройте роль растений в историческом преобразовании биосферы. Приведите не менее четырёх </a:t>
            </a:r>
            <a:r>
              <a:rPr lang="ru-RU" b="1" dirty="0" smtClean="0"/>
              <a:t>значений.</a:t>
            </a: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обеспечили преобразование солнечной энергии, создание органических веществ и питание гетеротрофных организмов;</a:t>
            </a:r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) обеспечили накопление в атмосфере кислорода и появление аэробных организмов;</a:t>
            </a:r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) способствовали формированию озонового слоя, что обеспечило выход организмов на сушу;</a:t>
            </a:r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/>
              <a:t>) участвовали в образовании почвы, торфа, полезных ископаемых, выполняют </a:t>
            </a:r>
            <a:r>
              <a:rPr lang="ru-RU" dirty="0" err="1"/>
              <a:t>средообразующую</a:t>
            </a:r>
            <a:r>
              <a:rPr lang="ru-RU" dirty="0"/>
              <a:t> функцию.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01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23493"/>
            <a:ext cx="9601196" cy="46523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Рудиментами у человека являются: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наличие хвоста</a:t>
            </a:r>
          </a:p>
          <a:p>
            <a:pPr marL="0" indent="0">
              <a:buNone/>
            </a:pPr>
            <a:r>
              <a:rPr lang="ru-RU" dirty="0"/>
              <a:t>2) аппендикс</a:t>
            </a:r>
          </a:p>
          <a:p>
            <a:pPr marL="0" indent="0">
              <a:buNone/>
            </a:pPr>
            <a:r>
              <a:rPr lang="ru-RU" dirty="0"/>
              <a:t>3) копчиковая кость</a:t>
            </a:r>
          </a:p>
          <a:p>
            <a:pPr marL="0" indent="0">
              <a:buNone/>
            </a:pPr>
            <a:r>
              <a:rPr lang="ru-RU" dirty="0"/>
              <a:t>4) густой волосяной покров на теле</a:t>
            </a:r>
          </a:p>
          <a:p>
            <a:pPr marL="0" indent="0">
              <a:buNone/>
            </a:pPr>
            <a:r>
              <a:rPr lang="ru-RU" dirty="0"/>
              <a:t>5) </a:t>
            </a:r>
            <a:r>
              <a:rPr lang="ru-RU" dirty="0" err="1"/>
              <a:t>многососковость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6) складка мигательной перепонки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Ответ: 236.</a:t>
            </a:r>
          </a:p>
        </p:txBody>
      </p:sp>
    </p:spTree>
    <p:extLst>
      <p:ext uri="{BB962C8B-B14F-4D97-AF65-F5344CB8AC3E}">
        <p14:creationId xmlns:p14="http://schemas.microsoft.com/office/powerpoint/2010/main" val="52214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84856"/>
            <a:ext cx="9601196" cy="469101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200" b="1" dirty="0"/>
              <a:t>Многие расовые признаки человека не имеют адаптивного значения. Назовите эволюционные факторы, под влиянием которых сформировались такие признаки, и объясните механизм их действия.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Не </a:t>
            </a:r>
            <a:r>
              <a:rPr lang="ru-RU" dirty="0"/>
              <a:t>все расовые признаки имеют адаптивное значение.</a:t>
            </a:r>
          </a:p>
          <a:p>
            <a:pPr marL="0" indent="0">
              <a:buNone/>
            </a:pPr>
            <a:r>
              <a:rPr lang="ru-RU" dirty="0"/>
              <a:t>Нейтральные признаки, возникли в результате действия таких эволюционных факторов, как дрейф генов и миграция.</a:t>
            </a:r>
          </a:p>
          <a:p>
            <a:pPr marL="0" indent="0">
              <a:buNone/>
            </a:pPr>
            <a:r>
              <a:rPr lang="ru-RU" dirty="0"/>
              <a:t>Дрейф генов приводит к изменениям частот аллелей в малочисленных изолированных популяциях и формирует нейтральные расовые признаки, не имеющие приспособительного значения. Например, в Дагестане встречаются высокогорные аулы, жители которых имеют светлые волосы и голубые глаза. Рецессивные признаки в данном случае не несут адаптивного значения, так как в высокогорье доля ультрафиолетового излучения достаточно высока. Очевидно, это явилось следствием изоляции таких малочисленных популяций и близкородственных браков</a:t>
            </a:r>
            <a:r>
              <a:rPr lang="ru-RU" dirty="0" smtClean="0"/>
              <a:t>.</a:t>
            </a:r>
            <a:r>
              <a:rPr lang="ru-RU" dirty="0"/>
              <a:t> </a:t>
            </a:r>
          </a:p>
          <a:p>
            <a:pPr marL="0" indent="0">
              <a:buNone/>
            </a:pPr>
            <a:r>
              <a:rPr lang="ru-RU" dirty="0"/>
              <a:t>Другой эволюционный фактор – миграция.</a:t>
            </a:r>
          </a:p>
          <a:p>
            <a:pPr marL="0" indent="0">
              <a:buNone/>
            </a:pPr>
            <a:r>
              <a:rPr lang="ru-RU" dirty="0"/>
              <a:t>При переселении части особей за пределы ареала исходной популяции признаки, возникшие у отдельных представителей, в результате последующего близкородственного скрещивания закрепляются и становятся преобладающими. Случайные различия, принесённые в такую новую популяцию немногими её членами – основателями расы, становятся признаками всей расы.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50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Докажите единство органического мира на Земле. Приведите не менее четырех доказательств.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 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клеточное строение эукариот и прокариот;</a:t>
            </a:r>
          </a:p>
          <a:p>
            <a:pPr marL="0" indent="0">
              <a:buNone/>
            </a:pPr>
            <a:r>
              <a:rPr lang="ru-RU" dirty="0"/>
              <a:t>2. сходство химического состава клеток у организмов всех царств;</a:t>
            </a:r>
          </a:p>
          <a:p>
            <a:pPr marL="0" indent="0">
              <a:buNone/>
            </a:pPr>
            <a:r>
              <a:rPr lang="ru-RU" dirty="0"/>
              <a:t>3. универсальность генетического кода, принципа хранения и реализации наследственной информации;</a:t>
            </a:r>
          </a:p>
          <a:p>
            <a:pPr marL="0" indent="0">
              <a:buNone/>
            </a:pPr>
            <a:r>
              <a:rPr lang="ru-RU" dirty="0"/>
              <a:t>4. сходство большинства биохимических процессов в клетке (дыхание, биосинтез белка, репликация ДНК)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2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33341"/>
            <a:ext cx="9601196" cy="47425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Какие палеонтологические находки свидетельствуют об эволюции животного мира? Приведите два-три примера таких находок. Обоснуйте на конкретных примерах, каким образом палеонтологические находки позволяют установить последовательность этапов эволюции животных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/>
              <a:t>Пояснение</a:t>
            </a:r>
            <a:r>
              <a:rPr lang="ru-RU" b="1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палеонтологические находки: ископаемые остатки, окаменелости и отпечатки. Примеры: окаменелости моллюсков, отпечатки археоптерикса, фрагменты скелетов и т. п.;</a:t>
            </a:r>
          </a:p>
          <a:p>
            <a:pPr marL="0" indent="0">
              <a:buNone/>
            </a:pPr>
            <a:r>
              <a:rPr lang="ru-RU" dirty="0"/>
              <a:t>2. некоторые окаменелости животных характеризуется наличием признаков как древних, так и более молодых систематических групп. Пример — ихтиостега, зверозубый ящер;</a:t>
            </a:r>
          </a:p>
          <a:p>
            <a:pPr marL="0" indent="0">
              <a:buNone/>
            </a:pPr>
            <a:r>
              <a:rPr lang="ru-RU" dirty="0"/>
              <a:t>3. костные остатки служат основой создания филогенетического ряда животных. Пример — филогенетический ряд лошади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395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Появление семенного размножения у растений, в отличие от спорового, сыграло важную роль в эволюции растительного мира. Приведите не менее четырех доказательств значения этого ароморфоза. Ответ поясните.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 семена были лучше защищены покровами (семенной кожурой), что обеспечивало их выживание;</a:t>
            </a:r>
          </a:p>
          <a:p>
            <a:pPr marL="0" indent="0">
              <a:buNone/>
            </a:pPr>
            <a:r>
              <a:rPr lang="ru-RU" dirty="0"/>
              <a:t>2. семена содержали большой запас питательных веществ, что обеспечивало развитие зародыша и его прорастание, меньшую зависимость от внешних факторов;</a:t>
            </a:r>
          </a:p>
          <a:p>
            <a:pPr marL="0" indent="0">
              <a:buNone/>
            </a:pPr>
            <a:r>
              <a:rPr lang="ru-RU" dirty="0"/>
              <a:t>3. независимость оплодотворения от воды при семенном размножении (в отличие от спорового);</a:t>
            </a:r>
          </a:p>
          <a:p>
            <a:pPr marL="0" indent="0">
              <a:buNone/>
            </a:pPr>
            <a:r>
              <a:rPr lang="ru-RU" dirty="0"/>
              <a:t>4. семя — многоклеточный орган, что повышает шансы на его выживание, а спора — одна клетка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64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Какие особенности строения и размножения голосеменных позволили им захватить более засушливые ареалы обитания по сравнению с папоротникообразными? Ответ поясните.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Листья видоизменились в игловидную хвою ( узкая, покрыта воском, не испаряет влагу).</a:t>
            </a:r>
          </a:p>
          <a:p>
            <a:pPr marL="0" indent="0">
              <a:buNone/>
            </a:pPr>
            <a:r>
              <a:rPr lang="ru-RU" dirty="0"/>
              <a:t>2. Опыление голосеменных происходит с помощью ветра (не зависит от воды).</a:t>
            </a:r>
          </a:p>
          <a:p>
            <a:pPr marL="0" indent="0">
              <a:buNone/>
            </a:pPr>
            <a:r>
              <a:rPr lang="ru-RU" i="1" dirty="0"/>
              <a:t>или, Доставка мужских половых клеток до яйцеклеток у голосеменных происходит без участия воды (путем опыления), поэтому голосеменные могут размножаться в засушливых условиях.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3. Голосеменные размножаются с помощью семян, которые имеют семенную кожуру для защиты; семя содержит зародыш и запас питательных веществ.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0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46220"/>
            <a:ext cx="9601196" cy="47296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Какое значение имело появление фотосинтеза в эволюции жизни на Земле? Укажите не менее трёх значений. Ответ поясните.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За счёт энергии света появилась возможность синтеза органических веществ из неорганических и сформировались автотрофные </a:t>
            </a:r>
            <a:r>
              <a:rPr lang="ru-RU" dirty="0" smtClean="0"/>
              <a:t>организмы.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) Появление кислорода в атмосфере Земли сопровождалось возникновением биологического окисления (дыхания) и появлением многоклеточных </a:t>
            </a:r>
            <a:r>
              <a:rPr lang="ru-RU" dirty="0" smtClean="0"/>
              <a:t>организмов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3) Накопление кислорода в атмосфере Земли способствовало возникновению озонового слоя и освоению суши организмами.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20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60" y="982132"/>
            <a:ext cx="9531437" cy="13038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096" y="1184856"/>
            <a:ext cx="9601196" cy="468791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В чём проявляется приспособленность растений к жизни в условиях тундры? Укажите четыре адаптации. Обоснуйте их значение для жизни в тундре.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1</a:t>
            </a:r>
            <a:r>
              <a:rPr lang="ru-RU" dirty="0"/>
              <a:t>. Небольшие размеры растений, стелющиеся стебли позволяют противостоять ветру и используют тепло над землёй.</a:t>
            </a:r>
          </a:p>
          <a:p>
            <a:pPr marL="0" indent="0">
              <a:buNone/>
            </a:pPr>
            <a:r>
              <a:rPr lang="ru-RU" dirty="0"/>
              <a:t>2. В связи с небольшим количеством осадков, для снижения транспирации уменьшается площадь листовой пластинки, количество листьев, может появляться </a:t>
            </a:r>
            <a:r>
              <a:rPr lang="ru-RU" dirty="0" err="1"/>
              <a:t>опушение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3. Повышенное содержание хлорофилла, для быстрого роста в вегетационный период.</a:t>
            </a:r>
          </a:p>
          <a:p>
            <a:pPr marL="0" indent="0">
              <a:buNone/>
            </a:pPr>
            <a:r>
              <a:rPr lang="ru-RU" dirty="0"/>
              <a:t>4. Корневая система поверхностная, на глубине вечная мерзлота не позволяет внедриться глубоко.</a:t>
            </a:r>
          </a:p>
          <a:p>
            <a:pPr marL="0" indent="0">
              <a:buNone/>
            </a:pPr>
            <a:r>
              <a:rPr lang="ru-RU" dirty="0"/>
              <a:t>5. В связи с коротким летом, у растений короткий вегетационный период.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346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8432" y="1159099"/>
            <a:ext cx="9601196" cy="519173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200" b="1" dirty="0"/>
              <a:t>Какие идиоадаптации сформировались у цветковых растений, обитающих в воде? Приведите не менее четырёх признаков и обоснуйте их адаптивные значения.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sz="3500" b="1" dirty="0" smtClean="0"/>
              <a:t>Пояснение. 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1. </a:t>
            </a:r>
            <a:r>
              <a:rPr lang="ru-RU" sz="3500" dirty="0" smtClean="0"/>
              <a:t>У </a:t>
            </a:r>
            <a:r>
              <a:rPr lang="ru-RU" sz="3500" dirty="0"/>
              <a:t>водных цветковых растений устьица развиты на верхней стороне листа, а на нижней не развиты (в то время как у наземных растений часто больше устьиц на нижней стороне), потому что устьица поглощают углекислый газ и кислород воздуха, с которым соприкасается внешняя сторона </a:t>
            </a:r>
            <a:r>
              <a:rPr lang="ru-RU" sz="3500" dirty="0" smtClean="0"/>
              <a:t>листа</a:t>
            </a:r>
            <a:r>
              <a:rPr lang="ru-RU" sz="3500" dirty="0"/>
              <a:t>.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2. </a:t>
            </a:r>
            <a:r>
              <a:rPr lang="ru-RU" sz="3500" dirty="0" smtClean="0"/>
              <a:t>Наличие </a:t>
            </a:r>
            <a:r>
              <a:rPr lang="ru-RU" sz="3500" dirty="0"/>
              <a:t>в тканях многочисленных воздухоносных полостей (аэренхима) позволяет водным растениям поддерживать тело на необходимой глубине или держаться на </a:t>
            </a:r>
            <a:r>
              <a:rPr lang="ru-RU" sz="3500" dirty="0" smtClean="0"/>
              <a:t>поверхности.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3. </a:t>
            </a:r>
            <a:r>
              <a:rPr lang="ru-RU" sz="3500" dirty="0" smtClean="0"/>
              <a:t>Поглощение </a:t>
            </a:r>
            <a:r>
              <a:rPr lang="ru-RU" sz="3500" dirty="0"/>
              <a:t>минеральных веществ всем телом. Основная часть тела располагается в среде насыщенной необходимыми веществами, поэтому всё тело берёт на себя эту </a:t>
            </a:r>
            <a:r>
              <a:rPr lang="ru-RU" sz="3500" dirty="0" smtClean="0"/>
              <a:t>функцию.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4. </a:t>
            </a:r>
            <a:r>
              <a:rPr lang="ru-RU" sz="3500" dirty="0" err="1"/>
              <a:t>Г</a:t>
            </a:r>
            <a:r>
              <a:rPr lang="ru-RU" sz="3500" dirty="0" err="1" smtClean="0"/>
              <a:t>етерофилия</a:t>
            </a:r>
            <a:r>
              <a:rPr lang="ru-RU" sz="3500" dirty="0"/>
              <a:t>. Для некоторых цветковых растений характерно образование разных типов листьев. Подводные листья поглощают минеральные вещества и воду, надводные </a:t>
            </a:r>
            <a:r>
              <a:rPr lang="ru-RU" sz="3500" dirty="0" err="1"/>
              <a:t>фотосинтезируют</a:t>
            </a:r>
            <a:r>
              <a:rPr lang="ru-RU" sz="3500" dirty="0"/>
              <a:t>, поскольку в толщу воды свет проникает хуже. Часто эти листья имеют разную структуру. Например, подводные могут быть рассечены на тонкие нитевидные участки для увеличения поверхности поглощения необходимых веществ.</a:t>
            </a:r>
          </a:p>
          <a:p>
            <a:pPr marL="0" indent="0">
              <a:buNone/>
            </a:pPr>
            <a:r>
              <a:rPr lang="ru-RU" sz="3500" dirty="0"/>
              <a:t>5. </a:t>
            </a:r>
            <a:r>
              <a:rPr lang="ru-RU" sz="3500" dirty="0" smtClean="0"/>
              <a:t>Увеличение </a:t>
            </a:r>
            <a:r>
              <a:rPr lang="ru-RU" sz="3500" dirty="0"/>
              <a:t>количества хлоропластов. Необходимо большое количество, чтобы улавливать свет в толще воды.</a:t>
            </a:r>
          </a:p>
          <a:p>
            <a:pPr marL="0" indent="0">
              <a:buNone/>
            </a:pPr>
            <a:r>
              <a:rPr lang="ru-RU" sz="3500" dirty="0"/>
              <a:t>6. </a:t>
            </a:r>
            <a:r>
              <a:rPr lang="ru-RU" sz="3500" dirty="0" smtClean="0"/>
              <a:t>Редукция </a:t>
            </a:r>
            <a:r>
              <a:rPr lang="ru-RU" sz="3500" dirty="0"/>
              <a:t>органов. Например, механических тканей для увеличения гибкости и покровных тканей для лучшего обмена веществ со средой.</a:t>
            </a:r>
          </a:p>
          <a:p>
            <a:pPr marL="0" indent="0">
              <a:buNone/>
            </a:pPr>
            <a:r>
              <a:rPr lang="ru-RU" sz="3500" dirty="0"/>
              <a:t>7. </a:t>
            </a:r>
            <a:r>
              <a:rPr lang="ru-RU" sz="3500" dirty="0" smtClean="0"/>
              <a:t>Плавучесть </a:t>
            </a:r>
            <a:r>
              <a:rPr lang="ru-RU" sz="3500" dirty="0"/>
              <a:t>плодов обеспечивает распространение семян водой.</a:t>
            </a:r>
          </a:p>
          <a:p>
            <a:pPr marL="0" indent="0">
              <a:buNone/>
            </a:pPr>
            <a:r>
              <a:rPr lang="ru-RU" sz="3500" dirty="0"/>
              <a:t>8. </a:t>
            </a:r>
            <a:r>
              <a:rPr lang="ru-RU" sz="3500" dirty="0" smtClean="0"/>
              <a:t>Подводные </a:t>
            </a:r>
            <a:r>
              <a:rPr lang="ru-RU" sz="3500" dirty="0"/>
              <a:t>листья лентовидные (или сильно </a:t>
            </a:r>
            <a:r>
              <a:rPr lang="ru-RU" sz="3500" dirty="0" err="1"/>
              <a:t>рассечёные</a:t>
            </a:r>
            <a:r>
              <a:rPr lang="ru-RU" sz="3500" dirty="0"/>
              <a:t>), что предотвращает повреждение листьев при </a:t>
            </a:r>
            <a:r>
              <a:rPr lang="ru-RU" sz="3500"/>
              <a:t>быстром </a:t>
            </a:r>
            <a:r>
              <a:rPr lang="ru-RU" sz="3500" smtClean="0"/>
              <a:t>течении.</a:t>
            </a:r>
            <a:endParaRPr lang="ru-RU" sz="35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414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982132"/>
            <a:ext cx="9601196" cy="489373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Какие особенности строения и физиологии папоротникообразных не позволили им распространиться по всей планете и выиграть конкуренцию у семенных растений? Ответ поясните.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Пояснение.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У папоротникообразных по сравнению с семенными растениями недостаточно развиты проводящая и корневая системы, из-за чего они растут медленнее и проигрывают конкуренцию.</a:t>
            </a:r>
          </a:p>
          <a:p>
            <a:pPr marL="0" indent="0">
              <a:buNone/>
            </a:pPr>
            <a:r>
              <a:rPr lang="ru-RU" dirty="0"/>
              <a:t>2. Папоротникообразные размножаются спорами, которые меньше защищены, чем семена семенных растений, и чаще погибают, не дав начало новому гаметофиту.</a:t>
            </a:r>
          </a:p>
          <a:p>
            <a:pPr marL="0" indent="0">
              <a:buNone/>
            </a:pPr>
            <a:r>
              <a:rPr lang="ru-RU" dirty="0"/>
              <a:t>3. Папоротникообразным необходима вода для оплодотворения (для доставки сперматозоида к яйцеклетке), поэтому они не могут обитать в засушливых местах.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48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10614"/>
            <a:ext cx="9601196" cy="466525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К палеонтологическим доказательствам эволюции </a:t>
            </a:r>
            <a:r>
              <a:rPr lang="ru-RU" b="1" dirty="0" smtClean="0"/>
              <a:t>относят: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остаток третьего века у человека</a:t>
            </a:r>
          </a:p>
          <a:p>
            <a:pPr marL="0" indent="0">
              <a:buNone/>
            </a:pPr>
            <a:r>
              <a:rPr lang="ru-RU" dirty="0"/>
              <a:t>2) отпечатки растений на пластах каменного угля</a:t>
            </a:r>
          </a:p>
          <a:p>
            <a:pPr marL="0" indent="0">
              <a:buNone/>
            </a:pPr>
            <a:r>
              <a:rPr lang="ru-RU" dirty="0"/>
              <a:t>3) окаменевшие остатки папоротников</a:t>
            </a:r>
          </a:p>
          <a:p>
            <a:pPr marL="0" indent="0">
              <a:buNone/>
            </a:pPr>
            <a:r>
              <a:rPr lang="ru-RU" dirty="0"/>
              <a:t>4) рождение людей с густым волосяным покровом на теле</a:t>
            </a:r>
          </a:p>
          <a:p>
            <a:pPr marL="0" indent="0">
              <a:buNone/>
            </a:pPr>
            <a:r>
              <a:rPr lang="ru-RU" dirty="0"/>
              <a:t>5) копчик в скелете человека</a:t>
            </a:r>
          </a:p>
          <a:p>
            <a:pPr marL="0" indent="0">
              <a:buNone/>
            </a:pPr>
            <a:r>
              <a:rPr lang="ru-RU" dirty="0"/>
              <a:t>6) филогенетический ряд лошади</a:t>
            </a:r>
          </a:p>
          <a:p>
            <a:pPr marL="0" indent="0">
              <a:buNone/>
            </a:pPr>
            <a:r>
              <a:rPr lang="ru-RU" dirty="0"/>
              <a:t>Ответ: 236</a:t>
            </a:r>
          </a:p>
        </p:txBody>
      </p:sp>
    </p:spTree>
    <p:extLst>
      <p:ext uri="{BB962C8B-B14F-4D97-AF65-F5344CB8AC3E}">
        <p14:creationId xmlns:p14="http://schemas.microsoft.com/office/powerpoint/2010/main" val="256289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171977"/>
            <a:ext cx="9601196" cy="470389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Какие из перечисленных примеров можно отнести к ароморфозам?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развитие семян у голосеменных растений</a:t>
            </a:r>
          </a:p>
          <a:p>
            <a:pPr marL="0" indent="0">
              <a:buNone/>
            </a:pPr>
            <a:r>
              <a:rPr lang="ru-RU" dirty="0"/>
              <a:t>2) развитие большого числа боковых корней у капусты после окучивания</a:t>
            </a:r>
          </a:p>
          <a:p>
            <a:pPr marL="0" indent="0">
              <a:buNone/>
            </a:pPr>
            <a:r>
              <a:rPr lang="ru-RU" dirty="0"/>
              <a:t>3) образование сочной мякоти в плодах бешеного огурца</a:t>
            </a:r>
          </a:p>
          <a:p>
            <a:pPr marL="0" indent="0">
              <a:buNone/>
            </a:pPr>
            <a:r>
              <a:rPr lang="ru-RU" dirty="0"/>
              <a:t>4) выделение душистым табаком пахучих веществ</a:t>
            </a:r>
          </a:p>
          <a:p>
            <a:pPr marL="0" indent="0">
              <a:buNone/>
            </a:pPr>
            <a:r>
              <a:rPr lang="ru-RU" dirty="0"/>
              <a:t>5) двойное оплодотворение у цветковых растений</a:t>
            </a:r>
          </a:p>
          <a:p>
            <a:pPr marL="0" indent="0">
              <a:buNone/>
            </a:pPr>
            <a:r>
              <a:rPr lang="ru-RU" dirty="0"/>
              <a:t>6) появление у растений механических тканей</a:t>
            </a:r>
          </a:p>
          <a:p>
            <a:pPr marL="0" indent="0">
              <a:buNone/>
            </a:pPr>
            <a:r>
              <a:rPr lang="ru-RU" dirty="0"/>
              <a:t>Ответ: 156</a:t>
            </a:r>
          </a:p>
        </p:txBody>
      </p:sp>
    </p:spTree>
    <p:extLst>
      <p:ext uri="{BB962C8B-B14F-4D97-AF65-F5344CB8AC3E}">
        <p14:creationId xmlns:p14="http://schemas.microsoft.com/office/powerpoint/2010/main" val="4252116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249251"/>
            <a:ext cx="9601196" cy="462661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Проявлением атавизма считают развитие у человека: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зубов мудрости</a:t>
            </a:r>
          </a:p>
          <a:p>
            <a:pPr marL="0" indent="0">
              <a:buNone/>
            </a:pPr>
            <a:r>
              <a:rPr lang="ru-RU" dirty="0"/>
              <a:t>2) хвостового отдела</a:t>
            </a:r>
          </a:p>
          <a:p>
            <a:pPr marL="0" indent="0">
              <a:buNone/>
            </a:pPr>
            <a:r>
              <a:rPr lang="ru-RU" dirty="0"/>
              <a:t>3) </a:t>
            </a:r>
            <a:r>
              <a:rPr lang="ru-RU" dirty="0" err="1"/>
              <a:t>многососковости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4) мимической мускулатуры</a:t>
            </a:r>
          </a:p>
          <a:p>
            <a:pPr marL="0" indent="0">
              <a:buNone/>
            </a:pPr>
            <a:r>
              <a:rPr lang="ru-RU" dirty="0"/>
              <a:t>5) густого волосяного покрова на теле</a:t>
            </a:r>
          </a:p>
          <a:p>
            <a:pPr marL="0" indent="0">
              <a:buNone/>
            </a:pPr>
            <a:r>
              <a:rPr lang="ru-RU" dirty="0"/>
              <a:t>6) кисти руки</a:t>
            </a:r>
          </a:p>
          <a:p>
            <a:pPr marL="0" indent="0">
              <a:buNone/>
            </a:pPr>
            <a:r>
              <a:rPr lang="ru-RU" dirty="0"/>
              <a:t>Ответ: 235.</a:t>
            </a:r>
          </a:p>
        </p:txBody>
      </p:sp>
    </p:spTree>
    <p:extLst>
      <p:ext uri="{BB962C8B-B14F-4D97-AF65-F5344CB8AC3E}">
        <p14:creationId xmlns:p14="http://schemas.microsoft.com/office/powerpoint/2010/main" val="275737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214</TotalTime>
  <Words>3469</Words>
  <Application>Microsoft Office PowerPoint</Application>
  <PresentationFormat>Широкоэкранный</PresentationFormat>
  <Paragraphs>698</Paragraphs>
  <Slides>68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3" baseType="lpstr">
      <vt:lpstr>Arial</vt:lpstr>
      <vt:lpstr>Garamond</vt:lpstr>
      <vt:lpstr>Times New Roman</vt:lpstr>
      <vt:lpstr>Verdana</vt:lpstr>
      <vt:lpstr>Натуральные материалы</vt:lpstr>
      <vt:lpstr> Подготовка к ЕГЭ по биологии.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Установите соответствие между примерами и видами доказательств эволюции.    Запишите в ответ цифры, расположив их в порядке, соответствующем буквам:   </vt:lpstr>
      <vt:lpstr>Установите соответствие между примером и морфофизиологической особенностью,  которой соответствует данный пример.   Запишите в ответ цифры, расположив их в порядке, соответствующем буквам:   </vt:lpstr>
      <vt:lpstr>Установите соответствие между примерами и видами естественного отбора: к каждой позиции,  данной в первом столбце,  подберите соответствующую позицию из второго столбца.   Запишите в таблицу выбранные цифры под соответствующими буквами.   </vt:lpstr>
      <vt:lpstr>Установите соответствие между характеристиками и способами видообразования: к каждой позиции,  данной в первом столбце, подберите соответствующую позицию из второго столбца.    Запишите в таблицу выбранные цифры под соответствующими буквами.   </vt:lpstr>
      <vt:lpstr>Установите соответствие между органами животных и эволюционными процессами, в результате которых они сформировались:  к каждой позиции из левого столбца подберите соответствующую позицию из правого столбца.   Запишите в таблицу выбранные цифры под соответствующими буквами.   </vt:lpstr>
      <vt:lpstr>Установите соответствие между примерами и сравнительно-анатомическими доказательствами эволюции: к каждой позиции,  данной в первом столбце, подберите соответствующую позицию из второго столбца.   Запишите в таблицу выбранные цифры под соответствующими буквами.   </vt:lpstr>
      <vt:lpstr>Установите соответствие между примерами и сравнительно-анатомическими доказательствами эволюции: к каждой позиции,  данной в первом столбце,  подберите соответствующую позицию из второго столбца.   Запишите в таблицу выбранные цифры под соответствующими буквами.   </vt:lpstr>
      <vt:lpstr>Установите соответствие между примерами и видами доказательств эволюции.   Запишите в ответ цифры, расположив их в порядке, соответствующем буквам:   </vt:lpstr>
      <vt:lpstr>Презентация PowerPoint</vt:lpstr>
      <vt:lpstr>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Подготовка к ЕГЭ по биологии. </dc:title>
  <dc:creator>Лера</dc:creator>
  <cp:lastModifiedBy>Лера</cp:lastModifiedBy>
  <cp:revision>20</cp:revision>
  <dcterms:created xsi:type="dcterms:W3CDTF">2021-04-18T18:30:43Z</dcterms:created>
  <dcterms:modified xsi:type="dcterms:W3CDTF">2021-04-19T10:19:32Z</dcterms:modified>
</cp:coreProperties>
</file>