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3" r:id="rId6"/>
    <p:sldId id="271" r:id="rId7"/>
    <p:sldId id="264" r:id="rId8"/>
    <p:sldId id="266" r:id="rId9"/>
    <p:sldId id="261" r:id="rId10"/>
    <p:sldId id="269" r:id="rId11"/>
    <p:sldId id="267" r:id="rId12"/>
    <p:sldId id="265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156FFB-023E-4952-AB54-8AAA29310D79}" v="172" dt="2023-12-08T12:06:19.446"/>
    <p1510:client id="{2BA33EE5-BA54-4784-A423-3A43D3CD345D}" v="91" dt="2023-12-09T07:35:39.851"/>
    <p1510:client id="{5DDD3CB5-573F-40A6-99AE-4B3CD7326075}" v="641" dt="2023-12-08T11:02:54.5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62" d="100"/>
          <a:sy n="62" d="100"/>
        </p:scale>
        <p:origin x="-84" y="-5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5EF92-8D3B-444F-9BE6-7295BBBA2188}" type="datetimeFigureOut">
              <a:rPr lang="ru-RU" smtClean="0"/>
              <a:pPr/>
              <a:t>02.03.2024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1701E-2266-486B-8F13-EF7BF731B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F1A86C92-A69A-42E0-BB70-89D701FC6428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773792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E7347-0B9F-43A3-8780-53041E9C2934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359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AD2C-FFD4-4134-944F-36DADCBF1C4A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56289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89103-697A-44BE-8E3A-77EB69264F8E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1719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12BD5FB-3576-4A36-A1C2-CB25A476B069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81355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BFCC4-F801-4B23-9F14-FDC1E62635A6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9404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4E795-3AD8-4DEB-91B7-6232BA9D322A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52709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3C08-0C01-4D11-B8E3-3DCD35BC9322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28801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CEBC6-4766-4C75-A47E-51D8167AB6FE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00556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BC5B-4755-4AC0-91E2-C4CF90AD202B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1316622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48B540FE-759C-47E4-90C7-B4C209363016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433833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112D523-E96C-46D8-AF67-080FF48CF199}" type="datetime1">
              <a:rPr lang="en-US" smtClean="0"/>
              <a:pPr/>
              <a:t>3/2/2024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3916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comp\Downloads\5FB213DC-EEE1-45D0-9251-1E0870AB3D74.mo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lickers.com/recent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xmlns="" id="{B66F8A2C-B8CF-4B20-9A73-2ADCF630275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gradFill>
            <a:gsLst>
              <a:gs pos="0">
                <a:schemeClr val="bg2">
                  <a:tint val="90000"/>
                  <a:shade val="92000"/>
                  <a:satMod val="160000"/>
                </a:schemeClr>
              </a:gs>
              <a:gs pos="77000">
                <a:schemeClr val="bg2">
                  <a:tint val="100000"/>
                  <a:shade val="73000"/>
                  <a:satMod val="155000"/>
                </a:schemeClr>
              </a:gs>
              <a:gs pos="100000">
                <a:schemeClr val="bg2">
                  <a:tint val="100000"/>
                  <a:shade val="67000"/>
                  <a:satMod val="1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180C23B1-7427-4DF4-BFF1-60CD7E93BC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xmlns="" id="{B5DD78E9-DE0D-47AF-A0DB-F475221E3D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118D329-2010-4A15-B57C-429FFAE35B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/>
          </a:solidFill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3520" y="1272800"/>
            <a:ext cx="6544620" cy="4312402"/>
          </a:xfrm>
        </p:spPr>
        <p:txBody>
          <a:bodyPr anchor="ctr">
            <a:normAutofit/>
          </a:bodyPr>
          <a:lstStyle/>
          <a:p>
            <a:pPr algn="l"/>
            <a:r>
              <a:rPr lang="ru-RU" sz="4800" dirty="0" err="1">
                <a:solidFill>
                  <a:schemeClr val="tx1"/>
                </a:solidFill>
              </a:rPr>
              <a:t>Искандерова</a:t>
            </a:r>
            <a:r>
              <a:rPr lang="ru-RU" sz="4800" dirty="0">
                <a:solidFill>
                  <a:schemeClr val="tx1"/>
                </a:solidFill>
              </a:rPr>
              <a:t> </a:t>
            </a:r>
            <a:r>
              <a:rPr lang="ru-RU" sz="4800" dirty="0" err="1">
                <a:solidFill>
                  <a:schemeClr val="tx1"/>
                </a:solidFill>
              </a:rPr>
              <a:t>Гулизар</a:t>
            </a:r>
            <a:r>
              <a:rPr lang="ru-RU" sz="4800" dirty="0">
                <a:solidFill>
                  <a:schemeClr val="tx1"/>
                </a:solidFill>
              </a:rPr>
              <a:t> </a:t>
            </a:r>
            <a:r>
              <a:rPr lang="ru-RU" sz="4800" dirty="0" err="1">
                <a:solidFill>
                  <a:schemeClr val="tx1"/>
                </a:solidFill>
              </a:rPr>
              <a:t>Хирамагомедовна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49323" y="1272800"/>
            <a:ext cx="2705424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ru-RU" sz="2000" dirty="0"/>
              <a:t>Учитель биологии </a:t>
            </a:r>
            <a:r>
              <a:rPr lang="ru-RU" sz="2000" dirty="0" smtClean="0"/>
              <a:t>ГКОУ  </a:t>
            </a:r>
            <a:r>
              <a:rPr lang="ru-RU" sz="2000" dirty="0"/>
              <a:t>РД "</a:t>
            </a:r>
            <a:r>
              <a:rPr lang="ru-RU" sz="2000" dirty="0" err="1"/>
              <a:t>Кочубейская</a:t>
            </a:r>
            <a:r>
              <a:rPr lang="ru-RU" sz="2000" dirty="0"/>
              <a:t> СОШИ"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994262BC-EE98-4BD6-82DB-4955E8DCC2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5FB213DC-EEE1-45D0-9251-1E0870AB3D74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9643" y="191911"/>
            <a:ext cx="11130846" cy="6430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BCE84A-DFB6-1F8D-568D-CACBA6981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рефлексия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ADF3233-DA09-07BF-1D24-AE9B9DC9C8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Онлайн</a:t>
            </a:r>
            <a:r>
              <a:rPr lang="ru-RU" dirty="0"/>
              <a:t> </a:t>
            </a:r>
            <a:r>
              <a:rPr lang="ru-RU" dirty="0" smtClean="0"/>
              <a:t>тест </a:t>
            </a:r>
            <a:r>
              <a:rPr lang="en-US" dirty="0" smtClean="0">
                <a:hlinkClick r:id="rId2"/>
              </a:rPr>
              <a:t>https://www.plickers.com/recent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5338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B32F73EB-B46F-4F77-B3DC-7C374906F3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ADDB10B3-CF45-4294-8994-0E8AD1FC6EC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5145417F-1D1B-48A7-B4DA-BAD73B02C8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13CF9D9F-1672-4D0C-934E-CD9EE1BE54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1558C702-CA14-4264-B8FC-A5120F75DE0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828372" y="1267730"/>
            <a:ext cx="1567331" cy="645295"/>
            <a:chOff x="5318306" y="1386268"/>
            <a:chExt cx="1567331" cy="645295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6621A72C-7343-4A22-8700-696C5860A21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xmlns="" id="{BB44A4DC-7861-4DCC-9931-5A075855D6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E16C316F-BFB5-424F-A951-E962A3B745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xmlns="" id="{B66F8A2C-B8CF-4B20-9A73-2ADCF630275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gradFill>
            <a:gsLst>
              <a:gs pos="0">
                <a:schemeClr val="bg2">
                  <a:tint val="90000"/>
                  <a:shade val="92000"/>
                  <a:satMod val="160000"/>
                </a:schemeClr>
              </a:gs>
              <a:gs pos="77000">
                <a:schemeClr val="bg2">
                  <a:tint val="100000"/>
                  <a:shade val="73000"/>
                  <a:satMod val="155000"/>
                </a:schemeClr>
              </a:gs>
              <a:gs pos="100000">
                <a:schemeClr val="bg2">
                  <a:tint val="100000"/>
                  <a:shade val="67000"/>
                  <a:satMod val="1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180C23B1-7427-4DF4-BFF1-60CD7E93BC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B5DD78E9-DE0D-47AF-A0DB-F475221E3D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A118D329-2010-4A15-B57C-429FFAE35B1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/>
          </a:solidFill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0530288-F8F5-85E3-96FB-149641367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520" y="1272800"/>
            <a:ext cx="6544620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</a:pPr>
            <a:r>
              <a:rPr lang="en-US" sz="4400" spc="80" dirty="0" err="1" smtClean="0">
                <a:solidFill>
                  <a:schemeClr val="accent3"/>
                </a:solidFill>
              </a:rPr>
              <a:t>Практическая</a:t>
            </a:r>
            <a:r>
              <a:rPr lang="en-US" sz="4400" spc="80" dirty="0" smtClean="0">
                <a:solidFill>
                  <a:schemeClr val="accent3"/>
                </a:solidFill>
              </a:rPr>
              <a:t> </a:t>
            </a:r>
            <a:r>
              <a:rPr lang="en-US" sz="4400" spc="80" dirty="0" err="1" smtClean="0">
                <a:solidFill>
                  <a:schemeClr val="accent3"/>
                </a:solidFill>
              </a:rPr>
              <a:t>работа</a:t>
            </a:r>
            <a:r>
              <a:rPr lang="ru-RU" sz="4400" spc="80" dirty="0" smtClean="0">
                <a:solidFill>
                  <a:schemeClr val="accent3"/>
                </a:solidFill>
              </a:rPr>
              <a:t> </a:t>
            </a:r>
            <a:r>
              <a:rPr lang="ru-RU" sz="4400" b="1" dirty="0" smtClean="0">
                <a:solidFill>
                  <a:schemeClr val="accent3"/>
                </a:solidFill>
              </a:rPr>
              <a:t>«Анатомия мочевыделительной системы»</a:t>
            </a:r>
            <a:endParaRPr lang="en-US" sz="4400" spc="80" dirty="0">
              <a:solidFill>
                <a:schemeClr val="accent3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7C232E9-E1B2-55E7-55D7-E4F1F5FB3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5067" y="1272800"/>
            <a:ext cx="2901243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000" b="1" dirty="0" smtClean="0"/>
              <a:t>Цель</a:t>
            </a:r>
            <a:r>
              <a:rPr lang="ru-RU" sz="2000" dirty="0" smtClean="0"/>
              <a:t>: изучить строение и функции выделительной системы.</a:t>
            </a:r>
            <a:endParaRPr lang="ru-RU" sz="2000" dirty="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xmlns="" id="{994262BC-EE98-4BD6-82DB-4955E8DCC2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359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xmlns="" id="{E192707B-B929-41A7-9B41-E959A1C689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Разноцветные смотанные струны">
            <a:extLst>
              <a:ext uri="{FF2B5EF4-FFF2-40B4-BE49-F238E27FC236}">
                <a16:creationId xmlns:a16="http://schemas.microsoft.com/office/drawing/2014/main" xmlns="" id="{F536B023-8C24-BE7D-D0A1-3E43CA87F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5000"/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7FCC6C-8E95-700D-B320-F4A52862A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3803276"/>
          </a:xfrm>
        </p:spPr>
        <p:txBody>
          <a:bodyPr>
            <a:normAutofit/>
          </a:bodyPr>
          <a:lstStyle/>
          <a:p>
            <a:r>
              <a:rPr lang="ru-RU" sz="5400" dirty="0"/>
              <a:t>Спасибо</a:t>
            </a:r>
            <a:br>
              <a:rPr lang="ru-RU" sz="5400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sz="4000" dirty="0" smtClean="0"/>
              <a:t>Д/З </a:t>
            </a:r>
            <a:r>
              <a:rPr lang="ru-RU" sz="4000" dirty="0"/>
              <a:t>- </a:t>
            </a:r>
            <a:r>
              <a:rPr lang="ru-RU" sz="4000" dirty="0" smtClean="0"/>
              <a:t>38 </a:t>
            </a:r>
            <a:r>
              <a:rPr lang="ru-RU" sz="1100" dirty="0" smtClean="0"/>
              <a:t>параграф</a:t>
            </a:r>
            <a:br>
              <a:rPr lang="ru-RU" sz="1100" dirty="0" smtClean="0"/>
            </a:br>
            <a:r>
              <a:rPr lang="ru-RU" sz="1100" dirty="0" smtClean="0"/>
              <a:t/>
            </a:r>
            <a:br>
              <a:rPr lang="ru-RU" sz="1100" dirty="0" smtClean="0"/>
            </a:br>
            <a:r>
              <a:rPr lang="ru-RU" sz="1600" b="1" dirty="0" smtClean="0"/>
              <a:t>Практическая работа «Анатомия мочевыделительной системы»  </a:t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Решить  задания огэ 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5" name="Объект 4" descr="Контур ангельского лица со сплошной заливкой">
            <a:extLst>
              <a:ext uri="{FF2B5EF4-FFF2-40B4-BE49-F238E27FC236}">
                <a16:creationId xmlns:a16="http://schemas.microsoft.com/office/drawing/2014/main" xmlns="" id="{F1A8CE77-DBC9-0C6D-0FFE-138C4FDCE5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621306" y="1505847"/>
            <a:ext cx="914400" cy="914400"/>
          </a:xfr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8FB4235C-4505-46C7-AD8F-8769A1972FC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4355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26" name="Picture 2" descr="C:\Users\comp\Desktop\Учитель года 2024\56112aec-1015-4648-b9fa-868480127d5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779" y="270934"/>
            <a:ext cx="8161866" cy="6333066"/>
          </a:xfrm>
          <a:prstGeom prst="rect">
            <a:avLst/>
          </a:prstGeom>
          <a:noFill/>
        </p:spPr>
      </p:pic>
      <p:pic>
        <p:nvPicPr>
          <p:cNvPr id="2" name="Picture 2" descr="C:\Users\comp\Downloads\поч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9281942" y="508000"/>
            <a:ext cx="1611636" cy="1241778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316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3A8C6BC2-E9E2-4780-8A41-064073CD43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E70450CF-22E9-4B1D-B146-30FEE770C4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80238079-1F65-476A-BC6C-F2D3BD2683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3740C935-D2D3-4F63-A4DA-CD768BB3F4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BE8D8045-0F80-4964-B591-0D599AB42D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828372" y="1267730"/>
            <a:ext cx="1567331" cy="645295"/>
            <a:chOff x="5318306" y="1386268"/>
            <a:chExt cx="1567331" cy="645295"/>
          </a:xfrm>
        </p:grpSpPr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xmlns="" id="{AF8A5889-0EE6-4E19-98FE-29F79E987B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xmlns="" id="{1B0FE4C3-64BE-4A2B-818D-4D84479344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xmlns="" id="{54670D04-30D8-487E-A3F4-0655E48016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xmlns="" id="{5472113B-41FA-450E-B533-F51733045F2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53190" y="457200"/>
            <a:ext cx="11281609" cy="594360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xmlns="" id="{3CB5E9E0-7C44-46B5-B3E8-E62887B311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16738" y="621793"/>
            <a:ext cx="10954512" cy="5614416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DF9259-4CAD-44CD-3B04-DC00138EA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848" y="1348844"/>
            <a:ext cx="7406261" cy="304270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>
              <a:lnSpc>
                <a:spcPct val="83000"/>
              </a:lnSpc>
            </a:pPr>
            <a:r>
              <a:rPr lang="ru-RU" sz="5600" cap="all" spc="-100" dirty="0" smtClean="0"/>
              <a:t/>
            </a:r>
            <a:br>
              <a:rPr lang="ru-RU" sz="5600" cap="all" spc="-100" dirty="0" smtClean="0"/>
            </a:br>
            <a:r>
              <a:rPr lang="ru-RU" sz="5600" cap="all" spc="-100" dirty="0" smtClean="0"/>
              <a:t>тема урока: </a:t>
            </a:r>
            <a:r>
              <a:rPr lang="ru-RU" sz="5600" cap="all" spc="-100" dirty="0" smtClean="0">
                <a:solidFill>
                  <a:schemeClr val="tx2">
                    <a:lumMod val="50000"/>
                  </a:schemeClr>
                </a:solidFill>
              </a:rPr>
              <a:t>Выделение и его значение</a:t>
            </a:r>
            <a:r>
              <a:rPr lang="en-US" sz="5600" cap="all" spc="-1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br>
              <a:rPr lang="en-US" sz="5600" cap="all" spc="-1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5600" cap="all" spc="-100" dirty="0" smtClean="0">
                <a:solidFill>
                  <a:schemeClr val="tx2">
                    <a:lumMod val="50000"/>
                  </a:schemeClr>
                </a:solidFill>
              </a:rPr>
              <a:t>Органы мочевыделения</a:t>
            </a:r>
            <a:r>
              <a:rPr lang="en-US" sz="5600" cap="all" spc="-100" dirty="0"/>
              <a:t> 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xmlns="" id="{1EF88855-34D7-45DF-9DB8-682E4A3586D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034898" y="446824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xmlns="" id="{BC6981A1-6AD0-44A6-84F4-420410F3B2A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149198" y="446823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xmlns="" id="{CD9FF0FB-30CE-40B4-B3F2-A565E71CE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40838" y="446823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xmlns="" id="{C7216A06-7EF2-4C72-8D1E-8959D3EBC1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3149198" y="1092118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20" name="Picture 2" descr="C:\Users\comp\Downloads\поч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9369778" y="780719"/>
            <a:ext cx="1916994" cy="1477059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304902" y="666205"/>
            <a:ext cx="1332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02.03.2024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615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DCE6B8A-0F35-5346-015D-35D7BD359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066" y="1240905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</a:rPr>
              <a:t>Цель </a:t>
            </a:r>
            <a:r>
              <a:rPr lang="ru-RU" dirty="0" smtClean="0">
                <a:solidFill>
                  <a:srgbClr val="0070C0"/>
                </a:solidFill>
              </a:rPr>
              <a:t>урока: </a:t>
            </a:r>
            <a:r>
              <a:rPr lang="ru-RU" sz="3600" dirty="0" smtClean="0">
                <a:solidFill>
                  <a:srgbClr val="0070C0"/>
                </a:solidFill>
              </a:rPr>
              <a:t>изучить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3200" dirty="0" smtClean="0">
                <a:solidFill>
                  <a:srgbClr val="0070C0"/>
                </a:solidFill>
              </a:rPr>
              <a:t>значения выделительной системы</a:t>
            </a:r>
            <a:r>
              <a:rPr lang="ru-RU" sz="3600" dirty="0" smtClean="0">
                <a:solidFill>
                  <a:srgbClr val="0070C0"/>
                </a:solidFill>
              </a:rPr>
              <a:t>; определить особенности строения органов мочевыделительной системы и их функции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650865C-0951-1211-C538-69406553E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3038" y="2622492"/>
            <a:ext cx="7004340" cy="394312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ru-RU" sz="1500" dirty="0">
              <a:latin typeface="Arial"/>
              <a:cs typeface="Arial"/>
            </a:endParaRPr>
          </a:p>
          <a:p>
            <a:pPr>
              <a:lnSpc>
                <a:spcPct val="90000"/>
              </a:lnSpc>
              <a:buClr>
                <a:srgbClr val="262626"/>
              </a:buClr>
              <a:buNone/>
            </a:pP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</a:rPr>
              <a:t>Задачи урока:</a:t>
            </a:r>
            <a:endParaRPr lang="ru-RU" sz="4000" dirty="0" smtClean="0">
              <a:solidFill>
                <a:schemeClr val="accent4">
                  <a:lumMod val="75000"/>
                </a:schemeClr>
              </a:solidFill>
              <a:latin typeface="Arial"/>
              <a:cs typeface="Arial"/>
            </a:endParaRPr>
          </a:p>
          <a:p>
            <a:pPr lvl="0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Изучим строение и функции органов мочевыделительной системы. Научимся узнавать их на рисунке. </a:t>
            </a:r>
          </a:p>
          <a:p>
            <a:pPr lvl="0"/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</a:rPr>
              <a:t> Узнаем,  как образуется моча. Чем отличается первичная моча от вторичной. </a:t>
            </a:r>
          </a:p>
          <a:p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</a:rPr>
              <a:t>Научимся сравнивать органы мочевыделительной системы  и анализировать</a:t>
            </a:r>
            <a:endParaRPr lang="ru-RU" sz="15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Picture 2" descr="C:\Users\comp\Downloads\поч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9338385" y="3510844"/>
            <a:ext cx="2258733" cy="20884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1570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A8C6BC2-E9E2-4780-8A41-064073CD43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E70450CF-22E9-4B1D-B146-30FEE770C40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80238079-1F65-476A-BC6C-F2D3BD2683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3740C935-D2D3-4F63-A4DA-CD768BB3F40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BE8D8045-0F80-4964-B591-0D599AB42D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828372" y="1267730"/>
            <a:ext cx="1567331" cy="645295"/>
            <a:chOff x="5318306" y="1386268"/>
            <a:chExt cx="1567331" cy="645295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AF8A5889-0EE6-4E19-98FE-29F79E987B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1B0FE4C3-64BE-4A2B-818D-4D84479344F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54670D04-30D8-487E-A3F4-0655E48016D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EEC1F2EE-9F2C-45AA-84E8-A1DE5C4073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0CDE08CC-3B26-4FC8-A07D-B58CBE4900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63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xmlns="" id="{B354D381-0BAB-445E-9E77-90AB789E9D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43337" y="643464"/>
            <a:ext cx="6269159" cy="557107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FC1718E8-55AA-4B97-B0F7-AE5CF7989F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6116" y="809244"/>
            <a:ext cx="5943600" cy="523951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C593CC4-19A2-F73B-25CD-4BC038EDA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800" y="1559768"/>
            <a:ext cx="5949244" cy="31353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endParaRPr lang="en-US" sz="4000" cap="all" spc="-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241E585-6A3B-3399-E377-ABA933B6F7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6604" y="4794811"/>
            <a:ext cx="5942625" cy="785884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82DEB938-4D34-4A47-B268-0E3467680F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817796" y="640856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48417BB0-87D9-4E1F-B85C-D130A56261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2932096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xmlns="" id="{100F15C6-AE3E-4CCF-A16E-3C70A74F44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23736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956D3942-7761-4954-8B42-9CB25A7F4C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2932096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74E5A167-47F8-4EB6-BE4B-3AA08ED5BB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556055" y="0"/>
            <a:ext cx="463600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spc="-100" dirty="0" smtClean="0">
                <a:solidFill>
                  <a:schemeClr val="tx2">
                    <a:lumMod val="50000"/>
                  </a:schemeClr>
                </a:solidFill>
              </a:rPr>
              <a:t> Мочевыделительная</a:t>
            </a:r>
          </a:p>
          <a:p>
            <a:pPr algn="ctr"/>
            <a:r>
              <a:rPr lang="ru-RU" sz="3200" b="1" cap="all" spc="-1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3200" b="1" cap="all" spc="-100" dirty="0" smtClean="0">
                <a:solidFill>
                  <a:schemeClr val="tx2">
                    <a:lumMod val="50000"/>
                  </a:schemeClr>
                </a:solidFill>
              </a:rPr>
              <a:t>Система</a:t>
            </a:r>
          </a:p>
          <a:p>
            <a:pPr algn="ctr"/>
            <a:r>
              <a:rPr lang="ru-RU" sz="3200" dirty="0" smtClean="0"/>
              <a:t>Кейс № 4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КЕЙС №2</a:t>
            </a:r>
          </a:p>
          <a:p>
            <a:pPr algn="ctr"/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ru-RU" sz="24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900" dirty="0" smtClean="0">
                <a:solidFill>
                  <a:schemeClr val="tx2">
                    <a:lumMod val="50000"/>
                  </a:schemeClr>
                </a:solidFill>
              </a:rPr>
              <a:t>Магнитная динамическая карточка</a:t>
            </a:r>
            <a:endParaRPr lang="en-US" sz="9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 l="1844" b="10989"/>
          <a:stretch>
            <a:fillRect/>
          </a:stretch>
        </p:blipFill>
        <p:spPr bwMode="auto">
          <a:xfrm>
            <a:off x="1486774" y="661075"/>
            <a:ext cx="4548265" cy="559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9409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Строение почки</a:t>
            </a:r>
            <a:endParaRPr lang="ru-RU" sz="32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ru-RU" sz="2400" dirty="0" smtClean="0"/>
              <a:t>Кейс №  3</a:t>
            </a:r>
            <a:endParaRPr lang="ru-RU" sz="24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154" y="796243"/>
            <a:ext cx="6907821" cy="5225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157063" y="5799909"/>
            <a:ext cx="2651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Магнитная динамическая карточка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EC1F2EE-9F2C-45AA-84E8-A1DE5C4073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C1718E8-55AA-4B97-B0F7-AE5CF7989F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806116" y="809244"/>
            <a:ext cx="5943600" cy="523951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3B8BAE8-7161-E9AC-A8D1-CFC44F8EE0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837" y="1337554"/>
            <a:ext cx="5899471" cy="3169133"/>
          </a:xfrm>
        </p:spPr>
        <p:txBody>
          <a:bodyPr>
            <a:normAutofit/>
          </a:bodyPr>
          <a:lstStyle/>
          <a:p>
            <a:r>
              <a:rPr lang="ru-RU" sz="3800" dirty="0" smtClean="0">
                <a:solidFill>
                  <a:schemeClr val="tx2"/>
                </a:solidFill>
              </a:rPr>
              <a:t>Строение</a:t>
            </a:r>
            <a:br>
              <a:rPr lang="ru-RU" sz="3800" dirty="0" smtClean="0">
                <a:solidFill>
                  <a:schemeClr val="tx2"/>
                </a:solidFill>
              </a:rPr>
            </a:br>
            <a:r>
              <a:rPr lang="ru-RU" sz="3800" dirty="0" smtClean="0">
                <a:solidFill>
                  <a:schemeClr val="tx2"/>
                </a:solidFill>
              </a:rPr>
              <a:t/>
            </a:r>
            <a:br>
              <a:rPr lang="ru-RU" sz="3800" dirty="0" smtClean="0">
                <a:solidFill>
                  <a:schemeClr val="tx2"/>
                </a:solidFill>
              </a:rPr>
            </a:br>
            <a:r>
              <a:rPr lang="ru-RU" sz="3800" dirty="0" smtClean="0">
                <a:solidFill>
                  <a:schemeClr val="tx2"/>
                </a:solidFill>
              </a:rPr>
              <a:t> </a:t>
            </a:r>
            <a:r>
              <a:rPr lang="ru-RU" sz="3800" b="1" dirty="0" smtClean="0">
                <a:solidFill>
                  <a:schemeClr val="tx2"/>
                </a:solidFill>
              </a:rPr>
              <a:t>нефрона</a:t>
            </a:r>
            <a:endParaRPr lang="ru-RU" sz="3800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37F7F22-099B-99A3-B077-72AB96B7C3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3633" y="4794811"/>
            <a:ext cx="5068567" cy="797089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>
              <a:spcAft>
                <a:spcPts val="600"/>
              </a:spcAft>
            </a:pPr>
            <a:r>
              <a:rPr lang="ru-RU" sz="2800" dirty="0" smtClean="0"/>
              <a:t>Кейс № 4 </a:t>
            </a:r>
          </a:p>
          <a:p>
            <a:pPr>
              <a:spcAft>
                <a:spcPts val="600"/>
              </a:spcAft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Магнитная динамическая карточка</a:t>
            </a: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spcAft>
                <a:spcPts val="600"/>
              </a:spcAft>
            </a:pPr>
            <a:endParaRPr lang="ru-RU" sz="28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82DEB938-4D34-4A47-B268-0E3467680F0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817796" y="640856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48417BB0-87D9-4E1F-B85C-D130A56261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2932096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100F15C6-AE3E-4CCF-A16E-3C70A74F44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623736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956D3942-7761-4954-8B42-9CB25A7F4C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2932096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74E5A167-47F8-4EB6-BE4B-3AA08ED5BB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7556055" y="0"/>
            <a:ext cx="463600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3" descr="Легкие со сплошной заливкой">
            <a:extLst>
              <a:ext uri="{FF2B5EF4-FFF2-40B4-BE49-F238E27FC236}">
                <a16:creationId xmlns:a16="http://schemas.microsoft.com/office/drawing/2014/main" xmlns="" id="{4056077C-8161-07BB-0114-0C351D0DC1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199519" y="1755316"/>
            <a:ext cx="3357629" cy="3357629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CA8FA1E7-3633-E469-3B73-DAC562C1243D}"/>
              </a:ext>
            </a:extLst>
          </p:cNvPr>
          <p:cNvSpPr txBox="1">
            <a:spLocks/>
          </p:cNvSpPr>
          <p:nvPr/>
        </p:nvSpPr>
        <p:spPr>
          <a:xfrm>
            <a:off x="-107324" y="1240272"/>
            <a:ext cx="5068568" cy="3135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ru-RU" sz="3800" dirty="0">
              <a:solidFill>
                <a:schemeClr val="tx2"/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3906B69D-44FF-DDD4-F57C-2A17F5090AD0}"/>
              </a:ext>
            </a:extLst>
          </p:cNvPr>
          <p:cNvSpPr txBox="1">
            <a:spLocks/>
          </p:cNvSpPr>
          <p:nvPr/>
        </p:nvSpPr>
        <p:spPr>
          <a:xfrm>
            <a:off x="-4358" y="2507785"/>
            <a:ext cx="5059684" cy="3161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89520" y="1"/>
            <a:ext cx="46024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3790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B5D6631-F74B-410E-B60D-7C97D6D770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6F300CB1-0412-47A2-BA30-07135C98E78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1AC820A-F7A7-46F3-933A-2CCC7201D3B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8DAFCA3D-277C-4C06-BC17-5108F3A700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5457DF47-900A-447E-9B61-2B94B749506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828372" y="1267730"/>
            <a:ext cx="1567331" cy="645295"/>
            <a:chOff x="5318306" y="1386268"/>
            <a:chExt cx="1567331" cy="645295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84772325-EEFF-4BA8-841C-29A78A2E43F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AD3094C5-7785-41DD-B095-217D26651E5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ED3CF66E-289D-4AB8-85D9-C0B9AE18B60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xmlns="" id="{6F40FBDA-CEB1-40F0-9AB9-BD9C402D70F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Воздушный шар в туманных горах">
            <a:extLst>
              <a:ext uri="{FF2B5EF4-FFF2-40B4-BE49-F238E27FC236}">
                <a16:creationId xmlns:a16="http://schemas.microsoft.com/office/drawing/2014/main" xmlns="" id="{4D8E431D-E348-73C2-447C-C44BD4CF95D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alphaModFix amt="45000"/>
          </a:blip>
          <a:srcRect t="10517" b="521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xmlns="" id="{0344D4FE-ABEF-4230-9E4E-AD5782FC78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920936-9706-79E7-CF67-10A57FC1B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1708" y="2091263"/>
            <a:ext cx="9068586" cy="246150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7200" cap="all" spc="-100">
                <a:solidFill>
                  <a:schemeClr val="tx1">
                    <a:lumMod val="85000"/>
                    <a:lumOff val="15000"/>
                  </a:schemeClr>
                </a:solidFill>
              </a:rPr>
              <a:t>В здоровом теле -здоровый дух!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0E63528-D127-124A-EE16-7817A5C7CC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61708" y="4623127"/>
            <a:ext cx="9070848" cy="457201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spc="80">
                <a:solidFill>
                  <a:schemeClr val="tx1"/>
                </a:solidFill>
              </a:rPr>
              <a:t>РЭШ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xmlns="" id="{9325F979-D3F9-4926-81B7-7ACCB31A501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miter lim="800000"/>
          </a:ln>
          <a:effectLst/>
        </p:spPr>
      </p:sp>
      <p:pic>
        <p:nvPicPr>
          <p:cNvPr id="7" name="Объект 4" descr="Видеокамера со сплошной заливкой">
            <a:extLst>
              <a:ext uri="{FF2B5EF4-FFF2-40B4-BE49-F238E27FC236}">
                <a16:creationId xmlns:a16="http://schemas.microsoft.com/office/drawing/2014/main" xmlns="" id="{B8BBBF3B-3831-FFB5-6E0F-CA3EBCE01F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974291" y="4335332"/>
            <a:ext cx="634253" cy="6678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997108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DA0502-40AE-50EC-7F94-4E07F578FC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7591" y="2091263"/>
            <a:ext cx="9359938" cy="2590800"/>
          </a:xfrm>
        </p:spPr>
        <p:txBody>
          <a:bodyPr/>
          <a:lstStyle/>
          <a:p>
            <a:r>
              <a:rPr lang="ru-RU" sz="4000" i="1" dirty="0" smtClean="0"/>
              <a:t>1. Почки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 smtClean="0"/>
              <a:t>2</a:t>
            </a:r>
            <a:r>
              <a:rPr lang="ru-RU" sz="4000" b="1" i="1" dirty="0" smtClean="0"/>
              <a:t>. </a:t>
            </a:r>
            <a:r>
              <a:rPr lang="ru-RU" sz="4000" i="1" dirty="0" smtClean="0"/>
              <a:t>Мочеточники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 smtClean="0"/>
              <a:t>3. Мочевой  пузырь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i="1" dirty="0" smtClean="0"/>
              <a:t>4. Мочеиспускательный  канал</a:t>
            </a:r>
            <a:endParaRPr lang="ru-RU" sz="4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F4A61C2F-8521-B681-1CE0-58732F0A71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ru-RU" dirty="0"/>
              <a:t>Основные </a:t>
            </a:r>
            <a:r>
              <a:rPr lang="ru-RU" dirty="0" smtClean="0"/>
              <a:t>термины </a:t>
            </a:r>
          </a:p>
          <a:p>
            <a:r>
              <a:rPr lang="ru-RU" dirty="0" smtClean="0"/>
              <a:t>Кластеры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5766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145</Words>
  <Application>Microsoft Office PowerPoint</Application>
  <PresentationFormat>Произвольный</PresentationFormat>
  <Paragraphs>49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Savon</vt:lpstr>
      <vt:lpstr>Искандерова Гулизар Хирамагомедовна</vt:lpstr>
      <vt:lpstr>Слайд 2</vt:lpstr>
      <vt:lpstr> тема урока: Выделение и его значение. Органы мочевыделения </vt:lpstr>
      <vt:lpstr>Цель урока: изучить значения выделительной системы; определить особенности строения органов мочевыделительной системы и их функции  </vt:lpstr>
      <vt:lpstr>Слайд 5</vt:lpstr>
      <vt:lpstr>Строение почки</vt:lpstr>
      <vt:lpstr>Строение   нефрона</vt:lpstr>
      <vt:lpstr>В здоровом теле -здоровый дух!</vt:lpstr>
      <vt:lpstr>1. Почки 2. Мочеточники 3. Мочевой  пузырь 4. Мочеиспускательный  канал</vt:lpstr>
      <vt:lpstr>Слайд 10</vt:lpstr>
      <vt:lpstr>рефлексия</vt:lpstr>
      <vt:lpstr>Практическая работа «Анатомия мочевыделительной системы»</vt:lpstr>
      <vt:lpstr>Спасибо   Д/З - 38 параграф  Практическая работа «Анатомия мочевыделительной системы»    Решить  задания огэ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comp</cp:lastModifiedBy>
  <cp:revision>472</cp:revision>
  <dcterms:created xsi:type="dcterms:W3CDTF">2023-12-08T07:20:53Z</dcterms:created>
  <dcterms:modified xsi:type="dcterms:W3CDTF">2024-03-02T17:48:09Z</dcterms:modified>
</cp:coreProperties>
</file>