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96" r:id="rId2"/>
    <p:sldId id="257" r:id="rId3"/>
    <p:sldId id="258" r:id="rId4"/>
    <p:sldId id="259" r:id="rId5"/>
    <p:sldId id="290" r:id="rId6"/>
    <p:sldId id="279" r:id="rId7"/>
    <p:sldId id="287" r:id="rId8"/>
    <p:sldId id="280" r:id="rId9"/>
    <p:sldId id="281" r:id="rId10"/>
    <p:sldId id="282" r:id="rId11"/>
    <p:sldId id="288" r:id="rId12"/>
    <p:sldId id="283" r:id="rId13"/>
    <p:sldId id="291" r:id="rId14"/>
    <p:sldId id="284" r:id="rId15"/>
    <p:sldId id="289" r:id="rId16"/>
    <p:sldId id="285" r:id="rId17"/>
    <p:sldId id="292" r:id="rId18"/>
    <p:sldId id="294" r:id="rId19"/>
    <p:sldId id="286" r:id="rId20"/>
    <p:sldId id="264" r:id="rId21"/>
    <p:sldId id="265" r:id="rId22"/>
    <p:sldId id="266" r:id="rId23"/>
    <p:sldId id="267" r:id="rId24"/>
    <p:sldId id="270" r:id="rId25"/>
    <p:sldId id="271" r:id="rId26"/>
    <p:sldId id="272" r:id="rId27"/>
    <p:sldId id="273" r:id="rId28"/>
    <p:sldId id="274" r:id="rId29"/>
    <p:sldId id="275" r:id="rId30"/>
    <p:sldId id="293" r:id="rId31"/>
    <p:sldId id="295" r:id="rId3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3603" autoAdjust="0"/>
    <p:restoredTop sz="99708" autoAdjust="0"/>
  </p:normalViewPr>
  <p:slideViewPr>
    <p:cSldViewPr>
      <p:cViewPr varScale="1">
        <p:scale>
          <a:sx n="72" d="100"/>
          <a:sy n="72" d="100"/>
        </p:scale>
        <p:origin x="216" y="6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48" y="7896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710DEC-D054-4C0E-8ADD-CE4DF438A1D3}" type="datetimeFigureOut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06.06.2024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C0AB65-B17A-4C47-9B99-0BEE38B8E6F1}" type="slidenum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/>
              <a:t>Образец подзаголовка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25652354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710DEC-D054-4C0E-8ADD-CE4DF438A1D3}" type="datetimeFigureOut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06.06.2024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C0AB65-B17A-4C47-9B99-0BEE38B8E6F1}" type="slidenum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08564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710DEC-D054-4C0E-8ADD-CE4DF438A1D3}" type="datetimeFigureOut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06.06.2024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C0AB65-B17A-4C47-9B99-0BEE38B8E6F1}" type="slidenum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28323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710DEC-D054-4C0E-8ADD-CE4DF438A1D3}" type="datetimeFigureOut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06.06.2024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C0AB65-B17A-4C47-9B99-0BEE38B8E6F1}" type="slidenum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09628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710DEC-D054-4C0E-8ADD-CE4DF438A1D3}" type="datetimeFigureOut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06.06.2024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F7C0AB65-B17A-4C47-9B99-0BEE38B8E6F1}" type="slidenum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845543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710DEC-D054-4C0E-8ADD-CE4DF438A1D3}" type="datetimeFigureOut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06.06.2024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C0AB65-B17A-4C47-9B99-0BEE38B8E6F1}" type="slidenum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74745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710DEC-D054-4C0E-8ADD-CE4DF438A1D3}" type="datetimeFigureOut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06.06.2024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C0AB65-B17A-4C47-9B99-0BEE38B8E6F1}" type="slidenum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46671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710DEC-D054-4C0E-8ADD-CE4DF438A1D3}" type="datetimeFigureOut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06.06.2024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C0AB65-B17A-4C47-9B99-0BEE38B8E6F1}" type="slidenum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50971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710DEC-D054-4C0E-8ADD-CE4DF438A1D3}" type="datetimeFigureOut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06.06.2024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C0AB65-B17A-4C47-9B99-0BEE38B8E6F1}" type="slidenum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68658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710DEC-D054-4C0E-8ADD-CE4DF438A1D3}" type="datetimeFigureOut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06.06.2024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C0AB65-B17A-4C47-9B99-0BEE38B8E6F1}" type="slidenum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09256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710DEC-D054-4C0E-8ADD-CE4DF438A1D3}" type="datetimeFigureOut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06.06.2024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C0AB65-B17A-4C47-9B99-0BEE38B8E6F1}" type="slidenum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73445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/>
              <a:t>Образец текста</a:t>
            </a:r>
          </a:p>
          <a:p>
            <a:pPr lvl="1" eaLnBrk="1" latinLnBrk="0" hangingPunct="1"/>
            <a:r>
              <a:rPr kumimoji="0" lang="ru-RU"/>
              <a:t>Второй уровень</a:t>
            </a:r>
          </a:p>
          <a:p>
            <a:pPr lvl="2" eaLnBrk="1" latinLnBrk="0" hangingPunct="1"/>
            <a:r>
              <a:rPr kumimoji="0" lang="ru-RU"/>
              <a:t>Третий уровень</a:t>
            </a:r>
          </a:p>
          <a:p>
            <a:pPr lvl="3" eaLnBrk="1" latinLnBrk="0" hangingPunct="1"/>
            <a:r>
              <a:rPr kumimoji="0" lang="ru-RU"/>
              <a:t>Четвертый уровень</a:t>
            </a:r>
          </a:p>
          <a:p>
            <a:pPr lvl="4" eaLnBrk="1" latinLnBrk="0" hangingPunct="1"/>
            <a:r>
              <a:rPr kumimoji="0" lang="ru-RU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84710DEC-D054-4C0E-8ADD-CE4DF438A1D3}" type="datetimeFigureOut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06.06.2024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F7C0AB65-B17A-4C47-9B99-0BEE38B8E6F1}" type="slidenum">
              <a:rPr lang="ru-RU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6627432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culture.ru/persons/9067/samuil-marshak" TargetMode="External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8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8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8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8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FAE6CD3-C04E-41A6-AD6F-A5817D545AF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/>
              <a:t>Самуил Яковлевич Маршак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AB976DC9-A3A5-4376-A886-D8CC0B3D8AB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71600" y="4149080"/>
            <a:ext cx="6400800" cy="935218"/>
          </a:xfrm>
        </p:spPr>
        <p:txBody>
          <a:bodyPr>
            <a:normAutofit/>
          </a:bodyPr>
          <a:lstStyle/>
          <a:p>
            <a:r>
              <a:rPr lang="ru-RU" sz="1800" dirty="0"/>
              <a:t>Учитель начальных классов</a:t>
            </a:r>
          </a:p>
          <a:p>
            <a:r>
              <a:rPr lang="ru-RU" sz="1800" dirty="0"/>
              <a:t>Малыхина Ольга Анатольевна</a:t>
            </a:r>
          </a:p>
        </p:txBody>
      </p:sp>
    </p:spTree>
    <p:extLst>
      <p:ext uri="{BB962C8B-B14F-4D97-AF65-F5344CB8AC3E}">
        <p14:creationId xmlns:p14="http://schemas.microsoft.com/office/powerpoint/2010/main" val="132089560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3008313" cy="1643050"/>
          </a:xfrm>
        </p:spPr>
        <p:txBody>
          <a:bodyPr>
            <a:noAutofit/>
          </a:bodyPr>
          <a:lstStyle/>
          <a:p>
            <a:r>
              <a:rPr lang="ru-RU" sz="3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Угадай произведение</a:t>
            </a:r>
            <a:br>
              <a:rPr lang="ru-RU" sz="3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3600" dirty="0">
              <a:solidFill>
                <a:schemeClr val="tx1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214422"/>
            <a:ext cx="3829048" cy="4911741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8" name="Содержимое 7"/>
          <p:cNvSpPr>
            <a:spLocks noGrp="1"/>
          </p:cNvSpPr>
          <p:nvPr>
            <p:ph sz="half" idx="1"/>
          </p:nvPr>
        </p:nvSpPr>
        <p:spPr>
          <a:xfrm>
            <a:off x="4500563" y="273050"/>
            <a:ext cx="4186237" cy="5853113"/>
          </a:xfrm>
          <a:prstGeom prst="verticalScroll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 fontScale="92500" lnSpcReduction="10000"/>
          </a:bodyPr>
          <a:lstStyle/>
          <a:p>
            <a:pPr indent="12700">
              <a:lnSpc>
                <a:spcPct val="90000"/>
              </a:lnSpc>
              <a:buFontTx/>
              <a:buNone/>
            </a:pPr>
            <a:r>
              <a:rPr lang="ru-RU" alt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Под праздник новогодний</a:t>
            </a:r>
          </a:p>
          <a:p>
            <a:pPr indent="12700">
              <a:lnSpc>
                <a:spcPct val="90000"/>
              </a:lnSpc>
              <a:buFontTx/>
              <a:buNone/>
            </a:pPr>
            <a:r>
              <a:rPr lang="ru-RU" alt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Издали мы приказ:</a:t>
            </a:r>
          </a:p>
          <a:p>
            <a:pPr indent="12700">
              <a:lnSpc>
                <a:spcPct val="90000"/>
              </a:lnSpc>
              <a:buFontTx/>
              <a:buNone/>
            </a:pPr>
            <a:r>
              <a:rPr lang="ru-RU" alt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Пускай цветут сегодня</a:t>
            </a:r>
          </a:p>
          <a:p>
            <a:pPr indent="12700">
              <a:lnSpc>
                <a:spcPct val="90000"/>
              </a:lnSpc>
              <a:buFontTx/>
              <a:buNone/>
            </a:pPr>
            <a:r>
              <a:rPr lang="ru-RU" alt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Подснежники у нас!</a:t>
            </a:r>
          </a:p>
          <a:p>
            <a:pPr indent="12700">
              <a:lnSpc>
                <a:spcPct val="90000"/>
              </a:lnSpc>
              <a:buFontTx/>
              <a:buNone/>
            </a:pPr>
            <a:r>
              <a:rPr lang="ru-RU" alt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 лесу цветёт подснежник,</a:t>
            </a:r>
          </a:p>
          <a:p>
            <a:pPr indent="12700">
              <a:lnSpc>
                <a:spcPct val="90000"/>
              </a:lnSpc>
              <a:buFontTx/>
              <a:buNone/>
            </a:pPr>
            <a:r>
              <a:rPr lang="ru-RU" alt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 не метель метёт,</a:t>
            </a:r>
          </a:p>
          <a:p>
            <a:pPr indent="12700">
              <a:lnSpc>
                <a:spcPct val="90000"/>
              </a:lnSpc>
              <a:buFontTx/>
              <a:buNone/>
            </a:pPr>
            <a:r>
              <a:rPr lang="ru-RU" alt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 тот из вас мятежник,</a:t>
            </a:r>
          </a:p>
          <a:p>
            <a:pPr indent="12700">
              <a:lnSpc>
                <a:spcPct val="90000"/>
              </a:lnSpc>
              <a:buFontTx/>
              <a:buNone/>
            </a:pPr>
            <a:r>
              <a:rPr lang="ru-RU" alt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Кто скажет: не метёт!</a:t>
            </a: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7" y="1214422"/>
            <a:ext cx="3929090" cy="49292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273050"/>
            <a:ext cx="3857652" cy="869934"/>
          </a:xfrm>
        </p:spPr>
        <p:txBody>
          <a:bodyPr>
            <a:noAutofit/>
          </a:bodyPr>
          <a:lstStyle/>
          <a:p>
            <a:r>
              <a:rPr lang="ru-RU" sz="2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Угадай </a:t>
            </a:r>
            <a:br>
              <a:rPr lang="ru-RU" sz="2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произведение</a:t>
            </a:r>
            <a:endParaRPr lang="ru-RU" sz="28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7" name="Picture 3" descr="C:\Users\Ольга\Desktop\O_malchikah_i_devochkah (1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4150" y="1285860"/>
            <a:ext cx="3959222" cy="5286412"/>
          </a:xfrm>
          <a:prstGeom prst="rect">
            <a:avLst/>
          </a:prstGeom>
          <a:noFill/>
        </p:spPr>
      </p:pic>
      <p:sp>
        <p:nvSpPr>
          <p:cNvPr id="7" name="Содержимое 4"/>
          <p:cNvSpPr>
            <a:spLocks noGrp="1"/>
          </p:cNvSpPr>
          <p:nvPr>
            <p:ph sz="half" idx="1"/>
          </p:nvPr>
        </p:nvSpPr>
        <p:spPr>
          <a:xfrm>
            <a:off x="4143372" y="214290"/>
            <a:ext cx="5000628" cy="6215106"/>
          </a:xfrm>
          <a:prstGeom prst="verticalScroll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/>
          <a:p>
            <a:pPr>
              <a:buNone/>
            </a:pPr>
            <a:r>
              <a:rPr lang="ru-RU" sz="1800" b="1" dirty="0">
                <a:solidFill>
                  <a:schemeClr val="bg1"/>
                </a:solidFill>
              </a:rPr>
              <a:t>Из чего только сделаны </a:t>
            </a:r>
          </a:p>
          <a:p>
            <a:pPr>
              <a:buNone/>
            </a:pPr>
            <a:r>
              <a:rPr lang="ru-RU" sz="1800" b="1" dirty="0">
                <a:solidFill>
                  <a:schemeClr val="bg1"/>
                </a:solidFill>
              </a:rPr>
              <a:t>девочки?</a:t>
            </a:r>
          </a:p>
          <a:p>
            <a:pPr>
              <a:buNone/>
            </a:pPr>
            <a:r>
              <a:rPr lang="ru-RU" sz="1800" b="1" dirty="0">
                <a:solidFill>
                  <a:schemeClr val="bg1"/>
                </a:solidFill>
              </a:rPr>
              <a:t>Из чего только сделаны </a:t>
            </a:r>
          </a:p>
          <a:p>
            <a:pPr>
              <a:buNone/>
            </a:pPr>
            <a:r>
              <a:rPr lang="ru-RU" sz="1800" b="1" dirty="0">
                <a:solidFill>
                  <a:schemeClr val="bg1"/>
                </a:solidFill>
              </a:rPr>
              <a:t>девочки?</a:t>
            </a:r>
          </a:p>
          <a:p>
            <a:pPr>
              <a:buNone/>
            </a:pPr>
            <a:r>
              <a:rPr lang="ru-RU" sz="1800" b="1" dirty="0">
                <a:solidFill>
                  <a:schemeClr val="bg1"/>
                </a:solidFill>
              </a:rPr>
              <a:t>Из конфет и пирожных</a:t>
            </a:r>
          </a:p>
          <a:p>
            <a:pPr>
              <a:buNone/>
            </a:pPr>
            <a:r>
              <a:rPr lang="ru-RU" sz="1800" b="1" dirty="0">
                <a:solidFill>
                  <a:schemeClr val="bg1"/>
                </a:solidFill>
              </a:rPr>
              <a:t>И сластей всевозможных</a:t>
            </a:r>
          </a:p>
          <a:p>
            <a:pPr>
              <a:buNone/>
            </a:pPr>
            <a:r>
              <a:rPr lang="ru-RU" sz="1800" b="1" dirty="0">
                <a:solidFill>
                  <a:schemeClr val="bg1"/>
                </a:solidFill>
              </a:rPr>
              <a:t>Вот из этого сделаны </a:t>
            </a:r>
          </a:p>
          <a:p>
            <a:pPr>
              <a:buNone/>
            </a:pPr>
            <a:r>
              <a:rPr lang="ru-RU" sz="1800" b="1" dirty="0">
                <a:solidFill>
                  <a:schemeClr val="bg1"/>
                </a:solidFill>
              </a:rPr>
              <a:t>девочки!</a:t>
            </a:r>
          </a:p>
          <a:p>
            <a:pPr>
              <a:buNone/>
            </a:pPr>
            <a:r>
              <a:rPr lang="ru-RU" sz="1800" b="1" dirty="0">
                <a:solidFill>
                  <a:schemeClr val="bg1"/>
                </a:solidFill>
              </a:rPr>
              <a:t>Из чего только сделаны </a:t>
            </a:r>
          </a:p>
          <a:p>
            <a:pPr>
              <a:buNone/>
            </a:pPr>
            <a:r>
              <a:rPr lang="ru-RU" sz="1800" b="1" dirty="0">
                <a:solidFill>
                  <a:schemeClr val="bg1"/>
                </a:solidFill>
              </a:rPr>
              <a:t>мальчики?</a:t>
            </a:r>
          </a:p>
          <a:p>
            <a:pPr>
              <a:buNone/>
            </a:pPr>
            <a:r>
              <a:rPr lang="ru-RU" sz="1800" b="1" dirty="0">
                <a:solidFill>
                  <a:schemeClr val="bg1"/>
                </a:solidFill>
              </a:rPr>
              <a:t>Из чего только сделаны </a:t>
            </a:r>
          </a:p>
          <a:p>
            <a:pPr>
              <a:buNone/>
            </a:pPr>
            <a:r>
              <a:rPr lang="ru-RU" sz="1800" b="1" dirty="0">
                <a:solidFill>
                  <a:schemeClr val="bg1"/>
                </a:solidFill>
              </a:rPr>
              <a:t>мальчики?</a:t>
            </a:r>
          </a:p>
          <a:p>
            <a:pPr>
              <a:buNone/>
            </a:pPr>
            <a:r>
              <a:rPr lang="ru-RU" sz="1800" b="1" dirty="0">
                <a:solidFill>
                  <a:schemeClr val="bg1"/>
                </a:solidFill>
              </a:rPr>
              <a:t>Из улиток, ракушек</a:t>
            </a:r>
          </a:p>
          <a:p>
            <a:pPr>
              <a:buNone/>
            </a:pPr>
            <a:r>
              <a:rPr lang="ru-RU" sz="1800" b="1" dirty="0">
                <a:solidFill>
                  <a:schemeClr val="bg1"/>
                </a:solidFill>
              </a:rPr>
              <a:t>И зелёных лягушек.</a:t>
            </a:r>
          </a:p>
          <a:p>
            <a:pPr>
              <a:buNone/>
            </a:pPr>
            <a:r>
              <a:rPr lang="ru-RU" sz="1800" b="1" dirty="0">
                <a:solidFill>
                  <a:schemeClr val="bg1"/>
                </a:solidFill>
              </a:rPr>
              <a:t>Вот из этого сделаны </a:t>
            </a:r>
          </a:p>
          <a:p>
            <a:pPr>
              <a:buNone/>
            </a:pPr>
            <a:r>
              <a:rPr lang="ru-RU" sz="1800" b="1" dirty="0">
                <a:solidFill>
                  <a:schemeClr val="bg1"/>
                </a:solidFill>
              </a:rPr>
              <a:t>мальчики!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3757610" cy="1435100"/>
          </a:xfrm>
        </p:spPr>
        <p:txBody>
          <a:bodyPr>
            <a:noAutofit/>
          </a:bodyPr>
          <a:lstStyle/>
          <a:p>
            <a:r>
              <a:rPr lang="ru-RU" sz="3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Угадай произведение</a:t>
            </a:r>
            <a:br>
              <a:rPr lang="ru-RU" sz="3200" b="1" dirty="0">
                <a:solidFill>
                  <a:schemeClr val="tx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32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000108"/>
            <a:ext cx="3757610" cy="5126055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sz="half" idx="1"/>
          </p:nvPr>
        </p:nvSpPr>
        <p:spPr>
          <a:xfrm>
            <a:off x="4357686" y="273050"/>
            <a:ext cx="4500594" cy="5853113"/>
          </a:xfrm>
          <a:prstGeom prst="verticalScroll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indent="0">
              <a:buFont typeface="Arial" charset="0"/>
              <a:buNone/>
            </a:pPr>
            <a:r>
              <a:rPr lang="ru-RU" altLang="ru-RU" sz="24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Бим</a:t>
            </a:r>
            <a:r>
              <a:rPr lang="ru-RU" alt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– бом! Тили – бом!</a:t>
            </a:r>
            <a:br>
              <a:rPr lang="ru-RU" alt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 дворе - высокий дом.</a:t>
            </a:r>
            <a:br>
              <a:rPr lang="ru-RU" alt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Ставенки резные,</a:t>
            </a:r>
            <a:br>
              <a:rPr lang="ru-RU" alt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Окна расписные.</a:t>
            </a:r>
            <a:br>
              <a:rPr lang="ru-RU" alt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 на лестнице ковер –</a:t>
            </a:r>
            <a:br>
              <a:rPr lang="ru-RU" alt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Шитый золотом узор.</a:t>
            </a:r>
            <a:br>
              <a:rPr lang="ru-RU" alt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 узорному ковру</a:t>
            </a:r>
            <a:br>
              <a:rPr lang="ru-RU" alt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Сходит кошка по утру…</a:t>
            </a: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1000108"/>
            <a:ext cx="3786214" cy="51435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Угадай произведение</a:t>
            </a:r>
            <a:endParaRPr lang="ru-RU" sz="3200" b="1" dirty="0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614734" cy="4602163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sz="half" idx="1"/>
          </p:nvPr>
        </p:nvSpPr>
        <p:spPr>
          <a:xfrm>
            <a:off x="4286250" y="273050"/>
            <a:ext cx="4400550" cy="5853113"/>
          </a:xfrm>
          <a:prstGeom prst="verticalScroll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/>
          <a:p>
            <a:pPr marL="0" indent="0">
              <a:buFont typeface="Arial" charset="0"/>
              <a:buNone/>
            </a:pPr>
            <a:r>
              <a:rPr lang="ru-RU" b="1" dirty="0">
                <a:solidFill>
                  <a:schemeClr val="bg1"/>
                </a:solidFill>
              </a:rPr>
              <a:t>В нашем классе</a:t>
            </a:r>
            <a:br>
              <a:rPr lang="ru-RU" b="1" dirty="0">
                <a:solidFill>
                  <a:schemeClr val="bg1"/>
                </a:solidFill>
              </a:rPr>
            </a:br>
            <a:r>
              <a:rPr lang="ru-RU" b="1" dirty="0">
                <a:solidFill>
                  <a:schemeClr val="bg1"/>
                </a:solidFill>
              </a:rPr>
              <a:t>Нет лентяев, —</a:t>
            </a:r>
            <a:br>
              <a:rPr lang="ru-RU" b="1" dirty="0">
                <a:solidFill>
                  <a:schemeClr val="bg1"/>
                </a:solidFill>
              </a:rPr>
            </a:br>
            <a:r>
              <a:rPr lang="ru-RU" b="1" dirty="0">
                <a:solidFill>
                  <a:schemeClr val="bg1"/>
                </a:solidFill>
              </a:rPr>
              <a:t>Только Вася</a:t>
            </a:r>
            <a:br>
              <a:rPr lang="ru-RU" b="1" dirty="0">
                <a:solidFill>
                  <a:schemeClr val="bg1"/>
                </a:solidFill>
              </a:rPr>
            </a:br>
            <a:r>
              <a:rPr lang="ru-RU" b="1" dirty="0">
                <a:solidFill>
                  <a:schemeClr val="bg1"/>
                </a:solidFill>
              </a:rPr>
              <a:t>Николаев.</a:t>
            </a:r>
            <a:br>
              <a:rPr lang="ru-RU" b="1" dirty="0">
                <a:solidFill>
                  <a:schemeClr val="bg1"/>
                </a:solidFill>
              </a:rPr>
            </a:br>
            <a:r>
              <a:rPr lang="ru-RU" b="1" dirty="0">
                <a:solidFill>
                  <a:schemeClr val="bg1"/>
                </a:solidFill>
              </a:rPr>
              <a:t>Он приходит на урок,</a:t>
            </a:r>
            <a:br>
              <a:rPr lang="ru-RU" b="1" dirty="0">
                <a:solidFill>
                  <a:schemeClr val="bg1"/>
                </a:solidFill>
              </a:rPr>
            </a:br>
            <a:r>
              <a:rPr lang="ru-RU" b="1" dirty="0">
                <a:solidFill>
                  <a:schemeClr val="bg1"/>
                </a:solidFill>
              </a:rPr>
              <a:t>Засыпает, как сурок.</a:t>
            </a:r>
            <a:br>
              <a:rPr lang="ru-RU" b="1" dirty="0">
                <a:solidFill>
                  <a:schemeClr val="bg1"/>
                </a:solidFill>
              </a:rPr>
            </a:br>
            <a:r>
              <a:rPr lang="ru-RU" b="1" dirty="0">
                <a:solidFill>
                  <a:schemeClr val="bg1"/>
                </a:solidFill>
              </a:rPr>
              <a:t>Лодырь,</a:t>
            </a:r>
            <a:br>
              <a:rPr lang="ru-RU" b="1" dirty="0">
                <a:solidFill>
                  <a:schemeClr val="bg1"/>
                </a:solidFill>
              </a:rPr>
            </a:br>
            <a:r>
              <a:rPr lang="ru-RU" b="1" dirty="0">
                <a:solidFill>
                  <a:schemeClr val="bg1"/>
                </a:solidFill>
              </a:rPr>
              <a:t>Лодырь,</a:t>
            </a:r>
            <a:br>
              <a:rPr lang="ru-RU" b="1" dirty="0">
                <a:solidFill>
                  <a:schemeClr val="bg1"/>
                </a:solidFill>
              </a:rPr>
            </a:br>
            <a:r>
              <a:rPr lang="ru-RU" b="1" dirty="0">
                <a:solidFill>
                  <a:schemeClr val="bg1"/>
                </a:solidFill>
              </a:rPr>
              <a:t>Лежебока,</a:t>
            </a:r>
            <a:br>
              <a:rPr lang="ru-RU" b="1" dirty="0">
                <a:solidFill>
                  <a:schemeClr val="bg1"/>
                </a:solidFill>
              </a:rPr>
            </a:br>
            <a:r>
              <a:rPr lang="ru-RU" b="1" dirty="0">
                <a:solidFill>
                  <a:schemeClr val="bg1"/>
                </a:solidFill>
              </a:rPr>
              <a:t>Проворонил</a:t>
            </a:r>
            <a:br>
              <a:rPr lang="ru-RU" b="1" dirty="0">
                <a:solidFill>
                  <a:schemeClr val="bg1"/>
                </a:solidFill>
              </a:rPr>
            </a:br>
            <a:r>
              <a:rPr lang="ru-RU" b="1" dirty="0">
                <a:solidFill>
                  <a:schemeClr val="bg1"/>
                </a:solidFill>
              </a:rPr>
              <a:t>Три урока…</a:t>
            </a:r>
            <a:endParaRPr lang="ru-RU" altLang="ru-RU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8914" name="Picture 2" descr="C:\Users\Ольга\Desktop\счит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1500174"/>
            <a:ext cx="3714776" cy="478634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Угадай произведение</a:t>
            </a:r>
            <a:endParaRPr lang="ru-RU" sz="36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614734" cy="4602163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sz="half" idx="1"/>
          </p:nvPr>
        </p:nvSpPr>
        <p:spPr>
          <a:xfrm>
            <a:off x="4429125" y="273050"/>
            <a:ext cx="4257675" cy="5853113"/>
          </a:xfrm>
          <a:prstGeom prst="verticalScroll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 fontScale="92500"/>
          </a:bodyPr>
          <a:lstStyle/>
          <a:p>
            <a:pPr algn="ctr">
              <a:buNone/>
            </a:pPr>
            <a:r>
              <a:rPr lang="ru-RU" sz="2400" b="1" dirty="0">
                <a:solidFill>
                  <a:schemeClr val="bg1"/>
                </a:solidFill>
              </a:rPr>
              <a:t>Тигрёнок</a:t>
            </a:r>
          </a:p>
          <a:p>
            <a:pPr>
              <a:buNone/>
            </a:pPr>
            <a:r>
              <a:rPr lang="ru-RU" sz="2400" b="1" dirty="0">
                <a:solidFill>
                  <a:schemeClr val="bg1"/>
                </a:solidFill>
              </a:rPr>
              <a:t>Эй, не стойте слишком близко </a:t>
            </a:r>
          </a:p>
          <a:p>
            <a:pPr>
              <a:buNone/>
            </a:pPr>
            <a:r>
              <a:rPr lang="ru-RU" sz="2400" b="1" dirty="0">
                <a:solidFill>
                  <a:schemeClr val="bg1"/>
                </a:solidFill>
              </a:rPr>
              <a:t>—Я тигрёнок, а не _________!</a:t>
            </a:r>
          </a:p>
          <a:p>
            <a:pPr algn="ctr">
              <a:buNone/>
            </a:pPr>
            <a:r>
              <a:rPr lang="ru-RU" sz="2400" b="1" dirty="0">
                <a:solidFill>
                  <a:schemeClr val="bg1"/>
                </a:solidFill>
              </a:rPr>
              <a:t>Слон</a:t>
            </a:r>
          </a:p>
          <a:p>
            <a:pPr>
              <a:buNone/>
            </a:pPr>
            <a:r>
              <a:rPr lang="ru-RU" sz="2400" b="1" dirty="0">
                <a:solidFill>
                  <a:schemeClr val="bg1"/>
                </a:solidFill>
              </a:rPr>
              <a:t>Дали туфельки слону.</a:t>
            </a:r>
          </a:p>
          <a:p>
            <a:pPr>
              <a:buNone/>
            </a:pPr>
            <a:r>
              <a:rPr lang="ru-RU" sz="2400" b="1" dirty="0">
                <a:solidFill>
                  <a:schemeClr val="bg1"/>
                </a:solidFill>
              </a:rPr>
              <a:t>Взял он туфельку одну</a:t>
            </a:r>
          </a:p>
          <a:p>
            <a:pPr>
              <a:buNone/>
            </a:pPr>
            <a:r>
              <a:rPr lang="ru-RU" sz="2400" b="1" dirty="0">
                <a:solidFill>
                  <a:schemeClr val="bg1"/>
                </a:solidFill>
              </a:rPr>
              <a:t>И сказал:</a:t>
            </a:r>
          </a:p>
          <a:p>
            <a:pPr>
              <a:buNone/>
            </a:pPr>
            <a:r>
              <a:rPr lang="ru-RU" sz="2400" b="1" dirty="0">
                <a:solidFill>
                  <a:schemeClr val="bg1"/>
                </a:solidFill>
              </a:rPr>
              <a:t>— Нужны пошире,</a:t>
            </a:r>
          </a:p>
          <a:p>
            <a:pPr>
              <a:buNone/>
            </a:pPr>
            <a:r>
              <a:rPr lang="ru-RU" sz="2400" b="1" dirty="0">
                <a:solidFill>
                  <a:schemeClr val="bg1"/>
                </a:solidFill>
              </a:rPr>
              <a:t>И не две, а все _________!</a:t>
            </a:r>
          </a:p>
        </p:txBody>
      </p:sp>
      <p:pic>
        <p:nvPicPr>
          <p:cNvPr id="6" name="Объект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724" y="1467627"/>
            <a:ext cx="4357686" cy="4714908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Угадай произведение</a:t>
            </a:r>
            <a:endParaRPr lang="ru-RU" sz="28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614734" cy="4602163"/>
          </a:xfrm>
        </p:spPr>
        <p:txBody>
          <a:bodyPr/>
          <a:lstStyle/>
          <a:p>
            <a:r>
              <a:rPr lang="ru-RU" alt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лесу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4225687" y="3244334"/>
            <a:ext cx="2423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alt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dirty="0"/>
          </a:p>
        </p:txBody>
      </p:sp>
      <p:pic>
        <p:nvPicPr>
          <p:cNvPr id="2051" name="Picture 3" descr="C:\Users\Ольга\Desktop\marshak_s_znaki_prepinanija_khud_a_afanasev_m_monte_kristo_1996_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1428736"/>
            <a:ext cx="3714776" cy="5072098"/>
          </a:xfrm>
          <a:prstGeom prst="rect">
            <a:avLst/>
          </a:prstGeom>
          <a:noFill/>
        </p:spPr>
      </p:pic>
      <p:sp>
        <p:nvSpPr>
          <p:cNvPr id="21" name="Содержимое 4"/>
          <p:cNvSpPr>
            <a:spLocks noGrp="1"/>
          </p:cNvSpPr>
          <p:nvPr>
            <p:ph sz="half" idx="1"/>
          </p:nvPr>
        </p:nvSpPr>
        <p:spPr>
          <a:xfrm>
            <a:off x="4286248" y="285728"/>
            <a:ext cx="4400552" cy="6156346"/>
          </a:xfrm>
          <a:prstGeom prst="verticalScroll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/>
          <a:p>
            <a:pPr>
              <a:buNone/>
            </a:pPr>
            <a:r>
              <a:rPr lang="ru-RU" sz="2500" b="1" dirty="0">
                <a:solidFill>
                  <a:schemeClr val="bg1"/>
                </a:solidFill>
              </a:rPr>
              <a:t>   </a:t>
            </a:r>
            <a:endParaRPr lang="ru-RU" altLang="ru-RU" sz="25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78" name="Rectangle 30"/>
          <p:cNvSpPr>
            <a:spLocks noChangeArrowheads="1"/>
          </p:cNvSpPr>
          <p:nvPr/>
        </p:nvSpPr>
        <p:spPr bwMode="auto">
          <a:xfrm>
            <a:off x="4786314" y="755720"/>
            <a:ext cx="3500462" cy="56323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cs typeface="Arial" pitchFamily="34" charset="0"/>
              </a:rPr>
              <a:t>С. Маршак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cs typeface="Arial" pitchFamily="34" charset="0"/>
              </a:rPr>
              <a:t>Знаки препинания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cs typeface="Arial" pitchFamily="34" charset="0"/>
              </a:rPr>
              <a:t>У последней</a:t>
            </a:r>
            <a:br>
              <a:rPr kumimoji="0" lang="ru-RU" sz="2400" b="1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cs typeface="Arial" pitchFamily="34" charset="0"/>
              </a:rPr>
            </a:br>
            <a:r>
              <a:rPr kumimoji="0" lang="ru-RU" sz="2400" b="1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cs typeface="Arial" pitchFamily="34" charset="0"/>
              </a:rPr>
              <a:t>Точки</a:t>
            </a:r>
            <a:br>
              <a:rPr kumimoji="0" lang="ru-RU" sz="2400" b="1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cs typeface="Arial" pitchFamily="34" charset="0"/>
              </a:rPr>
            </a:br>
            <a:r>
              <a:rPr kumimoji="0" lang="ru-RU" sz="2400" b="1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cs typeface="Arial" pitchFamily="34" charset="0"/>
              </a:rPr>
              <a:t>На последней</a:t>
            </a:r>
            <a:br>
              <a:rPr kumimoji="0" lang="ru-RU" sz="2400" b="1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cs typeface="Arial" pitchFamily="34" charset="0"/>
              </a:rPr>
            </a:br>
            <a:r>
              <a:rPr kumimoji="0" lang="ru-RU" sz="2400" b="1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cs typeface="Arial" pitchFamily="34" charset="0"/>
              </a:rPr>
              <a:t>Строчке</a:t>
            </a:r>
            <a:br>
              <a:rPr kumimoji="0" lang="ru-RU" sz="2400" b="1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cs typeface="Arial" pitchFamily="34" charset="0"/>
              </a:rPr>
            </a:br>
            <a:r>
              <a:rPr kumimoji="0" lang="ru-RU" sz="2400" b="1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cs typeface="Arial" pitchFamily="34" charset="0"/>
              </a:rPr>
              <a:t>Собралась компания</a:t>
            </a:r>
            <a:br>
              <a:rPr kumimoji="0" lang="ru-RU" sz="2400" b="1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cs typeface="Arial" pitchFamily="34" charset="0"/>
              </a:rPr>
            </a:br>
            <a:r>
              <a:rPr kumimoji="0" lang="ru-RU" sz="2400" b="1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cs typeface="Arial" pitchFamily="34" charset="0"/>
              </a:rPr>
              <a:t>Знаков препинания.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cs typeface="Arial" pitchFamily="34" charset="0"/>
              </a:rPr>
              <a:t>Прибежал Чудак —</a:t>
            </a:r>
            <a:br>
              <a:rPr kumimoji="0" lang="ru-RU" sz="2400" b="1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cs typeface="Arial" pitchFamily="34" charset="0"/>
              </a:rPr>
            </a:br>
            <a:r>
              <a:rPr kumimoji="0" lang="ru-RU" sz="2400" b="1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cs typeface="Arial" pitchFamily="34" charset="0"/>
              </a:rPr>
              <a:t>Восклицательный знак.</a:t>
            </a:r>
            <a:br>
              <a:rPr kumimoji="0" lang="ru-RU" sz="2400" b="1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cs typeface="Arial" pitchFamily="34" charset="0"/>
              </a:rPr>
            </a:br>
            <a:r>
              <a:rPr kumimoji="0" lang="ru-RU" sz="2400" b="1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cs typeface="Arial" pitchFamily="34" charset="0"/>
              </a:rPr>
              <a:t>Никогда он не молчит,</a:t>
            </a:r>
            <a:br>
              <a:rPr kumimoji="0" lang="ru-RU" sz="2400" b="1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cs typeface="Arial" pitchFamily="34" charset="0"/>
              </a:rPr>
            </a:br>
            <a:r>
              <a:rPr kumimoji="0" lang="ru-RU" sz="2400" b="1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cs typeface="Arial" pitchFamily="34" charset="0"/>
              </a:rPr>
              <a:t>Оглушительно кричит:</a:t>
            </a:r>
            <a:br>
              <a:rPr kumimoji="0" lang="ru-RU" sz="2400" b="1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cs typeface="Arial" pitchFamily="34" charset="0"/>
              </a:rPr>
            </a:br>
            <a:r>
              <a:rPr kumimoji="0" lang="ru-RU" sz="2400" b="1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cs typeface="Arial" pitchFamily="34" charset="0"/>
              </a:rPr>
              <a:t>— Ура! Долой! Караул! Разбой!</a:t>
            </a:r>
          </a:p>
        </p:txBody>
      </p:sp>
      <p:sp>
        <p:nvSpPr>
          <p:cNvPr id="2079" name="AutoShape 31" descr="https://cdn.culture.ru/c/593638.100x100a.webp">
            <a:hlinkClick r:id="rId3"/>
          </p:cNvPr>
          <p:cNvSpPr>
            <a:spLocks noChangeAspect="1" noChangeArrowheads="1"/>
          </p:cNvSpPr>
          <p:nvPr/>
        </p:nvSpPr>
        <p:spPr bwMode="auto">
          <a:xfrm>
            <a:off x="155575" y="-1255713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Угадай произведение</a:t>
            </a:r>
            <a:endParaRPr lang="ru-RU" sz="32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sz="half" idx="1"/>
          </p:nvPr>
        </p:nvSpPr>
        <p:spPr>
          <a:xfrm>
            <a:off x="4286248" y="273050"/>
            <a:ext cx="4400552" cy="6156346"/>
          </a:xfrm>
          <a:prstGeom prst="verticalScroll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/>
          <a:p>
            <a:pPr>
              <a:buNone/>
            </a:pPr>
            <a:r>
              <a:rPr lang="ru-RU" sz="2500" b="1" dirty="0">
                <a:solidFill>
                  <a:schemeClr val="bg1"/>
                </a:solidFill>
              </a:rPr>
              <a:t>   Где обедал воробей</a:t>
            </a:r>
          </a:p>
          <a:p>
            <a:pPr>
              <a:buNone/>
            </a:pPr>
            <a:r>
              <a:rPr lang="ru-RU" sz="2500" b="1" dirty="0">
                <a:solidFill>
                  <a:schemeClr val="bg1"/>
                </a:solidFill>
              </a:rPr>
              <a:t>— Где обедал, воробей?</a:t>
            </a:r>
          </a:p>
          <a:p>
            <a:pPr>
              <a:buNone/>
            </a:pPr>
            <a:r>
              <a:rPr lang="ru-RU" sz="2500" b="1" dirty="0">
                <a:solidFill>
                  <a:schemeClr val="bg1"/>
                </a:solidFill>
              </a:rPr>
              <a:t>— В зоопарке у зверей.</a:t>
            </a:r>
          </a:p>
          <a:p>
            <a:pPr>
              <a:buNone/>
            </a:pPr>
            <a:r>
              <a:rPr lang="ru-RU" sz="2500" b="1" dirty="0">
                <a:solidFill>
                  <a:schemeClr val="bg1"/>
                </a:solidFill>
              </a:rPr>
              <a:t>Пообедал я сперва</a:t>
            </a:r>
          </a:p>
          <a:p>
            <a:pPr>
              <a:buNone/>
            </a:pPr>
            <a:r>
              <a:rPr lang="ru-RU" sz="2500" b="1" dirty="0">
                <a:solidFill>
                  <a:schemeClr val="bg1"/>
                </a:solidFill>
              </a:rPr>
              <a:t>За решёткою у льва.</a:t>
            </a:r>
          </a:p>
          <a:p>
            <a:pPr>
              <a:buNone/>
            </a:pPr>
            <a:r>
              <a:rPr lang="ru-RU" sz="2500" b="1" dirty="0">
                <a:solidFill>
                  <a:schemeClr val="bg1"/>
                </a:solidFill>
              </a:rPr>
              <a:t>Подкрепился у лисицы.</a:t>
            </a:r>
          </a:p>
          <a:p>
            <a:pPr>
              <a:buNone/>
            </a:pPr>
            <a:r>
              <a:rPr lang="ru-RU" sz="2500" b="1" dirty="0">
                <a:solidFill>
                  <a:schemeClr val="bg1"/>
                </a:solidFill>
              </a:rPr>
              <a:t>У моржа попил водицы</a:t>
            </a:r>
            <a:endParaRPr lang="ru-RU" altLang="ru-RU" sz="25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Объект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0034" y="1428736"/>
            <a:ext cx="3714776" cy="5072098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Угадай произведение</a:t>
            </a:r>
            <a:endParaRPr lang="ru-RU" sz="32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686172" cy="4602163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sz="half" idx="1"/>
          </p:nvPr>
        </p:nvSpPr>
        <p:spPr>
          <a:xfrm>
            <a:off x="4357686" y="285728"/>
            <a:ext cx="4257675" cy="6215106"/>
          </a:xfrm>
          <a:prstGeom prst="verticalScroll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/>
          <a:p>
            <a:pPr>
              <a:buNone/>
            </a:pPr>
            <a:r>
              <a:rPr lang="ru-RU" sz="2400" b="1" dirty="0">
                <a:solidFill>
                  <a:schemeClr val="bg1"/>
                </a:solidFill>
              </a:rPr>
              <a:t>Темноты боится</a:t>
            </a:r>
          </a:p>
          <a:p>
            <a:pPr>
              <a:buNone/>
            </a:pPr>
            <a:r>
              <a:rPr lang="ru-RU" sz="2400" b="1" dirty="0">
                <a:solidFill>
                  <a:schemeClr val="bg1"/>
                </a:solidFill>
              </a:rPr>
              <a:t>Петя.</a:t>
            </a:r>
          </a:p>
          <a:p>
            <a:pPr>
              <a:buNone/>
            </a:pPr>
            <a:r>
              <a:rPr lang="ru-RU" sz="2400" b="1" dirty="0">
                <a:solidFill>
                  <a:schemeClr val="bg1"/>
                </a:solidFill>
              </a:rPr>
              <a:t>Петя маме говорит:</a:t>
            </a:r>
          </a:p>
          <a:p>
            <a:pPr>
              <a:buNone/>
            </a:pPr>
            <a:r>
              <a:rPr lang="ru-RU" sz="2400" b="1" dirty="0">
                <a:solidFill>
                  <a:schemeClr val="bg1"/>
                </a:solidFill>
              </a:rPr>
              <a:t>— Можно, мама,</a:t>
            </a:r>
          </a:p>
          <a:p>
            <a:pPr>
              <a:buNone/>
            </a:pPr>
            <a:r>
              <a:rPr lang="ru-RU" sz="2400" b="1" dirty="0">
                <a:solidFill>
                  <a:schemeClr val="bg1"/>
                </a:solidFill>
              </a:rPr>
              <a:t>спать при свете?</a:t>
            </a:r>
          </a:p>
          <a:p>
            <a:pPr>
              <a:buNone/>
            </a:pPr>
            <a:r>
              <a:rPr lang="ru-RU" sz="2400" b="1" dirty="0">
                <a:solidFill>
                  <a:schemeClr val="bg1"/>
                </a:solidFill>
              </a:rPr>
              <a:t>Пусть всю ночь </a:t>
            </a:r>
          </a:p>
          <a:p>
            <a:pPr>
              <a:buNone/>
            </a:pPr>
            <a:r>
              <a:rPr lang="ru-RU" sz="2400" b="1" dirty="0">
                <a:solidFill>
                  <a:schemeClr val="bg1"/>
                </a:solidFill>
              </a:rPr>
              <a:t>огонь горит.</a:t>
            </a:r>
          </a:p>
          <a:p>
            <a:pPr>
              <a:buNone/>
            </a:pPr>
            <a:r>
              <a:rPr lang="ru-RU" sz="2400" b="1" dirty="0">
                <a:solidFill>
                  <a:schemeClr val="bg1"/>
                </a:solidFill>
              </a:rPr>
              <a:t>Отвечает мама: </a:t>
            </a:r>
          </a:p>
          <a:p>
            <a:pPr>
              <a:buNone/>
            </a:pPr>
            <a:r>
              <a:rPr lang="ru-RU" sz="2400" b="1" dirty="0">
                <a:solidFill>
                  <a:schemeClr val="bg1"/>
                </a:solidFill>
              </a:rPr>
              <a:t>— Нет! </a:t>
            </a:r>
          </a:p>
          <a:p>
            <a:pPr>
              <a:buNone/>
            </a:pPr>
            <a:r>
              <a:rPr lang="ru-RU" sz="2400" b="1" dirty="0">
                <a:solidFill>
                  <a:schemeClr val="bg1"/>
                </a:solidFill>
              </a:rPr>
              <a:t>—Щелк </a:t>
            </a:r>
          </a:p>
          <a:p>
            <a:pPr>
              <a:buNone/>
            </a:pPr>
            <a:r>
              <a:rPr lang="ru-RU" sz="2400" b="1" dirty="0">
                <a:solidFill>
                  <a:schemeClr val="bg1"/>
                </a:solidFill>
              </a:rPr>
              <a:t>и выключила свет</a:t>
            </a:r>
            <a:r>
              <a:rPr lang="ru-RU" sz="2400" dirty="0"/>
              <a:t>.</a:t>
            </a:r>
          </a:p>
        </p:txBody>
      </p:sp>
      <p:pic>
        <p:nvPicPr>
          <p:cNvPr id="39938" name="Picture 2" descr="C:\Users\Ольга\Desktop\Петя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1500174"/>
            <a:ext cx="3857651" cy="507209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614734" cy="1162050"/>
          </a:xfrm>
        </p:spPr>
        <p:txBody>
          <a:bodyPr>
            <a:normAutofit/>
          </a:bodyPr>
          <a:lstStyle/>
          <a:p>
            <a:r>
              <a:rPr lang="ru-RU" sz="3200" dirty="0">
                <a:solidFill>
                  <a:schemeClr val="tx1"/>
                </a:solidFill>
                <a:latin typeface="+mn-lt"/>
              </a:rPr>
              <a:t>Сказка </a:t>
            </a:r>
            <a:br>
              <a:rPr lang="ru-RU" sz="3200" dirty="0">
                <a:solidFill>
                  <a:schemeClr val="tx1"/>
                </a:solidFill>
                <a:latin typeface="+mn-lt"/>
              </a:rPr>
            </a:br>
            <a:r>
              <a:rPr lang="ru-RU" sz="3200" dirty="0">
                <a:solidFill>
                  <a:schemeClr val="tx1"/>
                </a:solidFill>
                <a:latin typeface="+mn-lt"/>
              </a:rPr>
              <a:t>о глупом мышонке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000496" y="1500174"/>
            <a:ext cx="4825998" cy="4638667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1986" name="Picture 2" descr="C:\Users\Ольга\Desktop\f477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428604"/>
            <a:ext cx="8572560" cy="578647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900486" cy="4602163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00562" y="273050"/>
            <a:ext cx="4186238" cy="6084908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sz="3900" dirty="0"/>
              <a:t>    Стихи-загадки </a:t>
            </a:r>
          </a:p>
          <a:p>
            <a:pPr>
              <a:buNone/>
            </a:pPr>
            <a:r>
              <a:rPr lang="ru-RU" sz="3900" dirty="0"/>
              <a:t>    С. Маршака приводят в восторг всех детей. Не переставайте тренировать свою память, мышление и внимание – разгадывайте загадки!</a:t>
            </a:r>
          </a:p>
          <a:p>
            <a:endParaRPr lang="ru-RU" dirty="0"/>
          </a:p>
        </p:txBody>
      </p:sp>
      <p:pic>
        <p:nvPicPr>
          <p:cNvPr id="5" name="Объект 6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0034" y="285728"/>
            <a:ext cx="3929090" cy="5857916"/>
          </a:xfrm>
        </p:spPr>
      </p:pic>
      <p:pic>
        <p:nvPicPr>
          <p:cNvPr id="6" name="Объект 6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0034" y="285729"/>
            <a:ext cx="4214842" cy="6108200"/>
          </a:xfrm>
        </p:spPr>
      </p:pic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3528" y="476672"/>
            <a:ext cx="8424936" cy="5904656"/>
          </a:xfrm>
        </p:spPr>
      </p:pic>
    </p:spTree>
    <p:extLst>
      <p:ext uri="{BB962C8B-B14F-4D97-AF65-F5344CB8AC3E}">
        <p14:creationId xmlns:p14="http://schemas.microsoft.com/office/powerpoint/2010/main" val="253929867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idx="2"/>
          </p:nvPr>
        </p:nvSpPr>
        <p:spPr>
          <a:xfrm>
            <a:off x="3000364" y="357166"/>
            <a:ext cx="5643602" cy="5768997"/>
          </a:xfrm>
        </p:spPr>
        <p:txBody>
          <a:bodyPr>
            <a:normAutofit/>
          </a:bodyPr>
          <a:lstStyle/>
          <a:p>
            <a:r>
              <a:rPr lang="ru-RU" sz="4000" dirty="0">
                <a:effectLst/>
              </a:rPr>
              <a:t>Шумит он в поле и в саду,</a:t>
            </a:r>
            <a:br>
              <a:rPr lang="ru-RU" sz="4000" dirty="0"/>
            </a:br>
            <a:r>
              <a:rPr lang="ru-RU" sz="4000" dirty="0">
                <a:effectLst/>
              </a:rPr>
              <a:t>А в дом не попадет.</a:t>
            </a:r>
            <a:br>
              <a:rPr lang="ru-RU" sz="4000" dirty="0"/>
            </a:br>
            <a:r>
              <a:rPr lang="ru-RU" sz="4000" dirty="0">
                <a:effectLst/>
              </a:rPr>
              <a:t>И никуда я не иду,</a:t>
            </a:r>
            <a:br>
              <a:rPr lang="ru-RU" sz="4000" dirty="0"/>
            </a:br>
            <a:r>
              <a:rPr lang="ru-RU" sz="4000" dirty="0">
                <a:effectLst/>
              </a:rPr>
              <a:t>Покуда он идет.</a:t>
            </a:r>
            <a:endParaRPr lang="ru-RU" sz="4000" dirty="0"/>
          </a:p>
        </p:txBody>
      </p:sp>
      <p:sp>
        <p:nvSpPr>
          <p:cNvPr id="2" name="Объект 1"/>
          <p:cNvSpPr>
            <a:spLocks noGrp="1"/>
          </p:cNvSpPr>
          <p:nvPr>
            <p:ph sz="half" idx="1"/>
          </p:nvPr>
        </p:nvSpPr>
        <p:spPr>
          <a:xfrm flipH="1">
            <a:off x="2571736" y="357166"/>
            <a:ext cx="6176726" cy="3714775"/>
          </a:xfrm>
        </p:spPr>
        <p:txBody>
          <a:bodyPr/>
          <a:lstStyle/>
          <a:p>
            <a:pPr lvl="8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2856061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5536" y="1196752"/>
            <a:ext cx="8291264" cy="5256583"/>
          </a:xfrm>
        </p:spPr>
      </p:pic>
      <p:sp>
        <p:nvSpPr>
          <p:cNvPr id="4" name="Текст 3"/>
          <p:cNvSpPr>
            <a:spLocks noGrp="1"/>
          </p:cNvSpPr>
          <p:nvPr>
            <p:ph type="body" idx="2"/>
          </p:nvPr>
        </p:nvSpPr>
        <p:spPr>
          <a:xfrm>
            <a:off x="179513" y="188641"/>
            <a:ext cx="2448272" cy="1224136"/>
          </a:xfrm>
        </p:spPr>
        <p:txBody>
          <a:bodyPr>
            <a:normAutofit/>
          </a:bodyPr>
          <a:lstStyle/>
          <a:p>
            <a:r>
              <a:rPr lang="ru-RU" sz="6000" dirty="0"/>
              <a:t>Дождь</a:t>
            </a:r>
          </a:p>
        </p:txBody>
      </p:sp>
    </p:spTree>
    <p:extLst>
      <p:ext uri="{BB962C8B-B14F-4D97-AF65-F5344CB8AC3E}">
        <p14:creationId xmlns:p14="http://schemas.microsoft.com/office/powerpoint/2010/main" val="160126875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idx="2"/>
          </p:nvPr>
        </p:nvSpPr>
        <p:spPr>
          <a:xfrm>
            <a:off x="3571868" y="1142984"/>
            <a:ext cx="5114932" cy="4983179"/>
          </a:xfrm>
        </p:spPr>
        <p:txBody>
          <a:bodyPr>
            <a:normAutofit/>
          </a:bodyPr>
          <a:lstStyle/>
          <a:p>
            <a:r>
              <a:rPr lang="ru-RU" sz="4000" dirty="0">
                <a:effectLst/>
              </a:rPr>
              <a:t>Что такое перед нами:</a:t>
            </a:r>
            <a:br>
              <a:rPr lang="ru-RU" sz="4000" dirty="0"/>
            </a:br>
            <a:r>
              <a:rPr lang="ru-RU" sz="4000" dirty="0">
                <a:effectLst/>
              </a:rPr>
              <a:t>Две оглобли за ушами,</a:t>
            </a:r>
            <a:br>
              <a:rPr lang="ru-RU" sz="4000" dirty="0"/>
            </a:br>
            <a:r>
              <a:rPr lang="ru-RU" sz="4000" dirty="0">
                <a:effectLst/>
              </a:rPr>
              <a:t>На глазах по колесу</a:t>
            </a:r>
            <a:br>
              <a:rPr lang="ru-RU" sz="4000" dirty="0"/>
            </a:br>
            <a:r>
              <a:rPr lang="ru-RU" sz="4000" dirty="0">
                <a:effectLst/>
              </a:rPr>
              <a:t>И сиделка на носу?</a:t>
            </a:r>
            <a:endParaRPr lang="ru-RU" sz="4000" dirty="0"/>
          </a:p>
        </p:txBody>
      </p:sp>
      <p:sp>
        <p:nvSpPr>
          <p:cNvPr id="2" name="Объект 1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0222050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idx="2"/>
          </p:nvPr>
        </p:nvSpPr>
        <p:spPr>
          <a:xfrm>
            <a:off x="457200" y="332656"/>
            <a:ext cx="3008313" cy="5793507"/>
          </a:xfrm>
        </p:spPr>
        <p:txBody>
          <a:bodyPr>
            <a:normAutofit/>
          </a:bodyPr>
          <a:lstStyle/>
          <a:p>
            <a:r>
              <a:rPr lang="ru-RU" sz="5400" dirty="0"/>
              <a:t>Очки</a:t>
            </a: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1600" y="1779676"/>
            <a:ext cx="7715200" cy="4286222"/>
          </a:xfrm>
        </p:spPr>
      </p:pic>
    </p:spTree>
    <p:extLst>
      <p:ext uri="{BB962C8B-B14F-4D97-AF65-F5344CB8AC3E}">
        <p14:creationId xmlns:p14="http://schemas.microsoft.com/office/powerpoint/2010/main" val="190522963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idx="2"/>
          </p:nvPr>
        </p:nvSpPr>
        <p:spPr>
          <a:xfrm>
            <a:off x="3571868" y="642918"/>
            <a:ext cx="4960572" cy="5483245"/>
          </a:xfrm>
        </p:spPr>
        <p:txBody>
          <a:bodyPr>
            <a:noAutofit/>
          </a:bodyPr>
          <a:lstStyle/>
          <a:p>
            <a:r>
              <a:rPr lang="ru-RU" sz="3200" dirty="0">
                <a:effectLst/>
              </a:rPr>
              <a:t>Мы ходим ночью,</a:t>
            </a:r>
            <a:br>
              <a:rPr lang="ru-RU" sz="3200" dirty="0"/>
            </a:br>
            <a:r>
              <a:rPr lang="ru-RU" sz="3200" dirty="0">
                <a:effectLst/>
              </a:rPr>
              <a:t>Ходим днем,</a:t>
            </a:r>
            <a:br>
              <a:rPr lang="ru-RU" sz="3200" dirty="0"/>
            </a:br>
            <a:r>
              <a:rPr lang="ru-RU" sz="3200" dirty="0">
                <a:effectLst/>
              </a:rPr>
              <a:t>Но никуда</a:t>
            </a:r>
            <a:br>
              <a:rPr lang="ru-RU" sz="3200" dirty="0"/>
            </a:br>
            <a:r>
              <a:rPr lang="ru-RU" sz="3200" dirty="0">
                <a:effectLst/>
              </a:rPr>
              <a:t>Мы не уйдем.</a:t>
            </a:r>
            <a:br>
              <a:rPr lang="ru-RU" sz="3200" dirty="0"/>
            </a:br>
            <a:r>
              <a:rPr lang="ru-RU" sz="3200" dirty="0">
                <a:effectLst/>
              </a:rPr>
              <a:t>Мы бьем исправно</a:t>
            </a:r>
            <a:br>
              <a:rPr lang="ru-RU" sz="3200" dirty="0"/>
            </a:br>
            <a:r>
              <a:rPr lang="ru-RU" sz="3200" dirty="0">
                <a:effectLst/>
              </a:rPr>
              <a:t>Каждый час.</a:t>
            </a:r>
            <a:br>
              <a:rPr lang="ru-RU" sz="3200" dirty="0"/>
            </a:br>
            <a:r>
              <a:rPr lang="ru-RU" sz="3200" dirty="0">
                <a:effectLst/>
              </a:rPr>
              <a:t>А вы, друзья,</a:t>
            </a:r>
            <a:br>
              <a:rPr lang="ru-RU" sz="3200" dirty="0"/>
            </a:br>
            <a:r>
              <a:rPr lang="ru-RU" sz="3200" dirty="0">
                <a:effectLst/>
              </a:rPr>
              <a:t>Не бейте нас!</a:t>
            </a:r>
            <a:endParaRPr lang="ru-RU" sz="3200" dirty="0"/>
          </a:p>
        </p:txBody>
      </p:sp>
      <p:sp>
        <p:nvSpPr>
          <p:cNvPr id="2" name="Объект 1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4386221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idx="2"/>
          </p:nvPr>
        </p:nvSpPr>
        <p:spPr>
          <a:xfrm>
            <a:off x="457200" y="142852"/>
            <a:ext cx="3008313" cy="1000133"/>
          </a:xfrm>
        </p:spPr>
        <p:txBody>
          <a:bodyPr>
            <a:normAutofit lnSpcReduction="10000"/>
          </a:bodyPr>
          <a:lstStyle/>
          <a:p>
            <a:r>
              <a:rPr lang="ru-RU" sz="6600" dirty="0"/>
              <a:t>Часы</a:t>
            </a: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19672" y="1237971"/>
            <a:ext cx="7067128" cy="5424021"/>
          </a:xfrm>
        </p:spPr>
      </p:pic>
    </p:spTree>
    <p:extLst>
      <p:ext uri="{BB962C8B-B14F-4D97-AF65-F5344CB8AC3E}">
        <p14:creationId xmlns:p14="http://schemas.microsoft.com/office/powerpoint/2010/main" val="248255408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928794" y="428604"/>
            <a:ext cx="5286412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/>
              <a:t>В Полотняной стране</a:t>
            </a:r>
            <a:br>
              <a:rPr lang="ru-RU" sz="3600" dirty="0"/>
            </a:br>
            <a:r>
              <a:rPr lang="ru-RU" sz="3600" dirty="0"/>
              <a:t>По реке Простыне</a:t>
            </a:r>
            <a:br>
              <a:rPr lang="ru-RU" sz="3600" dirty="0"/>
            </a:br>
            <a:r>
              <a:rPr lang="ru-RU" sz="3600" dirty="0"/>
              <a:t>Плывет пароход</a:t>
            </a:r>
            <a:br>
              <a:rPr lang="ru-RU" sz="3600" dirty="0"/>
            </a:br>
            <a:r>
              <a:rPr lang="ru-RU" sz="3600" dirty="0"/>
              <a:t>То назад, то вперед.</a:t>
            </a:r>
            <a:br>
              <a:rPr lang="ru-RU" sz="3600" dirty="0"/>
            </a:br>
            <a:r>
              <a:rPr lang="ru-RU" sz="3600" dirty="0"/>
              <a:t>А за ним такая гладь -</a:t>
            </a:r>
            <a:br>
              <a:rPr lang="ru-RU" sz="3600" dirty="0"/>
            </a:br>
            <a:r>
              <a:rPr lang="ru-RU" sz="3600" dirty="0"/>
              <a:t>Ни морщинки не видать!</a:t>
            </a:r>
          </a:p>
        </p:txBody>
      </p:sp>
    </p:spTree>
    <p:extLst>
      <p:ext uri="{BB962C8B-B14F-4D97-AF65-F5344CB8AC3E}">
        <p14:creationId xmlns:p14="http://schemas.microsoft.com/office/powerpoint/2010/main" val="103224854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Объект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29382" y="548681"/>
            <a:ext cx="6303058" cy="5847668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14282" y="642918"/>
            <a:ext cx="2571767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000" dirty="0"/>
              <a:t>Утюг</a:t>
            </a:r>
          </a:p>
        </p:txBody>
      </p:sp>
    </p:spTree>
    <p:extLst>
      <p:ext uri="{BB962C8B-B14F-4D97-AF65-F5344CB8AC3E}">
        <p14:creationId xmlns:p14="http://schemas.microsoft.com/office/powerpoint/2010/main" val="334209911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071670" y="1285860"/>
            <a:ext cx="5072098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/>
              <a:t>Всегда шагаем мы вдвоем,</a:t>
            </a:r>
            <a:br>
              <a:rPr lang="ru-RU" sz="3600" dirty="0"/>
            </a:br>
            <a:r>
              <a:rPr lang="ru-RU" sz="3600" dirty="0"/>
              <a:t>Похожие, как братья.</a:t>
            </a:r>
            <a:br>
              <a:rPr lang="ru-RU" sz="3600" dirty="0"/>
            </a:br>
            <a:r>
              <a:rPr lang="ru-RU" sz="3600" dirty="0"/>
              <a:t>Мы за обедом - под столом,</a:t>
            </a:r>
            <a:br>
              <a:rPr lang="ru-RU" sz="3600" dirty="0"/>
            </a:br>
            <a:r>
              <a:rPr lang="ru-RU" sz="3600" dirty="0"/>
              <a:t>А ночью - под кроватью.</a:t>
            </a:r>
          </a:p>
        </p:txBody>
      </p:sp>
    </p:spTree>
    <p:extLst>
      <p:ext uri="{BB962C8B-B14F-4D97-AF65-F5344CB8AC3E}">
        <p14:creationId xmlns:p14="http://schemas.microsoft.com/office/powerpoint/2010/main" val="340512018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214282" y="357167"/>
            <a:ext cx="3251231" cy="1071569"/>
          </a:xfrm>
        </p:spPr>
        <p:txBody>
          <a:bodyPr>
            <a:normAutofit fontScale="25000" lnSpcReduction="20000"/>
          </a:bodyPr>
          <a:lstStyle/>
          <a:p>
            <a:endParaRPr lang="ru-RU" sz="4400" dirty="0"/>
          </a:p>
          <a:p>
            <a:r>
              <a:rPr lang="ru-RU" sz="26400" dirty="0"/>
              <a:t>Ботинки</a:t>
            </a: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86169" y="377044"/>
            <a:ext cx="4802255" cy="6004284"/>
          </a:xfrm>
        </p:spPr>
      </p:pic>
    </p:spTree>
    <p:extLst>
      <p:ext uri="{BB962C8B-B14F-4D97-AF65-F5344CB8AC3E}">
        <p14:creationId xmlns:p14="http://schemas.microsoft.com/office/powerpoint/2010/main" val="283653775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85728"/>
            <a:ext cx="7702624" cy="4799456"/>
          </a:xfrm>
        </p:spPr>
        <p:txBody>
          <a:bodyPr>
            <a:normAutofit fontScale="90000"/>
          </a:bodyPr>
          <a:lstStyle/>
          <a:p>
            <a:r>
              <a:rPr lang="ru-RU" sz="3600" b="1" dirty="0" err="1">
                <a:solidFill>
                  <a:schemeClr val="tx1"/>
                </a:solidFill>
                <a:effectLst/>
              </a:rPr>
              <a:t>Самуи́л</a:t>
            </a:r>
            <a:r>
              <a:rPr lang="ru-RU" sz="3600" b="1" dirty="0">
                <a:solidFill>
                  <a:schemeClr val="tx1"/>
                </a:solidFill>
                <a:effectLst/>
              </a:rPr>
              <a:t> </a:t>
            </a:r>
            <a:r>
              <a:rPr lang="ru-RU" sz="3600" b="1" dirty="0" err="1">
                <a:solidFill>
                  <a:schemeClr val="tx1"/>
                </a:solidFill>
                <a:effectLst/>
              </a:rPr>
              <a:t>Я́ковлевич</a:t>
            </a:r>
            <a:r>
              <a:rPr lang="ru-RU" sz="3600" b="1" dirty="0">
                <a:solidFill>
                  <a:schemeClr val="tx1"/>
                </a:solidFill>
                <a:effectLst/>
              </a:rPr>
              <a:t> </a:t>
            </a:r>
            <a:r>
              <a:rPr lang="ru-RU" sz="3600" b="1" dirty="0" err="1">
                <a:solidFill>
                  <a:schemeClr val="tx1"/>
                </a:solidFill>
                <a:effectLst/>
              </a:rPr>
              <a:t>Марша́к</a:t>
            </a:r>
            <a:br>
              <a:rPr lang="ru-RU" sz="2800" b="1" dirty="0">
                <a:solidFill>
                  <a:schemeClr val="tx1"/>
                </a:solidFill>
                <a:effectLst/>
              </a:rPr>
            </a:br>
            <a:r>
              <a:rPr lang="ru-RU" sz="3600" b="1" dirty="0">
                <a:solidFill>
                  <a:schemeClr val="tx1"/>
                </a:solidFill>
                <a:effectLst/>
              </a:rPr>
              <a:t> (1887—1964)</a:t>
            </a:r>
            <a:r>
              <a:rPr lang="ru-RU" sz="2800" dirty="0">
                <a:solidFill>
                  <a:schemeClr val="tx1"/>
                </a:solidFill>
                <a:effectLst/>
              </a:rPr>
              <a:t> </a:t>
            </a:r>
            <a:br>
              <a:rPr lang="ru-RU" sz="2800" dirty="0">
                <a:solidFill>
                  <a:schemeClr val="tx1"/>
                </a:solidFill>
                <a:effectLst/>
              </a:rPr>
            </a:br>
            <a:br>
              <a:rPr lang="ru-RU" sz="2800" dirty="0">
                <a:solidFill>
                  <a:schemeClr val="tx1"/>
                </a:solidFill>
                <a:effectLst/>
              </a:rPr>
            </a:br>
            <a:r>
              <a:rPr lang="ru-RU" sz="2800" dirty="0">
                <a:solidFill>
                  <a:schemeClr val="tx1"/>
                </a:solidFill>
                <a:effectLst/>
              </a:rPr>
              <a:t> </a:t>
            </a:r>
            <a:r>
              <a:rPr lang="ru-RU" sz="3100" dirty="0">
                <a:solidFill>
                  <a:schemeClr val="tx1"/>
                </a:solidFill>
                <a:effectLst/>
              </a:rPr>
              <a:t>русский поэт </a:t>
            </a:r>
            <a:br>
              <a:rPr lang="ru-RU" sz="3100" dirty="0">
                <a:solidFill>
                  <a:schemeClr val="tx1"/>
                </a:solidFill>
                <a:effectLst/>
              </a:rPr>
            </a:br>
            <a:r>
              <a:rPr lang="ru-RU" sz="3100" dirty="0">
                <a:solidFill>
                  <a:schemeClr val="tx1"/>
                </a:solidFill>
                <a:effectLst/>
              </a:rPr>
              <a:t>драматург  </a:t>
            </a:r>
            <a:br>
              <a:rPr lang="ru-RU" sz="3100" dirty="0">
                <a:solidFill>
                  <a:schemeClr val="tx1"/>
                </a:solidFill>
                <a:effectLst/>
              </a:rPr>
            </a:br>
            <a:r>
              <a:rPr lang="ru-RU" sz="3100" dirty="0">
                <a:solidFill>
                  <a:schemeClr val="tx1"/>
                </a:solidFill>
                <a:effectLst/>
              </a:rPr>
              <a:t>переводчик</a:t>
            </a:r>
            <a:br>
              <a:rPr lang="ru-RU" sz="3100" dirty="0">
                <a:solidFill>
                  <a:schemeClr val="tx1"/>
                </a:solidFill>
                <a:effectLst/>
              </a:rPr>
            </a:br>
            <a:r>
              <a:rPr lang="ru-RU" sz="3100" dirty="0">
                <a:solidFill>
                  <a:schemeClr val="tx1"/>
                </a:solidFill>
                <a:effectLst/>
              </a:rPr>
              <a:t>литературный критик</a:t>
            </a:r>
            <a:br>
              <a:rPr lang="ru-RU" sz="3100" dirty="0">
                <a:solidFill>
                  <a:schemeClr val="tx1"/>
                </a:solidFill>
                <a:effectLst/>
              </a:rPr>
            </a:br>
            <a:r>
              <a:rPr lang="ru-RU" sz="3100" dirty="0">
                <a:solidFill>
                  <a:schemeClr val="tx1"/>
                </a:solidFill>
                <a:effectLst/>
              </a:rPr>
              <a:t>сценарист </a:t>
            </a:r>
            <a:br>
              <a:rPr lang="ru-RU" sz="3100" dirty="0">
                <a:solidFill>
                  <a:schemeClr val="tx1"/>
                </a:solidFill>
                <a:effectLst/>
              </a:rPr>
            </a:br>
            <a:r>
              <a:rPr lang="ru-RU" sz="3100" dirty="0">
                <a:solidFill>
                  <a:schemeClr val="tx1"/>
                </a:solidFill>
                <a:effectLst/>
              </a:rPr>
              <a:t>Автор популярных детских книг</a:t>
            </a:r>
            <a:br>
              <a:rPr lang="ru-RU" sz="3100" dirty="0">
                <a:effectLst/>
              </a:rPr>
            </a:br>
            <a:br>
              <a:rPr lang="ru-RU" sz="3100" dirty="0">
                <a:effectLst/>
              </a:rPr>
            </a:br>
            <a:endParaRPr lang="ru-RU" sz="3100" dirty="0"/>
          </a:p>
        </p:txBody>
      </p:sp>
    </p:spTree>
    <p:extLst>
      <p:ext uri="{BB962C8B-B14F-4D97-AF65-F5344CB8AC3E}">
        <p14:creationId xmlns:p14="http://schemas.microsoft.com/office/powerpoint/2010/main" val="185421326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285728"/>
            <a:ext cx="3686172" cy="5840435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214810" y="273050"/>
            <a:ext cx="4471990" cy="5853113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0962" name="Picture 2" descr="C:\Users\Ольга\Desktop\11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285728"/>
            <a:ext cx="8305823" cy="614366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3010" name="Picture 2" descr="C:\Users\Ольга\Desktop\Milaya-sova._gif_thumbnail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285728"/>
            <a:ext cx="8215370" cy="6000791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/>
              <a:t>Из биографии С.Я. Маршака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idx="2"/>
          </p:nvPr>
        </p:nvSpPr>
        <p:spPr/>
        <p:txBody>
          <a:bodyPr>
            <a:normAutofit/>
          </a:bodyPr>
          <a:lstStyle/>
          <a:p>
            <a:r>
              <a:rPr lang="ru-RU" sz="2400" dirty="0">
                <a:effectLst/>
              </a:rPr>
              <a:t>Самуил Маршак родился 22 октября 1887 года</a:t>
            </a:r>
            <a:r>
              <a:rPr lang="ru-RU" sz="2400" dirty="0"/>
              <a:t>  </a:t>
            </a:r>
            <a:r>
              <a:rPr lang="ru-RU" sz="2400" dirty="0">
                <a:effectLst/>
              </a:rPr>
              <a:t>в Воронеже.</a:t>
            </a:r>
          </a:p>
          <a:p>
            <a:r>
              <a:rPr lang="ru-RU" sz="2400" dirty="0"/>
              <a:t>Когда маленький Самуил учился в </a:t>
            </a:r>
            <a:r>
              <a:rPr lang="ru-RU" sz="2400" dirty="0">
                <a:effectLst/>
              </a:rPr>
              <a:t> гимназии,  учитель словесности привил ему любовь к поэзии и считал его вундеркиндом.</a:t>
            </a:r>
            <a:endParaRPr lang="ru-RU" sz="2400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54537" y="481184"/>
            <a:ext cx="3905895" cy="5900144"/>
          </a:xfrm>
        </p:spPr>
      </p:pic>
    </p:spTree>
    <p:extLst>
      <p:ext uri="{BB962C8B-B14F-4D97-AF65-F5344CB8AC3E}">
        <p14:creationId xmlns:p14="http://schemas.microsoft.com/office/powerpoint/2010/main" val="92425929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7890" name="Picture 2" descr="C:\Users\Ольга\Desktop\пожелания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285728"/>
            <a:ext cx="8286808" cy="614366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285728"/>
            <a:ext cx="3571900" cy="1149372"/>
          </a:xfrm>
        </p:spPr>
        <p:txBody>
          <a:bodyPr>
            <a:normAutofit fontScale="90000"/>
          </a:bodyPr>
          <a:lstStyle/>
          <a:p>
            <a:r>
              <a:rPr lang="ru-RU" sz="3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Угадай произведение</a:t>
            </a:r>
            <a:br>
              <a:rPr lang="ru-RU" sz="2400" b="1" dirty="0">
                <a:solidFill>
                  <a:schemeClr val="tx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  <a:prstGeom prst="verticalScroll">
            <a:avLst>
              <a:gd name="adj" fmla="val 13991"/>
            </a:avLst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indent="0">
              <a:buFont typeface="Arial" charset="0"/>
              <a:buNone/>
              <a:defRPr/>
            </a:pPr>
            <a:r>
              <a: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Сел он утром на кровать</a:t>
            </a:r>
          </a:p>
          <a:p>
            <a:pPr marL="0" indent="0">
              <a:buFont typeface="Arial" charset="0"/>
              <a:buNone/>
              <a:defRPr/>
            </a:pPr>
            <a:r>
              <a: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Стал рубашку надевать,</a:t>
            </a:r>
          </a:p>
          <a:p>
            <a:pPr marL="0" indent="0">
              <a:buFont typeface="Arial" charset="0"/>
              <a:buNone/>
              <a:defRPr/>
            </a:pPr>
            <a:r>
              <a: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 рукава просунул руки -</a:t>
            </a:r>
          </a:p>
          <a:p>
            <a:pPr marL="0" indent="0">
              <a:buFont typeface="Arial" charset="0"/>
              <a:buNone/>
              <a:defRPr/>
            </a:pPr>
            <a:r>
              <a: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Оказалось, это брюки….</a:t>
            </a:r>
          </a:p>
          <a:p>
            <a:pPr marL="0" indent="0">
              <a:buFont typeface="Arial" charset="0"/>
              <a:buNone/>
              <a:defRPr/>
            </a:pPr>
            <a:r>
              <a: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Вместо шляпы на ходу</a:t>
            </a:r>
          </a:p>
          <a:p>
            <a:pPr marL="0" indent="0">
              <a:buFont typeface="Arial" charset="0"/>
              <a:buNone/>
              <a:defRPr/>
            </a:pPr>
            <a:r>
              <a: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Он надел сковороду.</a:t>
            </a: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7" y="1571612"/>
            <a:ext cx="3143272" cy="45720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900486" cy="1012810"/>
          </a:xfrm>
        </p:spPr>
        <p:txBody>
          <a:bodyPr>
            <a:noAutofit/>
          </a:bodyPr>
          <a:lstStyle/>
          <a:p>
            <a:r>
              <a:rPr lang="ru-RU" sz="3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Угадай</a:t>
            </a:r>
            <a:br>
              <a:rPr lang="ru-RU" sz="3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произведение</a:t>
            </a:r>
            <a:endParaRPr lang="ru-RU" sz="32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Ольга\Desktop\школьнику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1357298"/>
            <a:ext cx="3929090" cy="4786346"/>
          </a:xfrm>
          <a:prstGeom prst="rect">
            <a:avLst/>
          </a:prstGeom>
          <a:noFill/>
        </p:spPr>
      </p:pic>
      <p:sp>
        <p:nvSpPr>
          <p:cNvPr id="7" name="Содержимое 4"/>
          <p:cNvSpPr>
            <a:spLocks noGrp="1"/>
          </p:cNvSpPr>
          <p:nvPr>
            <p:ph sz="half" idx="1"/>
          </p:nvPr>
        </p:nvSpPr>
        <p:spPr>
          <a:xfrm>
            <a:off x="4500562" y="273050"/>
            <a:ext cx="4643438" cy="5853113"/>
          </a:xfrm>
          <a:prstGeom prst="verticalScroll">
            <a:avLst>
              <a:gd name="adj" fmla="val 13991"/>
            </a:avLst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/>
          <a:p>
            <a:pPr>
              <a:buNone/>
            </a:pPr>
            <a:r>
              <a:rPr lang="ru-RU" sz="2300" b="1" dirty="0">
                <a:solidFill>
                  <a:schemeClr val="bg1"/>
                </a:solidFill>
              </a:rPr>
              <a:t>Ты не должен оставлять</a:t>
            </a:r>
          </a:p>
          <a:p>
            <a:pPr>
              <a:buNone/>
            </a:pPr>
            <a:r>
              <a:rPr lang="ru-RU" sz="2300" b="1" dirty="0">
                <a:solidFill>
                  <a:schemeClr val="bg1"/>
                </a:solidFill>
              </a:rPr>
              <a:t>Дома книгу и тетрадь!</a:t>
            </a:r>
          </a:p>
          <a:p>
            <a:pPr>
              <a:buNone/>
            </a:pPr>
            <a:r>
              <a:rPr lang="ru-RU" sz="2300" b="1" dirty="0">
                <a:solidFill>
                  <a:schemeClr val="bg1"/>
                </a:solidFill>
              </a:rPr>
              <a:t>Парта — это не кровать.</a:t>
            </a:r>
          </a:p>
          <a:p>
            <a:pPr>
              <a:buNone/>
            </a:pPr>
            <a:r>
              <a:rPr lang="ru-RU" sz="2300" b="1" dirty="0">
                <a:solidFill>
                  <a:schemeClr val="bg1"/>
                </a:solidFill>
              </a:rPr>
              <a:t>И нельзя на ней лежать!</a:t>
            </a:r>
          </a:p>
          <a:p>
            <a:pPr>
              <a:buNone/>
            </a:pPr>
            <a:r>
              <a:rPr lang="ru-RU" sz="2300" b="1" dirty="0">
                <a:solidFill>
                  <a:schemeClr val="bg1"/>
                </a:solidFill>
              </a:rPr>
              <a:t>Ты сиди за партой стройно</a:t>
            </a:r>
          </a:p>
          <a:p>
            <a:pPr>
              <a:buNone/>
            </a:pPr>
            <a:r>
              <a:rPr lang="ru-RU" sz="2300" b="1" dirty="0">
                <a:solidFill>
                  <a:schemeClr val="bg1"/>
                </a:solidFill>
              </a:rPr>
              <a:t>И веди себя достойно,</a:t>
            </a:r>
          </a:p>
          <a:p>
            <a:pPr>
              <a:buNone/>
            </a:pPr>
            <a:r>
              <a:rPr lang="ru-RU" sz="2300" b="1" dirty="0">
                <a:solidFill>
                  <a:schemeClr val="bg1"/>
                </a:solidFill>
              </a:rPr>
              <a:t>На уроках не болтай,</a:t>
            </a:r>
          </a:p>
          <a:p>
            <a:pPr>
              <a:buNone/>
            </a:pPr>
            <a:r>
              <a:rPr lang="ru-RU" sz="2300" b="1" dirty="0">
                <a:solidFill>
                  <a:schemeClr val="bg1"/>
                </a:solidFill>
              </a:rPr>
              <a:t>Как заморский попугай</a:t>
            </a:r>
            <a:r>
              <a:rPr lang="ru-RU" sz="2400" b="1" dirty="0">
                <a:solidFill>
                  <a:schemeClr val="bg1"/>
                </a:solidFill>
              </a:rPr>
              <a:t>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Угадай произведение</a:t>
            </a:r>
            <a:br>
              <a:rPr lang="ru-RU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142984"/>
            <a:ext cx="3829048" cy="4983179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sz="half" idx="1"/>
          </p:nvPr>
        </p:nvSpPr>
        <p:spPr>
          <a:xfrm>
            <a:off x="3857621" y="273050"/>
            <a:ext cx="4829180" cy="5853113"/>
          </a:xfrm>
          <a:prstGeom prst="verticalScroll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 lnSpcReduction="10000"/>
          </a:bodyPr>
          <a:lstStyle/>
          <a:p>
            <a:pPr indent="12700">
              <a:buFontTx/>
              <a:buNone/>
              <a:defRPr/>
            </a:pPr>
            <a:r>
              <a: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Люди спрашивают: </a:t>
            </a:r>
          </a:p>
          <a:p>
            <a:pPr indent="12700">
              <a:buFontTx/>
              <a:buNone/>
              <a:defRPr/>
            </a:pPr>
            <a:r>
              <a: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Кто это у вас?</a:t>
            </a:r>
          </a:p>
          <a:p>
            <a:pPr indent="12700">
              <a:buFontTx/>
              <a:buNone/>
              <a:defRPr/>
            </a:pPr>
            <a:r>
              <a: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 девочка говорит: </a:t>
            </a:r>
          </a:p>
          <a:p>
            <a:pPr indent="12700">
              <a:buFontTx/>
              <a:buNone/>
              <a:defRPr/>
            </a:pPr>
            <a:r>
              <a: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Это моя дочка.</a:t>
            </a:r>
          </a:p>
          <a:p>
            <a:pPr indent="12700">
              <a:buFontTx/>
              <a:buNone/>
              <a:defRPr/>
            </a:pPr>
            <a:r>
              <a: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Люди спрашивают: </a:t>
            </a:r>
          </a:p>
          <a:p>
            <a:pPr indent="12700">
              <a:buFontTx/>
              <a:buNone/>
              <a:defRPr/>
            </a:pPr>
            <a:r>
              <a: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Почему у вашей дочки </a:t>
            </a:r>
          </a:p>
          <a:p>
            <a:pPr indent="12700">
              <a:buFontTx/>
              <a:buNone/>
              <a:defRPr/>
            </a:pPr>
            <a:r>
              <a: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         серые щёчки?</a:t>
            </a:r>
          </a:p>
          <a:p>
            <a:pPr indent="12700">
              <a:buFontTx/>
              <a:buNone/>
              <a:defRPr/>
            </a:pPr>
            <a:r>
              <a: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 девочка говорит: </a:t>
            </a:r>
          </a:p>
          <a:p>
            <a:pPr indent="12700">
              <a:buFontTx/>
              <a:buNone/>
              <a:defRPr/>
            </a:pPr>
            <a:r>
              <a: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Она давно не мылась.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5" y="1214422"/>
            <a:ext cx="3786213" cy="49292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Угадай произведение</a:t>
            </a:r>
            <a:br>
              <a:rPr lang="ru-RU" sz="1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14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686172" cy="4602163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sz="half" idx="1"/>
          </p:nvPr>
        </p:nvSpPr>
        <p:spPr>
          <a:xfrm>
            <a:off x="4500562" y="357166"/>
            <a:ext cx="4186237" cy="5853113"/>
          </a:xfrm>
          <a:prstGeom prst="verticalScroll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indent="12700">
              <a:buFontTx/>
              <a:buNone/>
              <a:defRPr/>
            </a:pPr>
            <a:r>
              <a: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Дама сдавала в багаж:</a:t>
            </a:r>
          </a:p>
          <a:p>
            <a:pPr indent="12700">
              <a:buFontTx/>
              <a:buNone/>
              <a:defRPr/>
            </a:pPr>
            <a:r>
              <a: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Диван,</a:t>
            </a:r>
          </a:p>
          <a:p>
            <a:pPr indent="12700">
              <a:buFontTx/>
              <a:buNone/>
              <a:defRPr/>
            </a:pPr>
            <a:r>
              <a: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Чемодан, </a:t>
            </a:r>
          </a:p>
          <a:p>
            <a:pPr indent="12700">
              <a:buFontTx/>
              <a:buNone/>
              <a:defRPr/>
            </a:pPr>
            <a:r>
              <a: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Саквояж,</a:t>
            </a:r>
          </a:p>
          <a:p>
            <a:pPr indent="12700">
              <a:buFontTx/>
              <a:buNone/>
              <a:defRPr/>
            </a:pPr>
            <a:r>
              <a: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Картину, корзину, картонку</a:t>
            </a:r>
          </a:p>
          <a:p>
            <a:pPr indent="12700">
              <a:buFontTx/>
              <a:buNone/>
              <a:defRPr/>
            </a:pPr>
            <a:r>
              <a: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 маленькую собачонку.</a:t>
            </a: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7" y="1500174"/>
            <a:ext cx="3714776" cy="47149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398</TotalTime>
  <Words>735</Words>
  <Application>Microsoft Office PowerPoint</Application>
  <PresentationFormat>Экран (4:3)</PresentationFormat>
  <Paragraphs>122</Paragraphs>
  <Slides>31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31</vt:i4>
      </vt:variant>
    </vt:vector>
  </HeadingPairs>
  <TitlesOfParts>
    <vt:vector size="39" baseType="lpstr">
      <vt:lpstr>Arial</vt:lpstr>
      <vt:lpstr>Book Antiqua</vt:lpstr>
      <vt:lpstr>Lucida Sans</vt:lpstr>
      <vt:lpstr>Times New Roman</vt:lpstr>
      <vt:lpstr>Wingdings</vt:lpstr>
      <vt:lpstr>Wingdings 2</vt:lpstr>
      <vt:lpstr>Wingdings 3</vt:lpstr>
      <vt:lpstr>Апекс</vt:lpstr>
      <vt:lpstr>Самуил Яковлевич Маршак</vt:lpstr>
      <vt:lpstr>Презентация PowerPoint</vt:lpstr>
      <vt:lpstr>Самуи́л Я́ковлевич Марша́к  (1887—1964)    русский поэт  драматург   переводчик литературный критик сценарист  Автор популярных детских книг  </vt:lpstr>
      <vt:lpstr>Из биографии С.Я. Маршака</vt:lpstr>
      <vt:lpstr>Презентация PowerPoint</vt:lpstr>
      <vt:lpstr>Угадай произведение </vt:lpstr>
      <vt:lpstr>Угадай  произведение</vt:lpstr>
      <vt:lpstr>Угадай произведение </vt:lpstr>
      <vt:lpstr>Угадай произведение </vt:lpstr>
      <vt:lpstr>Угадай произведение </vt:lpstr>
      <vt:lpstr>Угадай  произведение</vt:lpstr>
      <vt:lpstr>Угадай произведение </vt:lpstr>
      <vt:lpstr>Угадай произведение</vt:lpstr>
      <vt:lpstr>Угадай произведение</vt:lpstr>
      <vt:lpstr>Угадай произведение</vt:lpstr>
      <vt:lpstr>Угадай произведение</vt:lpstr>
      <vt:lpstr>Угадай произведение</vt:lpstr>
      <vt:lpstr>Сказка  о глупом мышонке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Ольга Малыхина</cp:lastModifiedBy>
  <cp:revision>84</cp:revision>
  <dcterms:created xsi:type="dcterms:W3CDTF">2018-06-05T09:06:08Z</dcterms:created>
  <dcterms:modified xsi:type="dcterms:W3CDTF">2024-06-06T12:58:57Z</dcterms:modified>
</cp:coreProperties>
</file>