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9" r:id="rId3"/>
    <p:sldId id="262" r:id="rId4"/>
    <p:sldId id="257" r:id="rId5"/>
    <p:sldId id="258" r:id="rId6"/>
    <p:sldId id="260" r:id="rId7"/>
    <p:sldId id="263" r:id="rId8"/>
    <p:sldId id="261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684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668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114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873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74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780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927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81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068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0851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17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11/11/2020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846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6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1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1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1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1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80408C-1B30-4BA0-9B66-088CD3B2D6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7"/>
            <a:ext cx="6253317" cy="3686015"/>
          </a:xfrm>
        </p:spPr>
        <p:txBody>
          <a:bodyPr>
            <a:normAutofit/>
          </a:bodyPr>
          <a:lstStyle/>
          <a:p>
            <a:r>
              <a:rPr lang="ru-RU" dirty="0"/>
              <a:t>Решение задач по степеням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C542B5-4A12-472C-9695-5B25216D98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48" r="24075"/>
          <a:stretch/>
        </p:blipFill>
        <p:spPr>
          <a:xfrm>
            <a:off x="-1" y="2"/>
            <a:ext cx="4635315" cy="640079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5E7FB-1FB5-4C57-9C8C-70E550767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92616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D380B4-ABF2-4B9D-B0EE-E8D354725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b="1" dirty="0">
                <a:solidFill>
                  <a:srgbClr val="FF0000"/>
                </a:solidFill>
              </a:rPr>
              <a:t>Основные тезисы урока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FA8B9-307E-4205-B99B-CE27C96F2A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7030A0"/>
                </a:solidFill>
              </a:rPr>
              <a:t>При возведении отрицательного числа в четную степень получаем положительное число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(-2)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= (-2)*(-2) = 4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(-2)6 = (-2)*(-2)*(-2)*(-2)*(-2)*(-2) = 64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             4           4            4</a:t>
            </a:r>
          </a:p>
        </p:txBody>
      </p:sp>
      <p:sp>
        <p:nvSpPr>
          <p:cNvPr id="4" name="Левая фигурная скобка 3">
            <a:extLst>
              <a:ext uri="{FF2B5EF4-FFF2-40B4-BE49-F238E27FC236}">
                <a16:creationId xmlns:a16="http://schemas.microsoft.com/office/drawing/2014/main" id="{135F646E-F607-4CEA-A2A3-8D30F0165DF9}"/>
              </a:ext>
            </a:extLst>
          </p:cNvPr>
          <p:cNvSpPr/>
          <p:nvPr/>
        </p:nvSpPr>
        <p:spPr>
          <a:xfrm rot="16200000">
            <a:off x="2458277" y="3554376"/>
            <a:ext cx="357809" cy="10734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фигурная скобка 7">
            <a:extLst>
              <a:ext uri="{FF2B5EF4-FFF2-40B4-BE49-F238E27FC236}">
                <a16:creationId xmlns:a16="http://schemas.microsoft.com/office/drawing/2014/main" id="{371B456F-8082-47F4-9DED-CAFCF6F75757}"/>
              </a:ext>
            </a:extLst>
          </p:cNvPr>
          <p:cNvSpPr/>
          <p:nvPr/>
        </p:nvSpPr>
        <p:spPr>
          <a:xfrm rot="16200000">
            <a:off x="3589351" y="3570944"/>
            <a:ext cx="357809" cy="10734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фигурная скобка 9">
            <a:extLst>
              <a:ext uri="{FF2B5EF4-FFF2-40B4-BE49-F238E27FC236}">
                <a16:creationId xmlns:a16="http://schemas.microsoft.com/office/drawing/2014/main" id="{DB064FDC-5CF2-47F2-AEB6-67266FA8664B}"/>
              </a:ext>
            </a:extLst>
          </p:cNvPr>
          <p:cNvSpPr/>
          <p:nvPr/>
        </p:nvSpPr>
        <p:spPr>
          <a:xfrm rot="16200000">
            <a:off x="4720424" y="3554377"/>
            <a:ext cx="357809" cy="10734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370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6A413AF-D458-4C01-8A39-469235893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7030A0"/>
                </a:solidFill>
              </a:rPr>
              <a:t>При возведении отрицательного числа в нечетную степень получаем отрицательное число</a:t>
            </a:r>
          </a:p>
          <a:p>
            <a:r>
              <a:rPr lang="ru-RU" dirty="0">
                <a:solidFill>
                  <a:schemeClr val="tx1"/>
                </a:solidFill>
              </a:rPr>
              <a:t>(-2)</a:t>
            </a:r>
            <a:r>
              <a:rPr lang="ru-RU" baseline="30000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= (-2)*(-2)*(-2) = -8</a:t>
            </a:r>
          </a:p>
          <a:p>
            <a:r>
              <a:rPr lang="ru-RU" dirty="0">
                <a:solidFill>
                  <a:schemeClr val="tx1"/>
                </a:solidFill>
              </a:rPr>
              <a:t>(-2)</a:t>
            </a:r>
            <a:r>
              <a:rPr lang="ru-RU" baseline="30000" dirty="0">
                <a:solidFill>
                  <a:schemeClr val="tx1"/>
                </a:solidFill>
              </a:rPr>
              <a:t>5</a:t>
            </a:r>
            <a:r>
              <a:rPr lang="ru-RU" dirty="0">
                <a:solidFill>
                  <a:schemeClr val="tx1"/>
                </a:solidFill>
              </a:rPr>
              <a:t>= (-2)*(-2)*(-2)*(-2)*(-2) = -32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/>
              <a:t>                4           4       (-2)</a:t>
            </a:r>
          </a:p>
        </p:txBody>
      </p:sp>
      <p:sp>
        <p:nvSpPr>
          <p:cNvPr id="5" name="Левая фигурная скобка 4">
            <a:extLst>
              <a:ext uri="{FF2B5EF4-FFF2-40B4-BE49-F238E27FC236}">
                <a16:creationId xmlns:a16="http://schemas.microsoft.com/office/drawing/2014/main" id="{1411004E-5DFC-4299-951E-8A50F8ED3BD8}"/>
              </a:ext>
            </a:extLst>
          </p:cNvPr>
          <p:cNvSpPr/>
          <p:nvPr/>
        </p:nvSpPr>
        <p:spPr>
          <a:xfrm rot="16200000">
            <a:off x="2458277" y="3554376"/>
            <a:ext cx="357809" cy="10734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2BDFA81B-E66C-4D3B-91E3-D1FC1E54499E}"/>
              </a:ext>
            </a:extLst>
          </p:cNvPr>
          <p:cNvSpPr/>
          <p:nvPr/>
        </p:nvSpPr>
        <p:spPr>
          <a:xfrm rot="16200000">
            <a:off x="3531705" y="3554376"/>
            <a:ext cx="357809" cy="107342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28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2DCEF8-78E1-4022-968D-1EEEF9EB5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277154"/>
          </a:xfrm>
        </p:spPr>
        <p:txBody>
          <a:bodyPr/>
          <a:lstStyle/>
          <a:p>
            <a:r>
              <a:rPr lang="ru-RU" dirty="0"/>
              <a:t>Упражнение № 166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C8E40-623D-4A19-80E2-B5AF8136B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736035"/>
            <a:ext cx="10058400" cy="4133057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1) (-5,8)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sz="3200" b="1" dirty="0">
                <a:solidFill>
                  <a:schemeClr val="tx1"/>
                </a:solidFill>
              </a:rPr>
              <a:t>›</a:t>
            </a:r>
            <a:r>
              <a:rPr lang="ru-RU" dirty="0">
                <a:solidFill>
                  <a:schemeClr val="tx1"/>
                </a:solidFill>
              </a:rPr>
              <a:t>0, так как при возведении отрицательного числа в квадрат получаем положительное число (минус на минус – будет плюс)</a:t>
            </a:r>
          </a:p>
          <a:p>
            <a:r>
              <a:rPr lang="ru-RU" dirty="0">
                <a:solidFill>
                  <a:schemeClr val="tx1"/>
                </a:solidFill>
              </a:rPr>
              <a:t>2) 0</a:t>
            </a:r>
            <a:r>
              <a:rPr lang="ru-RU" sz="3200" b="1" dirty="0">
                <a:solidFill>
                  <a:schemeClr val="tx1"/>
                </a:solidFill>
              </a:rPr>
              <a:t>›</a:t>
            </a:r>
            <a:r>
              <a:rPr lang="ru-RU" dirty="0">
                <a:solidFill>
                  <a:schemeClr val="tx1"/>
                </a:solidFill>
              </a:rPr>
              <a:t>(-3,7)</a:t>
            </a:r>
            <a:r>
              <a:rPr lang="ru-RU" baseline="30000" dirty="0">
                <a:solidFill>
                  <a:schemeClr val="tx1"/>
                </a:solidFill>
              </a:rPr>
              <a:t>3, </a:t>
            </a:r>
            <a:r>
              <a:rPr lang="ru-RU" dirty="0">
                <a:solidFill>
                  <a:schemeClr val="tx1"/>
                </a:solidFill>
              </a:rPr>
              <a:t>так как при возведении отрицательного числа в куб получаем отрицательное число (минус на минус - будет плюс, еще раз на минус – будет минус)</a:t>
            </a:r>
          </a:p>
          <a:p>
            <a:r>
              <a:rPr lang="ru-RU" dirty="0">
                <a:solidFill>
                  <a:schemeClr val="tx1"/>
                </a:solidFill>
              </a:rPr>
              <a:t>3) (-12)</a:t>
            </a:r>
            <a:r>
              <a:rPr lang="ru-RU" baseline="30000" dirty="0">
                <a:solidFill>
                  <a:schemeClr val="tx1"/>
                </a:solidFill>
              </a:rPr>
              <a:t>7</a:t>
            </a:r>
            <a:r>
              <a:rPr lang="ru-RU" sz="3200" b="1" dirty="0">
                <a:solidFill>
                  <a:schemeClr val="tx1"/>
                </a:solidFill>
              </a:rPr>
              <a:t>‹ </a:t>
            </a:r>
            <a:r>
              <a:rPr lang="ru-RU" dirty="0">
                <a:solidFill>
                  <a:schemeClr val="tx1"/>
                </a:solidFill>
              </a:rPr>
              <a:t>(-6)</a:t>
            </a:r>
            <a:r>
              <a:rPr lang="ru-RU" baseline="30000" dirty="0">
                <a:solidFill>
                  <a:schemeClr val="tx1"/>
                </a:solidFill>
              </a:rPr>
              <a:t>4</a:t>
            </a:r>
            <a:r>
              <a:rPr lang="ru-RU" dirty="0">
                <a:solidFill>
                  <a:schemeClr val="tx1"/>
                </a:solidFill>
              </a:rPr>
              <a:t>, так как при возведении отрицательного в нечетную степень, получаем отрицательное число, а при возведении его в положительную степен, получаем положительное число. Положительное число больше отрицательного</a:t>
            </a:r>
          </a:p>
          <a:p>
            <a:r>
              <a:rPr lang="ru-RU" dirty="0">
                <a:solidFill>
                  <a:schemeClr val="tx1"/>
                </a:solidFill>
              </a:rPr>
              <a:t>5) (-17)</a:t>
            </a:r>
            <a:r>
              <a:rPr lang="ru-RU" baseline="30000" dirty="0">
                <a:solidFill>
                  <a:schemeClr val="tx1"/>
                </a:solidFill>
              </a:rPr>
              <a:t>6</a:t>
            </a:r>
            <a:r>
              <a:rPr lang="ru-RU" dirty="0">
                <a:solidFill>
                  <a:schemeClr val="tx1"/>
                </a:solidFill>
              </a:rPr>
              <a:t>=17</a:t>
            </a:r>
            <a:r>
              <a:rPr lang="ru-RU" baseline="30000" dirty="0">
                <a:solidFill>
                  <a:schemeClr val="tx1"/>
                </a:solidFill>
              </a:rPr>
              <a:t>6</a:t>
            </a:r>
            <a:r>
              <a:rPr lang="ru-RU" dirty="0">
                <a:solidFill>
                  <a:schemeClr val="tx1"/>
                </a:solidFill>
              </a:rPr>
              <a:t>, так как при возведении отрицательного числа в четную степень получаем положительное число.</a:t>
            </a:r>
          </a:p>
        </p:txBody>
      </p:sp>
    </p:spTree>
    <p:extLst>
      <p:ext uri="{BB962C8B-B14F-4D97-AF65-F5344CB8AC3E}">
        <p14:creationId xmlns:p14="http://schemas.microsoft.com/office/powerpoint/2010/main" val="1029128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A51489-99D8-441B-9132-A7A1258A2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Упражнение № 173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9228D1-9AF5-4158-A2DB-5A32E16BC2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1) (-4)</a:t>
            </a:r>
            <a:r>
              <a:rPr lang="ru-RU" baseline="30000" dirty="0">
                <a:solidFill>
                  <a:schemeClr val="tx1"/>
                </a:solidFill>
              </a:rPr>
              <a:t>7</a:t>
            </a:r>
            <a:r>
              <a:rPr lang="ru-RU" dirty="0">
                <a:solidFill>
                  <a:schemeClr val="tx1"/>
                </a:solidFill>
              </a:rPr>
              <a:t>*(-12)</a:t>
            </a:r>
            <a:r>
              <a:rPr lang="ru-RU" baseline="30000" dirty="0">
                <a:solidFill>
                  <a:schemeClr val="tx1"/>
                </a:solidFill>
              </a:rPr>
              <a:t>9 </a:t>
            </a:r>
            <a:r>
              <a:rPr lang="ru-RU" sz="3200" b="1" dirty="0">
                <a:solidFill>
                  <a:schemeClr val="tx1"/>
                </a:solidFill>
              </a:rPr>
              <a:t>› </a:t>
            </a:r>
            <a:r>
              <a:rPr lang="ru-RU" sz="2000" dirty="0">
                <a:solidFill>
                  <a:schemeClr val="tx1"/>
                </a:solidFill>
              </a:rPr>
              <a:t>0, так как </a:t>
            </a:r>
            <a:r>
              <a:rPr lang="ru-RU" dirty="0">
                <a:solidFill>
                  <a:schemeClr val="tx1"/>
                </a:solidFill>
              </a:rPr>
              <a:t>(-4)</a:t>
            </a:r>
            <a:r>
              <a:rPr lang="ru-RU" baseline="30000" dirty="0">
                <a:solidFill>
                  <a:schemeClr val="tx1"/>
                </a:solidFill>
              </a:rPr>
              <a:t>7 </a:t>
            </a:r>
            <a:r>
              <a:rPr lang="ru-RU" dirty="0">
                <a:solidFill>
                  <a:schemeClr val="tx1"/>
                </a:solidFill>
              </a:rPr>
              <a:t>– отрицательное число, (-12)</a:t>
            </a:r>
            <a:r>
              <a:rPr lang="ru-RU" baseline="30000" dirty="0">
                <a:solidFill>
                  <a:schemeClr val="tx1"/>
                </a:solidFill>
              </a:rPr>
              <a:t>9</a:t>
            </a:r>
            <a:r>
              <a:rPr lang="ru-RU" dirty="0">
                <a:solidFill>
                  <a:schemeClr val="tx1"/>
                </a:solidFill>
              </a:rPr>
              <a:t> – также отрицательное. При умножении отрицательных чисел получаем положительное число, которое соответственно больше ноля.</a:t>
            </a:r>
          </a:p>
          <a:p>
            <a:r>
              <a:rPr lang="ru-RU" dirty="0">
                <a:solidFill>
                  <a:schemeClr val="tx1"/>
                </a:solidFill>
              </a:rPr>
              <a:t>2) (-5)</a:t>
            </a:r>
            <a:r>
              <a:rPr lang="ru-RU" baseline="30000" dirty="0">
                <a:solidFill>
                  <a:schemeClr val="tx1"/>
                </a:solidFill>
              </a:rPr>
              <a:t>6</a:t>
            </a:r>
            <a:r>
              <a:rPr lang="ru-RU" dirty="0">
                <a:solidFill>
                  <a:schemeClr val="tx1"/>
                </a:solidFill>
              </a:rPr>
              <a:t>*(-7)</a:t>
            </a:r>
            <a:r>
              <a:rPr lang="ru-RU" baseline="30000" dirty="0">
                <a:solidFill>
                  <a:schemeClr val="tx1"/>
                </a:solidFill>
              </a:rPr>
              <a:t>11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‹</a:t>
            </a:r>
            <a:r>
              <a:rPr lang="ru-RU" sz="2000" dirty="0">
                <a:solidFill>
                  <a:schemeClr val="tx1"/>
                </a:solidFill>
              </a:rPr>
              <a:t> 0</a:t>
            </a:r>
          </a:p>
          <a:p>
            <a:r>
              <a:rPr lang="ru-RU" dirty="0">
                <a:solidFill>
                  <a:schemeClr val="tx1"/>
                </a:solidFill>
              </a:rPr>
              <a:t>3) (-14)</a:t>
            </a:r>
            <a:r>
              <a:rPr lang="ru-RU" baseline="30000" dirty="0">
                <a:solidFill>
                  <a:schemeClr val="tx1"/>
                </a:solidFill>
              </a:rPr>
              <a:t>4</a:t>
            </a:r>
            <a:r>
              <a:rPr lang="ru-RU" dirty="0">
                <a:solidFill>
                  <a:schemeClr val="tx1"/>
                </a:solidFill>
              </a:rPr>
              <a:t>*(-25)</a:t>
            </a:r>
            <a:r>
              <a:rPr lang="ru-RU" baseline="30000" dirty="0">
                <a:solidFill>
                  <a:schemeClr val="tx1"/>
                </a:solidFill>
              </a:rPr>
              <a:t>14 </a:t>
            </a:r>
            <a:r>
              <a:rPr lang="ru-RU" sz="3200" b="1" dirty="0">
                <a:solidFill>
                  <a:schemeClr val="tx1"/>
                </a:solidFill>
              </a:rPr>
              <a:t>› </a:t>
            </a:r>
            <a:r>
              <a:rPr lang="ru-RU" sz="2000" dirty="0">
                <a:solidFill>
                  <a:schemeClr val="tx1"/>
                </a:solidFill>
              </a:rPr>
              <a:t>0</a:t>
            </a:r>
          </a:p>
          <a:p>
            <a:r>
              <a:rPr lang="ru-RU" dirty="0">
                <a:solidFill>
                  <a:schemeClr val="tx1"/>
                </a:solidFill>
              </a:rPr>
              <a:t>4) (-7)</a:t>
            </a:r>
            <a:r>
              <a:rPr lang="ru-RU" baseline="30000" dirty="0">
                <a:solidFill>
                  <a:schemeClr val="tx1"/>
                </a:solidFill>
              </a:rPr>
              <a:t>9</a:t>
            </a:r>
            <a:r>
              <a:rPr lang="ru-RU" dirty="0">
                <a:solidFill>
                  <a:schemeClr val="tx1"/>
                </a:solidFill>
              </a:rPr>
              <a:t>*0</a:t>
            </a:r>
            <a:r>
              <a:rPr lang="ru-RU" baseline="30000" dirty="0">
                <a:solidFill>
                  <a:schemeClr val="tx1"/>
                </a:solidFill>
              </a:rPr>
              <a:t>6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‹</a:t>
            </a:r>
            <a:r>
              <a:rPr lang="ru-RU" sz="2000" dirty="0">
                <a:solidFill>
                  <a:schemeClr val="tx1"/>
                </a:solidFill>
              </a:rPr>
              <a:t> 0</a:t>
            </a:r>
            <a:r>
              <a:rPr lang="ru-RU" sz="2000" baseline="30000" dirty="0">
                <a:solidFill>
                  <a:schemeClr val="tx1"/>
                </a:solidFill>
              </a:rPr>
              <a:t>6</a:t>
            </a:r>
            <a:endParaRPr lang="ru-RU" baseline="30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317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2F956-867F-4B7E-A6C0-5182FB6C6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Упражнение № 177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EB28E6-6EE3-49B5-BE56-421553058A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1) (7-5)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= 2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=4 Квадрат разности чисел 7 и 5</a:t>
            </a:r>
          </a:p>
          <a:p>
            <a:r>
              <a:rPr lang="ru-RU" dirty="0">
                <a:solidFill>
                  <a:schemeClr val="tx1"/>
                </a:solidFill>
              </a:rPr>
              <a:t>2) 7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-5</a:t>
            </a:r>
            <a:r>
              <a:rPr lang="ru-RU" baseline="30000" dirty="0">
                <a:solidFill>
                  <a:schemeClr val="tx1"/>
                </a:solidFill>
              </a:rPr>
              <a:t>2</a:t>
            </a:r>
            <a:r>
              <a:rPr lang="ru-RU" dirty="0">
                <a:solidFill>
                  <a:schemeClr val="tx1"/>
                </a:solidFill>
              </a:rPr>
              <a:t>= 49-25=24 Разность квадратов числе 7 и 5</a:t>
            </a:r>
          </a:p>
          <a:p>
            <a:r>
              <a:rPr lang="ru-RU" dirty="0">
                <a:solidFill>
                  <a:schemeClr val="tx1"/>
                </a:solidFill>
              </a:rPr>
              <a:t>3) (4+3)</a:t>
            </a:r>
            <a:r>
              <a:rPr lang="ru-RU" baseline="30000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= 7</a:t>
            </a:r>
            <a:r>
              <a:rPr lang="ru-RU" baseline="30000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=343 Куб суммы</a:t>
            </a:r>
          </a:p>
          <a:p>
            <a:r>
              <a:rPr lang="ru-RU" dirty="0">
                <a:solidFill>
                  <a:schemeClr val="tx1"/>
                </a:solidFill>
              </a:rPr>
              <a:t>4) 4</a:t>
            </a:r>
            <a:r>
              <a:rPr lang="ru-RU" baseline="30000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+3</a:t>
            </a:r>
            <a:r>
              <a:rPr lang="ru-RU" baseline="30000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= 64+27=91 Сумма кубов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45421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5A3B99-4C47-4E58-871B-F38EB0F9A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Упражнение № 180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ECD898-7EA9-45A9-B6D2-53481B9D93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ru-RU" dirty="0">
                <a:solidFill>
                  <a:schemeClr val="tx1"/>
                </a:solidFill>
              </a:rPr>
              <a:t>Само число 300 000 мы не можем записать в виде степени с основанием 10. Поэтому мы заменяем его на выражение 3*100 000. Соответственно, получаем </a:t>
            </a:r>
            <a:r>
              <a:rPr lang="ru-RU" b="1" dirty="0">
                <a:solidFill>
                  <a:srgbClr val="FF0000"/>
                </a:solidFill>
              </a:rPr>
              <a:t>3*10</a:t>
            </a:r>
            <a:r>
              <a:rPr lang="ru-RU" b="1" baseline="30000" dirty="0">
                <a:solidFill>
                  <a:srgbClr val="FF0000"/>
                </a:solidFill>
              </a:rPr>
              <a:t>5 </a:t>
            </a:r>
            <a:r>
              <a:rPr lang="ru-RU" b="1" dirty="0">
                <a:solidFill>
                  <a:srgbClr val="FF0000"/>
                </a:solidFill>
              </a:rPr>
              <a:t>км/с </a:t>
            </a:r>
            <a:r>
              <a:rPr lang="ru-RU" dirty="0">
                <a:solidFill>
                  <a:schemeClr val="tx1"/>
                </a:solidFill>
              </a:rPr>
              <a:t>(сколько нулей после 1, такая и степень числа)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tx1"/>
                </a:solidFill>
              </a:rPr>
              <a:t>300 000 км/с = 300 000 000 м/с, так как в одном километре 1000 метров.</a:t>
            </a:r>
          </a:p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      По аналогии с первым, получаем 3*100 000 000=</a:t>
            </a:r>
            <a:r>
              <a:rPr lang="ru-RU" b="1" dirty="0">
                <a:solidFill>
                  <a:srgbClr val="FF0000"/>
                </a:solidFill>
              </a:rPr>
              <a:t>3*10</a:t>
            </a:r>
            <a:r>
              <a:rPr lang="ru-RU" b="1" baseline="30000" dirty="0">
                <a:solidFill>
                  <a:srgbClr val="FF0000"/>
                </a:solidFill>
              </a:rPr>
              <a:t>8</a:t>
            </a:r>
            <a:r>
              <a:rPr lang="ru-RU" b="1" dirty="0">
                <a:solidFill>
                  <a:srgbClr val="FF0000"/>
                </a:solidFill>
              </a:rPr>
              <a:t> м/с </a:t>
            </a:r>
            <a:endParaRPr lang="ru-RU" b="1" baseline="30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b="1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342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11B8B8-2D15-4B31-A7E1-4205C2DF1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09FDD3-124D-4620-AF70-29804F507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№ 174, 178, 200</a:t>
            </a:r>
          </a:p>
        </p:txBody>
      </p:sp>
    </p:spTree>
    <p:extLst>
      <p:ext uri="{BB962C8B-B14F-4D97-AF65-F5344CB8AC3E}">
        <p14:creationId xmlns:p14="http://schemas.microsoft.com/office/powerpoint/2010/main" val="3632260501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DarkSeedLeftStep">
      <a:dk1>
        <a:srgbClr val="000000"/>
      </a:dk1>
      <a:lt1>
        <a:srgbClr val="FFFFFF"/>
      </a:lt1>
      <a:dk2>
        <a:srgbClr val="1C2431"/>
      </a:dk2>
      <a:lt2>
        <a:srgbClr val="F1F3F0"/>
      </a:lt2>
      <a:accent1>
        <a:srgbClr val="A829E7"/>
      </a:accent1>
      <a:accent2>
        <a:srgbClr val="5529D8"/>
      </a:accent2>
      <a:accent3>
        <a:srgbClr val="2948E7"/>
      </a:accent3>
      <a:accent4>
        <a:srgbClr val="1785D5"/>
      </a:accent4>
      <a:accent5>
        <a:srgbClr val="22BFBF"/>
      </a:accent5>
      <a:accent6>
        <a:srgbClr val="16C67D"/>
      </a:accent6>
      <a:hlink>
        <a:srgbClr val="3897AA"/>
      </a:hlink>
      <a:folHlink>
        <a:srgbClr val="7F7F7F"/>
      </a:folHlink>
    </a:clrScheme>
    <a:fontScheme name="Retrospect">
      <a:majorFont>
        <a:latin typeface="Georgia Pro Cond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Speak Pro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399</Words>
  <Application>Microsoft Office PowerPoint</Application>
  <PresentationFormat>Широкоэкранный</PresentationFormat>
  <Paragraphs>33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Georgia Pro Cond Light</vt:lpstr>
      <vt:lpstr>Speak Pro</vt:lpstr>
      <vt:lpstr>Wingdings</vt:lpstr>
      <vt:lpstr>RetrospectVTI</vt:lpstr>
      <vt:lpstr>Решение задач по степеням</vt:lpstr>
      <vt:lpstr>Основные тезисы урока</vt:lpstr>
      <vt:lpstr>Презентация PowerPoint</vt:lpstr>
      <vt:lpstr>Упражнение № 166</vt:lpstr>
      <vt:lpstr>Упражнение № 173</vt:lpstr>
      <vt:lpstr>Упражнение № 177</vt:lpstr>
      <vt:lpstr>Упражнение № 180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по степеням</dc:title>
  <dc:creator>德明</dc:creator>
  <cp:lastModifiedBy>德明</cp:lastModifiedBy>
  <cp:revision>3</cp:revision>
  <dcterms:created xsi:type="dcterms:W3CDTF">2020-11-11T08:59:25Z</dcterms:created>
  <dcterms:modified xsi:type="dcterms:W3CDTF">2020-11-11T11:10:19Z</dcterms:modified>
</cp:coreProperties>
</file>