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1" r:id="rId2"/>
    <p:sldId id="272" r:id="rId3"/>
    <p:sldId id="276" r:id="rId4"/>
    <p:sldId id="271" r:id="rId5"/>
    <p:sldId id="263" r:id="rId6"/>
    <p:sldId id="265" r:id="rId7"/>
    <p:sldId id="258" r:id="rId8"/>
    <p:sldId id="266" r:id="rId9"/>
    <p:sldId id="259" r:id="rId10"/>
    <p:sldId id="256" r:id="rId11"/>
    <p:sldId id="257" r:id="rId12"/>
    <p:sldId id="275" r:id="rId13"/>
    <p:sldId id="262" r:id="rId14"/>
    <p:sldId id="273" r:id="rId15"/>
    <p:sldId id="267" r:id="rId16"/>
    <p:sldId id="268" r:id="rId17"/>
    <p:sldId id="269" r:id="rId18"/>
    <p:sldId id="270" r:id="rId19"/>
    <p:sldId id="26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848600" cy="244827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ПРОФИЛАКТИКА суицидального поведения подростков</a:t>
            </a:r>
            <a:endParaRPr lang="ru-RU" sz="3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12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009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69" y="473794"/>
            <a:ext cx="7452320" cy="558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142568"/>
            <a:ext cx="2339752" cy="1610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4820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0" t="15601" r="8989" b="10391"/>
          <a:stretch/>
        </p:blipFill>
        <p:spPr bwMode="auto">
          <a:xfrm>
            <a:off x="611560" y="1078778"/>
            <a:ext cx="8072822" cy="53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20230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848600" cy="2160239"/>
          </a:xfrm>
        </p:spPr>
        <p:txBody>
          <a:bodyPr/>
          <a:lstStyle/>
          <a:p>
            <a:r>
              <a:rPr lang="ru-RU" sz="3200" b="1" dirty="0" smtClean="0"/>
              <a:t>Статистика: с кем делятся подростки сокровенными мыслями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342584" cy="3168352"/>
          </a:xfrm>
        </p:spPr>
        <p:txBody>
          <a:bodyPr>
            <a:norm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ru-RU" sz="3600" b="1" dirty="0" smtClean="0"/>
              <a:t>70%</a:t>
            </a:r>
            <a:r>
              <a:rPr lang="ru-RU" sz="3600" dirty="0" smtClean="0"/>
              <a:t> - близкий человек из семьи, близкий друг, сверстник;</a:t>
            </a:r>
          </a:p>
          <a:p>
            <a:pPr marL="342900" indent="-342900">
              <a:buFont typeface="Arial" charset="0"/>
              <a:buChar char="•"/>
            </a:pPr>
            <a:r>
              <a:rPr lang="ru-RU" sz="3600" b="1" dirty="0" smtClean="0"/>
              <a:t>20%</a:t>
            </a:r>
            <a:r>
              <a:rPr lang="ru-RU" sz="3600" dirty="0" smtClean="0"/>
              <a:t> - учитель, педагог;</a:t>
            </a:r>
          </a:p>
          <a:p>
            <a:pPr marL="342900" indent="-342900">
              <a:buFont typeface="Arial" charset="0"/>
              <a:buChar char="•"/>
            </a:pPr>
            <a:r>
              <a:rPr lang="ru-RU" sz="3600" b="1" dirty="0" smtClean="0"/>
              <a:t>10%</a:t>
            </a:r>
            <a:r>
              <a:rPr lang="ru-RU" sz="3600" dirty="0" smtClean="0"/>
              <a:t> - психолог, психиатр.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75856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уберечь подростка от суицида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36232"/>
          </a:xfrm>
        </p:spPr>
        <p:txBody>
          <a:bodyPr/>
          <a:lstStyle/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Любите своих детей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Выслушивайте от всего сердца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навязывайте своих решений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Сохраняйте спокойствие</a:t>
            </a:r>
          </a:p>
          <a:p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Оказывайте поддержку всегда и во всём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1" t="55625" r="3594" b="9791"/>
          <a:stretch/>
        </p:blipFill>
        <p:spPr bwMode="auto">
          <a:xfrm>
            <a:off x="1691680" y="4077072"/>
            <a:ext cx="5772150" cy="2371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0623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735360"/>
          </a:xfrm>
        </p:spPr>
        <p:txBody>
          <a:bodyPr>
            <a:normAutofit/>
          </a:bodyPr>
          <a:lstStyle/>
          <a:p>
            <a:pPr algn="ctr"/>
            <a:r>
              <a:rPr lang="ru-RU" sz="2800" b="1" u="sng" dirty="0" smtClean="0"/>
              <a:t>Телефоны доверия</a:t>
            </a:r>
            <a:endParaRPr lang="ru-RU" sz="28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 всей территории Российской Федерации действует телефон доверия для детей, подростков и их </a:t>
            </a:r>
            <a:r>
              <a:rPr lang="ru-RU" sz="1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родителей:</a:t>
            </a:r>
          </a:p>
          <a:p>
            <a:pPr marL="0" indent="0" algn="ctr">
              <a:buNone/>
            </a:pPr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</a:t>
            </a: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8 800 2000 122 </a:t>
            </a: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Телефон </a:t>
            </a:r>
            <a:r>
              <a:rPr lang="ru-RU" sz="18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работает круглосуточно, звонки на данный номер бесплатны. Общение с психологом анонимно и </a:t>
            </a:r>
            <a:r>
              <a:rPr lang="ru-RU" sz="1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конфиденциально.</a:t>
            </a:r>
          </a:p>
          <a:p>
            <a:pPr marL="0" indent="0" algn="ctr">
              <a:buNone/>
            </a:pPr>
            <a:endParaRPr lang="ru-RU" sz="18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18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Городской номер телефона доверия:</a:t>
            </a:r>
          </a:p>
          <a:p>
            <a:pPr marL="0" indent="0" algn="ctr">
              <a:buNone/>
            </a:pPr>
            <a:r>
              <a:rPr lang="ru-RU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55 - 38 - 16</a:t>
            </a:r>
            <a:endParaRPr lang="ru-RU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56478"/>
            <a:ext cx="2951163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56478"/>
            <a:ext cx="4000750" cy="2063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57732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060848"/>
            <a:ext cx="8435280" cy="4272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Существует утверждённый Министерством образования и науки Республики Бурятия 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Алгоритм действий по мониторингу контента сайтов, социальных сетей, в целях контроля за общением несовершеннолетних в сообществах в сети Интернет </a:t>
            </a:r>
            <a:r>
              <a:rPr lang="ru-RU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деструктивной направленности</a:t>
            </a:r>
            <a:r>
              <a:rPr lang="ru-RU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28900586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u="sng" spc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Какие опасности для детей таятся в Интернете?</a:t>
            </a:r>
            <a:endParaRPr lang="ru-RU" b="1" u="sng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600200"/>
            <a:ext cx="7643192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Явные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опасности: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пропаганда суицидов;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порнография;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пропаганда насилия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экстремизм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агрессия;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кибербуллинг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киднеппинг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717032"/>
            <a:ext cx="2908300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2281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72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Нужно определить, какие сайты посещает </a:t>
            </a: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ребёнок</a:t>
            </a:r>
            <a:r>
              <a:rPr lang="ru-RU" sz="20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ru-RU" sz="2000" b="1" u="sng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Для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этого нужно отследить историю посещений. 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Общий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алгоритм, примерно, следующий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в правом верхнем углу браузера есть пиктограмма настроек (у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google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3 точки, 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firefox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3 полоски). Открываем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• находим историю посещений (у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google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это так и называется «История», у </a:t>
            </a:r>
            <a:r>
              <a:rPr lang="ru-RU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firefox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«Журнал»). Там можно отследить, какие сайты просматривались. </a:t>
            </a:r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ru-RU" sz="20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Блокировку</a:t>
            </a: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можно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проводить как на внутреннем уровне (в самом браузере, при помощи внешних сервисов - http://netkidscontrol.ru/possibilities/blocking, родительский контроль), так и на внешнем (провайдер).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Для более продвинутых родителей – на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домашнем роутере.</a:t>
            </a:r>
          </a:p>
        </p:txBody>
      </p:sp>
    </p:spTree>
    <p:extLst>
      <p:ext uri="{BB962C8B-B14F-4D97-AF65-F5344CB8AC3E}">
        <p14:creationId xmlns:p14="http://schemas.microsoft.com/office/powerpoint/2010/main" val="1575250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989"/>
            <a:ext cx="9144000" cy="6453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0174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5"/>
          <a:stretch/>
        </p:blipFill>
        <p:spPr bwMode="auto">
          <a:xfrm>
            <a:off x="899592" y="479651"/>
            <a:ext cx="7429589" cy="63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374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pc="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Причины деструктивного поведения подростков в кризисных ситуациях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0" indent="-283464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специфика российской ситуации и общей социальной незащищенности всех слоев населения;</a:t>
            </a:r>
          </a:p>
          <a:p>
            <a:pPr marL="365760" lvl="0" indent="-283464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падение духовности и нравственности, когда нет или утрачены смысл жизни и общечеловеческие  ценности;</a:t>
            </a:r>
          </a:p>
          <a:p>
            <a:pPr marL="365760" lvl="0" indent="-283464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несформированность</a:t>
            </a:r>
            <a:r>
              <a:rPr lang="ru-RU" sz="20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у подростков психологической устойчивости к трудностям и отсутствие помощи и поддержки со стороны окружающих. </a:t>
            </a:r>
            <a:endParaRPr lang="ru-RU" sz="2000" b="1" i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orbel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69160"/>
            <a:ext cx="2376264" cy="1683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789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</a:rPr>
              <a:t>Семейные факторы остаются ведущими рисками возникновения различных отклонений в поведении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неблагополучная ситуация в семье;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недостаток знаний родителей о том, как справляться с трудными педагогическими ситуациями;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непонимание взрослыми трудностей детей;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отрицательная оценка взрослыми способностей детей;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напряженная социально-экономическая ситуация в жизни ребенка;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чрезмерная занятость родителей;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конфликты с родителями;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обилие запретов со стороны родителей;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постоянные нарекания, брань в семье;         </a:t>
            </a: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одиночество, непонимание другими;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излишний контроль, авторитарность родителей; 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 algn="just">
              <a:lnSpc>
                <a:spcPct val="115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Calibri"/>
                <a:cs typeface="Times New Roman"/>
              </a:rPr>
              <a:t>отсутствие навыков социального поведения.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Corbel"/>
            </a:endParaRP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77072"/>
            <a:ext cx="1368152" cy="1584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9889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89527"/>
            <a:ext cx="8172400" cy="61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830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59155"/>
            <a:ext cx="822960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</a:t>
            </a:r>
            <a:r>
              <a:rPr lang="ru-RU" sz="2800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ормы </a:t>
            </a:r>
            <a:r>
              <a:rPr lang="ru-RU" sz="28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суицидального поведения включают в себя: </a:t>
            </a:r>
            <a:endParaRPr lang="ru-RU" sz="2800" u="sng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суицидальные мысли; 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суицидальные замыслы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; 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суицидальные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намерения.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425" y="4293096"/>
            <a:ext cx="335915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598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" y="1861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671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990600"/>
          </a:xfrm>
        </p:spPr>
        <p:txBody>
          <a:bodyPr/>
          <a:lstStyle/>
          <a:p>
            <a:pPr algn="ctr"/>
            <a:r>
              <a:rPr lang="ru-RU" sz="2400" b="1" u="sng" spc="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Характеристики </a:t>
            </a:r>
            <a:r>
              <a:rPr lang="ru-RU" sz="2400" b="1" u="sng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и типы </a:t>
            </a:r>
            <a:r>
              <a:rPr lang="ru-RU" sz="2400" b="1" u="sng" spc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предсуицидальных</a:t>
            </a:r>
            <a:r>
              <a:rPr lang="ru-RU" sz="2400" b="1" u="sng" spc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периодов:</a:t>
            </a:r>
            <a:endParaRPr lang="ru-RU" b="1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600200"/>
            <a:ext cx="8136904" cy="48768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Аффективно – напряжённый тип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ярко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выражен в поведении и носит острый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характер. Подросток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фиксирован на своём суицидальном состоянии, имеет высокую интенсивность эмоциональных переживаний.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ru-RU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Аффективно-редуцированный </a:t>
            </a:r>
            <a:r>
              <a:rPr lang="ru-RU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тип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характеризуется эмоционально холодными, астеническими и депрессивными проявлениями и носит пролонгированный характер. </a:t>
            </a:r>
          </a:p>
        </p:txBody>
      </p:sp>
    </p:spTree>
    <p:extLst>
      <p:ext uri="{BB962C8B-B14F-4D97-AF65-F5344CB8AC3E}">
        <p14:creationId xmlns:p14="http://schemas.microsoft.com/office/powerpoint/2010/main" val="362041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7325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729</TotalTime>
  <Words>485</Words>
  <Application>Microsoft Office PowerPoint</Application>
  <PresentationFormat>Экран (4:3)</PresentationFormat>
  <Paragraphs>60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Ясность</vt:lpstr>
      <vt:lpstr>ПРОФИЛАКТИКА суицидального поведения подростков</vt:lpstr>
      <vt:lpstr>Презентация PowerPoint</vt:lpstr>
      <vt:lpstr>Причины деструктивного поведения подростков в кризисных ситуациях</vt:lpstr>
      <vt:lpstr>Семейные факторы остаются ведущими рисками возникновения различных отклонений в поведении</vt:lpstr>
      <vt:lpstr>Презентация PowerPoint</vt:lpstr>
      <vt:lpstr>Презентация PowerPoint</vt:lpstr>
      <vt:lpstr>Презентация PowerPoint</vt:lpstr>
      <vt:lpstr>Характеристики и типы предсуицидальных периодов: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Статистика: с кем делятся подростки сокровенными мыслями</vt:lpstr>
      <vt:lpstr>Как уберечь подростка от суицида</vt:lpstr>
      <vt:lpstr>Телефоны доверия</vt:lpstr>
      <vt:lpstr>Презентация PowerPoint</vt:lpstr>
      <vt:lpstr>Какие опасности для детей таятся в Интернете?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Сопилка</dc:creator>
  <cp:lastModifiedBy>x</cp:lastModifiedBy>
  <cp:revision>30</cp:revision>
  <dcterms:created xsi:type="dcterms:W3CDTF">2019-03-03T09:50:36Z</dcterms:created>
  <dcterms:modified xsi:type="dcterms:W3CDTF">2019-11-21T10:32:58Z</dcterms:modified>
</cp:coreProperties>
</file>