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70" r:id="rId9"/>
    <p:sldId id="272" r:id="rId10"/>
    <p:sldId id="273" r:id="rId11"/>
    <p:sldId id="27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1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10147-07F6-4E64-9929-5E84FD912289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A010F8-0196-41E1-A967-7C03363FE6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461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A010F8-0196-41E1-A967-7C03363FE62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39592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3645"/>
            <a:ext cx="9144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04664"/>
            <a:ext cx="7772400" cy="720080"/>
          </a:xfrm>
        </p:spPr>
        <p:txBody>
          <a:bodyPr>
            <a:no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Муниципальное  дошкольное образовательное бюджетное учреждение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детский сад «Теремок» п. Красногвардеец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Бузулукского района Оренбургской области</a:t>
            </a: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700808"/>
            <a:ext cx="7920880" cy="504056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2500" lnSpcReduction="10000"/>
          </a:bodyPr>
          <a:lstStyle/>
          <a:p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Здоровое питание – залог успешного развития детей дошкольного возраста.</a:t>
            </a:r>
          </a:p>
          <a:p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</a:t>
            </a:r>
          </a:p>
          <a:p>
            <a:pPr algn="r"/>
            <a:r>
              <a:rPr lang="ru-RU" sz="1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Стяжкина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В .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</a:t>
            </a:r>
          </a:p>
          <a:p>
            <a:pPr algn="r"/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61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9"/>
            <a:ext cx="9144000" cy="68835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260648"/>
            <a:ext cx="86409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Формирование навыков правильного питания должно проходить в системе «педагог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– родитель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ребенок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Педагог подготавливает рекомендации и консультации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родителям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 важности здорового питания маленьких детей.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Целевым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ориентиром дошкольных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учреждений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, является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сформировать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 детей на этапе завершения дошкольного образования ценностного отношения к здоровому образу жизни и правильному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питанию, но не стоит забывать, что здоровое питание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дошкольника целиком и полностью зависит от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родителей, прежде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всего необходимо знать и помнить, что питание ребенка дошкольного возраста должно заметно отличаться от рациона родителей.</a:t>
            </a:r>
          </a:p>
          <a:p>
            <a:pPr algn="ctr"/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Правильное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питание в раннем возрасте имеет большое значение для формирования вкусовых предпочтений и привычек в питании, которые должны закрепиться на всю последующую жизнь.</a:t>
            </a:r>
          </a:p>
          <a:p>
            <a:pPr algn="ctr"/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17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860"/>
            <a:ext cx="9144000" cy="68835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9552" y="2348880"/>
            <a:ext cx="80648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34217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0"/>
            <a:ext cx="9396536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355976" y="42673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«</a:t>
            </a:r>
            <a:r>
              <a:rPr lang="ru-RU" b="1" i="1" dirty="0"/>
              <a:t>Забота о здоровье – это важнейший труд воспитателя. От здоровья и </a:t>
            </a:r>
            <a:r>
              <a:rPr lang="ru-RU" b="1" i="1" dirty="0" err="1"/>
              <a:t>жизнерадости</a:t>
            </a:r>
            <a:r>
              <a:rPr lang="ru-RU" b="1" i="1" dirty="0"/>
              <a:t> детей зависит их духовная жизнь, умственное развитие, прочность знаний, вера в свои силы</a:t>
            </a:r>
            <a:r>
              <a:rPr lang="ru-RU" dirty="0" smtClean="0"/>
              <a:t>».</a:t>
            </a:r>
          </a:p>
          <a:p>
            <a:pPr algn="r"/>
            <a:r>
              <a:rPr lang="ru-RU" b="1" dirty="0"/>
              <a:t>В.А. Сухомлинский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0" y="2060848"/>
            <a:ext cx="89163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Среди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множества разнообразных факторов, постоянно действующих на развитие детского организма и его здоровье, важнейшая роль принадлежит питанию. Характер питания в раннем детстве накладывает отпечаток и влияет на дальнейшее развитие ребенка и его состояние здоровья не только в детско-подростковом возрасте, но и во взрослой жизни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40" y="3179735"/>
            <a:ext cx="89279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понимается под правильным питанием и каким оно должно быть для ребенка дошкольного возраста?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Правильное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или рациональное питание – это такое питание, которое обеспечивает укрепление и улучшение здоровья, физических и духовных сил человека, предупреждение и лечение заболеваний. Одним словом, правильное питание – это здоровое питание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912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9512" y="289679"/>
            <a:ext cx="8784976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Проблема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питания детей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младшего дошкольного возраста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наиболее актуальной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вопросы вскармливания младенцев первых месяцев жизни.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Многочисленные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сложные физиологические процессы в организме ребенка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второго -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третьего года жизни требуют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ежедневного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сбалансированного поступления в организм всех основных нутриентов.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fontAlgn="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Ранний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возраст является периодом становления вкусовых предпочтений, основ здорового питания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правильного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пищевого поведения.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Питанию детей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возрасте от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2х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лет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 уделяется должного внимания со стороны врачей-педиатров и детских диетологов. По-видимому, это связано с тем, что для родителей наиболее важным является первый год жизни, а по сложившейся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традиции, ребенка,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которому исполнился год, вскоре переводят на «общий», или «семейный» стол. Однако такой подход вряд ли можно считать оправданным.</a:t>
            </a:r>
          </a:p>
          <a:p>
            <a:pPr algn="just" fontAlgn="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Темпы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физического развития детей начиная со второго года жизни несколько замедляются, но остаются довольно высокими. За второй и третий годы ребенок прибавляет в массе около 5 кг и вырастает на 16—20 см. Активный рост в этот период сопряжен с интенсивным формированием костной и мышечной систем. Наряду с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костно-мышечной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продолжают активно развиваться центральная нервная и эндокринная системы.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10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9"/>
            <a:ext cx="9144000" cy="6883559"/>
          </a:xfrm>
        </p:spPr>
      </p:pic>
      <p:sp>
        <p:nvSpPr>
          <p:cNvPr id="7" name="TextBox 6"/>
          <p:cNvSpPr txBox="1"/>
          <p:nvPr/>
        </p:nvSpPr>
        <p:spPr>
          <a:xfrm>
            <a:off x="107504" y="260648"/>
            <a:ext cx="892899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Питание ребенка дошкольного возраста должно быть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 algn="just">
              <a:buFont typeface="Wingdings" pitchFamily="2" charset="2"/>
              <a:buChar char="ü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Во-первых, полноценным, содержащим в необходимых количествах белки, жиры, углеводы, минеральные вещества, витамины, воду.</a:t>
            </a:r>
          </a:p>
          <a:p>
            <a:pPr marL="742950" lvl="1" indent="-285750" algn="just">
              <a:buFont typeface="Wingdings" pitchFamily="2" charset="2"/>
              <a:buChar char="ü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Во-вторых, разнообразным, состоять из продуктов растительного и животного происхождения. Чем разнообразнее набор продуктов, входящих в меню, тем полноценнее удовлетворяется потребность в пище.</a:t>
            </a:r>
          </a:p>
          <a:p>
            <a:pPr marL="742950" lvl="1" indent="-285750" algn="just">
              <a:buFont typeface="Wingdings" pitchFamily="2" charset="2"/>
              <a:buChar char="ü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В-третьих, доброкачественным - не содержать вредных примесей и болезнетворных микробов. Пища должна быть не только вкусной, но и безопасной.</a:t>
            </a:r>
          </a:p>
          <a:p>
            <a:pPr marL="742950" lvl="1" indent="-285750" algn="just">
              <a:buFont typeface="Wingdings" pitchFamily="2" charset="2"/>
              <a:buChar char="ü"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В-четвертых, достаточным по объему и калорийности, вызывать чувство сытости. Получаемое дошкольником питание должно не только покрывать расходуемую им энергию, но и обеспечивать материал, необходимый для роста и развития организма.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661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559"/>
            <a:ext cx="9144000" cy="68835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7504" y="260648"/>
            <a:ext cx="885698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Характеристика основных компонентов пищи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Белки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– занимают особое значение, так как без них не может осуществляться построение основных элементов органов и тканей. Они не могут быть заменены другими пищевыми веществами.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Источниками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белка являются мясо, рыба, молоко и молочные продукты, яйца (животные белки), а также хлеб, крупы, бобовые и овощи (растительные белки). Недостаток в рационе ребенка белков не только замедляет нормальный рост и развитие, но и влияет на функцию головного мозга и работу иммунной системы организма. Поэтому белки должны постоянно включаться в рацион дошкольников и школьников.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Жиры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– это источник энергии, принимают участие в обмене веществ, способствуют выработке иммунитета. Источники жиров - масло сливочное и растительное, сливки, молоко, молочные продукты (сметана, творог, сыр), а также мясо, рыба и др.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Углеводы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– основной источник энергии, способствует усвоению в организме белков и жиров. Содержатся в свекловичном, тростниковом сахаре, меде, ягодах, фруктах. Они быстро усваиваются в организме и обеспечивают поддержание сахара в крови. Сложные углеводы содержатся в муке, картофеле, овощах в виде крахмала.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Нужно всегда помнить, что избыточное количество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углеводов ведет к нарушению обмена веществ.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95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9"/>
            <a:ext cx="9144000" cy="6883559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30"/>
            <a:ext cx="5940152" cy="3644294"/>
          </a:xfrm>
        </p:spPr>
      </p:pic>
      <p:sp>
        <p:nvSpPr>
          <p:cNvPr id="6" name="TextBox 5"/>
          <p:cNvSpPr txBox="1"/>
          <p:nvPr/>
        </p:nvSpPr>
        <p:spPr>
          <a:xfrm>
            <a:off x="5940152" y="26422"/>
            <a:ext cx="32038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Большое значение в рационе питания имеет вода, так как без нее не могут происходить жизненные процессы. Вода помогает поддерживать правильный баланс жидкостей в организме, улучшает функционирование почек и кишечника, способствует усвоению питательных веществ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улучшает метаболизм.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Поэтому важно научить ребенка пить достаточно воды каждый день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3861048"/>
            <a:ext cx="8784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Вода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— это очень важно для роста и развития, и пренебрегать ею не стоит.</a:t>
            </a:r>
          </a:p>
        </p:txBody>
      </p:sp>
    </p:spTree>
    <p:extLst>
      <p:ext uri="{BB962C8B-B14F-4D97-AF65-F5344CB8AC3E}">
        <p14:creationId xmlns:p14="http://schemas.microsoft.com/office/powerpoint/2010/main" val="227427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9"/>
            <a:ext cx="9144000" cy="68835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7504" y="188640"/>
            <a:ext cx="892899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Правильное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питание – залог здоровья дошкольников. Здоровье — главная ценность человеческой жизни. Каждый ребенок хочет быть сильным, бодрым, энергичным: бегать не уставая, кататься на велосипеде, плавать, играть с ребятами во дворе, не мучиться головными болями и бесконечными насморками. Плохое самочувствие, болезни являются причинами отставания в росте, в общем развитии детского организма. Поэтому каждый должен думать о своем здоровье, знать свое тело, научиться заботиться о нем, не навредить своему организму. Задача детского сада и семьи — сохранение и укрепление здоровья ребенка, важная составляющая которого — правильное питание.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Недостаток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пище витаминов и микроэлементов, а также вредные составляющие некоторых современных продуктов, выпускаемые недобросовестными производителями, отрицательно сказываются на физическом развитии детей, что способствует снижению иммунитета, сопротивляемости организма к болезням, развитию хронических заболеваний. Проблема формирования у детей начальных представлений о здоровом образе жизни, культуре питания — актуальный аспект в работе педагогов дошкольных учреждений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/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Часто взрослые теоретически понимают важность расширения представлений ребенка о рациональном питании (объем пищи, последовательность ее приема, разнообразие в питании, питьевой режим), но на практике действуют иным образом, сталкиваясь с множеством объективных и субъективных проблем. Такое противоречивое поведение взрослых не способствует укреплению здоровья детей.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35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</p:nvPr>
        </p:nvGraphicFramePr>
        <p:xfrm>
          <a:off x="1423959" y="1547618"/>
          <a:ext cx="6296082" cy="4631128"/>
        </p:xfrm>
        <a:graphic>
          <a:graphicData uri="http://schemas.openxmlformats.org/drawingml/2006/table">
            <a:tbl>
              <a:tblPr/>
              <a:tblGrid>
                <a:gridCol w="3148041"/>
                <a:gridCol w="3148041"/>
              </a:tblGrid>
              <a:tr h="975622">
                <a:tc>
                  <a:txBody>
                    <a:bodyPr/>
                    <a:lstStyle/>
                    <a:p>
                      <a:pPr fontAlgn="t"/>
                      <a:r>
                        <a:rPr lang="ru-RU" sz="1400">
                          <a:effectLst/>
                        </a:rPr>
                        <a:t>Завтрак</a:t>
                      </a:r>
                    </a:p>
                  </a:txBody>
                  <a:tcPr marL="72161" marR="72161" marT="72161" marB="72161">
                    <a:lnL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E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>
                          <a:effectLst/>
                        </a:rPr>
                        <a:t>ребенку необходимо давать каши, яичные или творожные блюда, мясо, рыбу, чай или кофейный напиток с молоком, хлеб с маслом, сыром.</a:t>
                      </a:r>
                    </a:p>
                  </a:txBody>
                  <a:tcPr marL="72161" marR="72161" marT="72161" marB="72161">
                    <a:lnL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E"/>
                    </a:solidFill>
                  </a:tcPr>
                </a:tc>
              </a:tr>
              <a:tr h="1599096">
                <a:tc>
                  <a:txBody>
                    <a:bodyPr/>
                    <a:lstStyle/>
                    <a:p>
                      <a:pPr fontAlgn="t"/>
                      <a:r>
                        <a:rPr lang="ru-RU" sz="1400">
                          <a:effectLst/>
                        </a:rPr>
                        <a:t>Обед</a:t>
                      </a:r>
                    </a:p>
                  </a:txBody>
                  <a:tcPr marL="72161" marR="72161" marT="72161" marB="72161">
                    <a:lnL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E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>
                          <a:effectLst/>
                        </a:rPr>
                        <a:t>должен содержать овощной салат, мясной, куриный или рыбный бульон с овощами, крупами, второе блюдо из мяса, птицы или рыбы с гарниром и десерт в виде киселя, компота, напитка, свежих фруктов или ягод, фруктового пюре.</a:t>
                      </a:r>
                    </a:p>
                  </a:txBody>
                  <a:tcPr marL="72161" marR="72161" marT="72161" marB="72161">
                    <a:lnL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E"/>
                    </a:solidFill>
                  </a:tcPr>
                </a:tc>
              </a:tr>
              <a:tr h="975622">
                <a:tc>
                  <a:txBody>
                    <a:bodyPr/>
                    <a:lstStyle/>
                    <a:p>
                      <a:pPr fontAlgn="t"/>
                      <a:r>
                        <a:rPr lang="ru-RU" sz="1400">
                          <a:effectLst/>
                        </a:rPr>
                        <a:t>Полдник</a:t>
                      </a:r>
                    </a:p>
                  </a:txBody>
                  <a:tcPr marL="72161" marR="72161" marT="72161" marB="72161">
                    <a:lnL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E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>
                          <a:effectLst/>
                        </a:rPr>
                        <a:t>ребенок должен выпивать стакан молока, кефира или простокваши, съедать печенье, ватрушку или булочку, фрукты.</a:t>
                      </a:r>
                    </a:p>
                  </a:txBody>
                  <a:tcPr marL="72161" marR="72161" marT="72161" marB="72161">
                    <a:lnL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E"/>
                    </a:solidFill>
                  </a:tcPr>
                </a:tc>
              </a:tr>
              <a:tr h="975622">
                <a:tc>
                  <a:txBody>
                    <a:bodyPr/>
                    <a:lstStyle/>
                    <a:p>
                      <a:pPr fontAlgn="t"/>
                      <a:r>
                        <a:rPr lang="ru-RU" sz="1400">
                          <a:effectLst/>
                        </a:rPr>
                        <a:t>Ужин</a:t>
                      </a:r>
                    </a:p>
                  </a:txBody>
                  <a:tcPr marL="72161" marR="72161" marT="72161" marB="72161">
                    <a:lnL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E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400" dirty="0">
                          <a:effectLst/>
                        </a:rPr>
                        <a:t>лучше давать овощные или крупяные блюда в зависимости от завтрака; мясные и рыбные блюда, особенно в жареном виде, давать не следует.</a:t>
                      </a:r>
                    </a:p>
                  </a:txBody>
                  <a:tcPr marL="72161" marR="72161" marT="72161" marB="72161">
                    <a:lnL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E"/>
                    </a:solidFill>
                  </a:tcPr>
                </a:tc>
              </a:tr>
            </a:tbl>
          </a:graphicData>
        </a:graphic>
      </p:graphicFrame>
      <p:pic>
        <p:nvPicPr>
          <p:cNvPr id="5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9"/>
            <a:ext cx="9144000" cy="6883559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557041"/>
              </p:ext>
            </p:extLst>
          </p:nvPr>
        </p:nvGraphicFramePr>
        <p:xfrm>
          <a:off x="359532" y="1340768"/>
          <a:ext cx="8532948" cy="3518418"/>
        </p:xfrm>
        <a:graphic>
          <a:graphicData uri="http://schemas.openxmlformats.org/drawingml/2006/table">
            <a:tbl>
              <a:tblPr/>
              <a:tblGrid>
                <a:gridCol w="2880782"/>
                <a:gridCol w="5652166"/>
              </a:tblGrid>
              <a:tr h="648072"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Завтрак</a:t>
                      </a:r>
                    </a:p>
                  </a:txBody>
                  <a:tcPr marL="72161" marR="72161" marT="72161" marB="72161">
                    <a:lnL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E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Ребенку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необходимо давать каши, яичные или творожные блюда, мясо, рыбу, чай или кофейный напиток с молоком, хлеб с маслом, сыром.</a:t>
                      </a:r>
                    </a:p>
                  </a:txBody>
                  <a:tcPr marL="72161" marR="72161" marT="72161" marB="72161">
                    <a:lnL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E"/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Обед</a:t>
                      </a:r>
                    </a:p>
                  </a:txBody>
                  <a:tcPr marL="72161" marR="72161" marT="72161" marB="72161">
                    <a:lnL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E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Должен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содержать овощной салат, мясной, куриный или рыбный бульон с овощами, крупами, второе блюдо из мяса, птицы или рыбы с гарниром и десерт в виде киселя, компота, напитка, свежих фруктов или ягод, фруктового пюре.</a:t>
                      </a:r>
                    </a:p>
                  </a:txBody>
                  <a:tcPr marL="72161" marR="72161" marT="72161" marB="72161">
                    <a:lnL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E"/>
                    </a:solidFill>
                  </a:tcPr>
                </a:tc>
              </a:tr>
              <a:tr h="647052">
                <a:tc>
                  <a:txBody>
                    <a:bodyPr/>
                    <a:lstStyle/>
                    <a:p>
                      <a:pPr fontAlgn="t"/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Полдник</a:t>
                      </a:r>
                    </a:p>
                  </a:txBody>
                  <a:tcPr marL="72161" marR="72161" marT="72161" marB="72161">
                    <a:lnL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E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Ребенок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должен выпивать стакан молока, кефира или простокваши, съедать печенье, ватрушку или булочку, фрукты.</a:t>
                      </a:r>
                    </a:p>
                  </a:txBody>
                  <a:tcPr marL="72161" marR="72161" marT="72161" marB="72161">
                    <a:lnL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E"/>
                    </a:solidFill>
                  </a:tcPr>
                </a:tc>
              </a:tr>
              <a:tr h="811571">
                <a:tc>
                  <a:txBody>
                    <a:bodyPr/>
                    <a:lstStyle/>
                    <a:p>
                      <a:pPr fontAlgn="t"/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Ужин</a:t>
                      </a:r>
                    </a:p>
                  </a:txBody>
                  <a:tcPr marL="72161" marR="72161" marT="72161" marB="72161">
                    <a:lnL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E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Лучше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давать овощные или крупяные блюда в зависимости от завтрака; мясные и рыбные блюда, особенно в жареном виде, давать не следует.</a:t>
                      </a:r>
                    </a:p>
                  </a:txBody>
                  <a:tcPr marL="72161" marR="72161" marT="72161" marB="72161">
                    <a:lnL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EC1C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AFE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1520" y="219997"/>
            <a:ext cx="864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Важным условием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здорового питания является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строгий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режим,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который предусматривает не менее 4 приемов пищи. Причем 3 из них должны обязательно включать горячее блюдо. При этом на долю завтрака приходится приблизительно 25% суточной калорийности, на долю обеда 40%, полдника - 15%, ужина - 20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%.</a:t>
            </a:r>
          </a:p>
          <a:p>
            <a:pPr algn="just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17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9"/>
            <a:ext cx="9144000" cy="688355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7504" y="188640"/>
            <a:ext cx="892899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Так же имеется список некоторых продуктов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крайне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нежелательных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рационе дошкольника. Не рекомендуются: копченые колбасы, консервы, жирные сорта мяса, некоторые специи: перец, горчица и другие острые приправы. Для улучшения вкусовых качеств лучше положить в пищу петрушку, укроп, сельдерей, зеленый или репчатый лук, чеснок. Последние, кроме того, обладают и способностью сдерживать рост болезнетворных микробов. Вкус пищи можно значительно улучшить, если использовать некоторые кислые соки (лимонный, клюквенный), а также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сухофрукты.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Из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напитков предпочтительнее употреблять чай некрепкий с молоком, кофейный напиток с молоком, соки, отвар шиповника. Необходимо исключить любые газированные напитки из рациона дошкольников. В качестве сладостей рекомендуется пастила, зефир, мармелад, мед, джем, варенье.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Результаты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оценки качества питания детей дошкольного возраста и блиц-опросы родителей показывают, что многие дети недополучают в своем ежедневном рационе йодированную соль, молоко и кисломолочные продукты, рыбу и рыбные продукты, мясо и мясные продукты. Зато ежедневное потребление кондитерских и хлебобулочных изделий составляет 80% от общего рациона.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217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521</Words>
  <Application>Microsoft Office PowerPoint</Application>
  <PresentationFormat>Экран (4:3)</PresentationFormat>
  <Paragraphs>66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Муниципальное  дошкольное образовательное бюджетное учреждение детский сад «Теремок» п. Красногвардеец Бузулукского района Оренбургской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 дошкольное образовательное бюджетное учреждение детский сад «Теремок» п. Красногвардеец Бузулукского района Оренбургской области</dc:title>
  <dc:creator>1</dc:creator>
  <cp:lastModifiedBy>1</cp:lastModifiedBy>
  <cp:revision>14</cp:revision>
  <dcterms:created xsi:type="dcterms:W3CDTF">2024-05-22T17:03:18Z</dcterms:created>
  <dcterms:modified xsi:type="dcterms:W3CDTF">2024-05-26T19:23:26Z</dcterms:modified>
</cp:coreProperties>
</file>