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452"/>
  </p:normalViewPr>
  <p:slideViewPr>
    <p:cSldViewPr snapToGrid="0">
      <p:cViewPr varScale="1">
        <p:scale>
          <a:sx n="120" d="100"/>
          <a:sy n="120" d="100"/>
        </p:scale>
        <p:origin x="2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11/8/23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11/8/23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11/8/23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11/8/23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11/8/23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11/8/23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11/8/23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11/8/23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11/8/23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11/8/23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11/8/23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11/8/23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7E6976-F4E6-C7D1-AE07-15254C03F3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68900" y="162443"/>
            <a:ext cx="4529472" cy="6533116"/>
          </a:xfrm>
        </p:spPr>
        <p:txBody>
          <a:bodyPr/>
          <a:lstStyle/>
          <a:p>
            <a:r>
              <a:rPr lang="ru-RU" dirty="0"/>
              <a:t>могущество и упадок Османской империи </a:t>
            </a:r>
          </a:p>
        </p:txBody>
      </p:sp>
      <p:pic>
        <p:nvPicPr>
          <p:cNvPr id="1026" name="Picture 2" descr="Великолепный век (сериал, 1-4 сезоны, все серии), 2011-2014 — описание,  интересные факты — Кинопоиск">
            <a:extLst>
              <a:ext uri="{FF2B5EF4-FFF2-40B4-BE49-F238E27FC236}">
                <a16:creationId xmlns:a16="http://schemas.microsoft.com/office/drawing/2014/main" id="{FDDD45A6-968D-76D0-483E-C256A1BB1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496" y="162442"/>
            <a:ext cx="4359504" cy="6533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67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CB63A9-641D-0DDD-F541-CA80D2A8A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651" y="159487"/>
            <a:ext cx="11876567" cy="6560289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rgbClr val="333333"/>
                </a:solidFill>
              </a:rPr>
              <a:t>«</a:t>
            </a:r>
            <a:r>
              <a:rPr lang="ru-RU" sz="2400" b="0" i="0" u="none" strike="noStrike" dirty="0">
                <a:solidFill>
                  <a:srgbClr val="333333"/>
                </a:solidFill>
                <a:effectLst/>
              </a:rPr>
              <a:t>Когда необходимо набрать в янычары детей неверных, берут сыновей знатных лиц, детей священников, детей самых лучших среди неверных. У тех, кто имеет двоих детей, берут [лишь] одного ребёнка. Обоих сразу не берут. Берут того, кто производит лучшее впечатление. </a:t>
            </a:r>
            <a:br>
              <a:rPr lang="ru-RU" sz="2400" b="0" i="0" u="none" strike="noStrike" dirty="0">
                <a:solidFill>
                  <a:srgbClr val="333333"/>
                </a:solidFill>
                <a:effectLst/>
              </a:rPr>
            </a:br>
            <a:br>
              <a:rPr lang="ru-RU" sz="2400" b="0" i="0" u="none" strike="noStrike" dirty="0">
                <a:solidFill>
                  <a:srgbClr val="333333"/>
                </a:solidFill>
                <a:effectLst/>
              </a:rPr>
            </a:br>
            <a:r>
              <a:rPr lang="ru-RU" sz="2400" b="0" i="0" u="none" strike="noStrike" dirty="0">
                <a:solidFill>
                  <a:srgbClr val="333333"/>
                </a:solidFill>
                <a:effectLst/>
              </a:rPr>
              <a:t>Не забирают единственного ребенка, потому что он является помощником отцу в крестьянском хозяйстве… Не забирают мальчика-сироту, потому что он жаден и </a:t>
            </a:r>
            <a:r>
              <a:rPr lang="ru-RU" sz="2400" b="0" i="0" u="none" strike="noStrike" dirty="0" err="1">
                <a:solidFill>
                  <a:srgbClr val="333333"/>
                </a:solidFill>
                <a:effectLst/>
              </a:rPr>
              <a:t>неотёсан</a:t>
            </a:r>
            <a:r>
              <a:rPr lang="ru-RU" sz="2400" b="0" i="0" u="none" strike="noStrike" dirty="0">
                <a:solidFill>
                  <a:srgbClr val="333333"/>
                </a:solidFill>
                <a:effectLst/>
              </a:rPr>
              <a:t>. Не берут также сына деревенского старосты, потому что [старосты] — из [числа] самых подлых жителей деревни. И дети их подлые. Не берут детей из среды погонщиков и пастухов, потому что они росли в горах и неграмотны. Разве что это сын знатного человека, из страха пристроившийся к ним… Словоохотливый и болтливый будет ничтожным [человеком], окажется завистливым и упрямым. Не берут также [от природы] не имеющих бороды, с нежными чертами лица. Мало того, что такие склонны к смуте и бунту, врагу они покажутся жалкими»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1905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6FA2C8-2709-575F-1302-9D6B27EF3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818" y="478465"/>
            <a:ext cx="11178363" cy="5901069"/>
          </a:xfrm>
        </p:spPr>
        <p:txBody>
          <a:bodyPr>
            <a:normAutofit/>
          </a:bodyPr>
          <a:lstStyle/>
          <a:p>
            <a:r>
              <a:rPr lang="ru-RU" sz="5400" b="1" dirty="0"/>
              <a:t>1535 г. </a:t>
            </a:r>
            <a:br>
              <a:rPr lang="ru-RU" sz="5400" b="1" dirty="0"/>
            </a:br>
            <a:br>
              <a:rPr lang="ru-RU" sz="5400" b="1" dirty="0"/>
            </a:br>
            <a:r>
              <a:rPr lang="ru-RU" sz="5400" b="1" dirty="0"/>
              <a:t>франко−турецкий «Договор о мире, дружбе и торговле» </a:t>
            </a:r>
          </a:p>
        </p:txBody>
      </p:sp>
    </p:spTree>
    <p:extLst>
      <p:ext uri="{BB962C8B-B14F-4D97-AF65-F5344CB8AC3E}">
        <p14:creationId xmlns:p14="http://schemas.microsoft.com/office/powerpoint/2010/main" val="393905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E289EF4B-133C-9896-CE13-AFFD0077D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429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2DCE85-BDE3-8918-07B6-14BF37CCF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7310" y="158053"/>
            <a:ext cx="7827264" cy="1628217"/>
          </a:xfrm>
        </p:spPr>
        <p:txBody>
          <a:bodyPr/>
          <a:lstStyle/>
          <a:p>
            <a:r>
              <a:rPr lang="ru-RU" dirty="0"/>
              <a:t>Мечеть святой </a:t>
            </a:r>
            <a:r>
              <a:rPr lang="ru-RU" dirty="0" err="1"/>
              <a:t>софии</a:t>
            </a:r>
            <a:r>
              <a:rPr lang="ru-RU" dirty="0"/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747957-C8A9-B53A-03B1-33CD2BA66E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913"/>
          <a:stretch/>
        </p:blipFill>
        <p:spPr>
          <a:xfrm>
            <a:off x="29885" y="710946"/>
            <a:ext cx="12162115" cy="6147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329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45407F-94BF-F162-880B-B5430D586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5526" y="551457"/>
            <a:ext cx="4646427" cy="5563699"/>
          </a:xfrm>
        </p:spPr>
        <p:txBody>
          <a:bodyPr/>
          <a:lstStyle/>
          <a:p>
            <a:r>
              <a:rPr lang="ru-RU" sz="4400" b="1" dirty="0"/>
              <a:t>Селим </a:t>
            </a:r>
            <a:r>
              <a:rPr lang="en" sz="4400" b="1" dirty="0"/>
              <a:t>I </a:t>
            </a:r>
            <a:r>
              <a:rPr lang="ru-RU" sz="4400" b="1" dirty="0"/>
              <a:t>Грозный (1512–1520 гг.)</a:t>
            </a:r>
            <a:br>
              <a:rPr lang="ru-RU" dirty="0"/>
            </a:br>
            <a:br>
              <a:rPr lang="ru-RU" dirty="0"/>
            </a:br>
            <a:r>
              <a:rPr lang="ru-RU" dirty="0"/>
              <a:t> </a:t>
            </a:r>
            <a:r>
              <a:rPr lang="ru-RU" sz="2400" dirty="0"/>
              <a:t>Завоевал Персию, Египет. Объявил себя главой всего исламского мира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AB8005-3E7D-6E5F-FB25-4931DE0F9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8559"/>
            <a:ext cx="5326912" cy="6876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598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AFD066-AD39-916E-E843-77F3CB06C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4885" y="764109"/>
            <a:ext cx="4880344" cy="5329782"/>
          </a:xfrm>
        </p:spPr>
        <p:txBody>
          <a:bodyPr/>
          <a:lstStyle/>
          <a:p>
            <a:r>
              <a:rPr lang="ru-RU" sz="4000" b="1" dirty="0"/>
              <a:t>Сулейман </a:t>
            </a:r>
            <a:r>
              <a:rPr lang="en" sz="4000" b="1" dirty="0"/>
              <a:t>I </a:t>
            </a:r>
            <a:r>
              <a:rPr lang="ru-RU" sz="4000" b="1" dirty="0"/>
              <a:t>Великолепный (1538–1566гг.)</a:t>
            </a:r>
            <a:br>
              <a:rPr lang="ru-RU" dirty="0"/>
            </a:br>
            <a:br>
              <a:rPr lang="ru-RU" dirty="0"/>
            </a:br>
            <a:r>
              <a:rPr lang="ru-RU" dirty="0"/>
              <a:t> </a:t>
            </a:r>
            <a:r>
              <a:rPr lang="ru-RU" sz="2000" dirty="0"/>
              <a:t>Продолжил войны с Персией, захватил Казанское и Крымское ханства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3B03F8-7114-2FBF-544C-97B18FE7B5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199" y="24427"/>
            <a:ext cx="5392479" cy="6833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106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EF9761-B3FD-4D44-DED0-AFE51E61E9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23822"/>
            <a:ext cx="3624669" cy="683417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9394D7-801B-7FEC-813D-A80AE4AAF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2913" y="657783"/>
            <a:ext cx="3864864" cy="5542434"/>
          </a:xfrm>
        </p:spPr>
        <p:txBody>
          <a:bodyPr/>
          <a:lstStyle/>
          <a:p>
            <a:r>
              <a:rPr lang="ru-RU" sz="3600" b="1" dirty="0" err="1"/>
              <a:t>роксолана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61347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179C01-5C94-AD6B-7898-5DF8C18E1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42" y="0"/>
            <a:ext cx="3112808" cy="394467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A1FCCD-5AF1-6FED-CC26-62F969590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8386" y="2700236"/>
            <a:ext cx="5860312" cy="232121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33DB773-4555-6B24-37AE-0D0E6DC5F5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2506" y="4151718"/>
            <a:ext cx="4279900" cy="261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470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BC667C-F114-F5A1-5816-C4EA5FEE2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856"/>
            <a:ext cx="5380074" cy="6846144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9551156-43EC-1671-5B4E-711D69037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9852" y="657783"/>
            <a:ext cx="3864864" cy="5542434"/>
          </a:xfrm>
        </p:spPr>
        <p:txBody>
          <a:bodyPr/>
          <a:lstStyle/>
          <a:p>
            <a:r>
              <a:rPr lang="ru-RU" sz="3600" b="1" dirty="0" err="1"/>
              <a:t>Сипахи</a:t>
            </a:r>
            <a:r>
              <a:rPr lang="ru-RU" sz="3600" b="1" dirty="0"/>
              <a:t> (конница)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6715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>
            <a:extLst>
              <a:ext uri="{FF2B5EF4-FFF2-40B4-BE49-F238E27FC236}">
                <a16:creationId xmlns:a16="http://schemas.microsoft.com/office/drawing/2014/main" id="{3AF3DFAA-AD62-A852-671C-C2258E371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8664"/>
            <a:ext cx="4991100" cy="676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934769E1-A306-EAB6-B10A-BF5278DEA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657783"/>
            <a:ext cx="3864864" cy="5542434"/>
          </a:xfrm>
        </p:spPr>
        <p:txBody>
          <a:bodyPr/>
          <a:lstStyle/>
          <a:p>
            <a:r>
              <a:rPr lang="ru-RU" sz="3600" dirty="0"/>
              <a:t>Султан Мурад </a:t>
            </a:r>
            <a:r>
              <a:rPr lang="en" sz="3600" dirty="0"/>
              <a:t>IV </a:t>
            </a:r>
            <a:r>
              <a:rPr lang="ru-RU" sz="3600" dirty="0"/>
              <a:t>с </a:t>
            </a:r>
            <a:r>
              <a:rPr lang="ru-RU" sz="3600" b="1" dirty="0"/>
              <a:t>янычарами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7455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theme/theme1.xml><?xml version="1.0" encoding="utf-8"?>
<a:theme xmlns:a="http://schemas.openxmlformats.org/drawingml/2006/main" name="Посылка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Посылка</Template>
  <TotalTime>24</TotalTime>
  <Words>257</Words>
  <Application>Microsoft Macintosh PowerPoint</Application>
  <PresentationFormat>Широкоэкранный</PresentationFormat>
  <Paragraphs>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Corbel</vt:lpstr>
      <vt:lpstr>Gill Sans MT</vt:lpstr>
      <vt:lpstr>Посылка</vt:lpstr>
      <vt:lpstr>могущество и упадок Османской империи </vt:lpstr>
      <vt:lpstr>Презентация PowerPoint</vt:lpstr>
      <vt:lpstr>Мечеть святой софии </vt:lpstr>
      <vt:lpstr>Селим I Грозный (1512–1520 гг.)   Завоевал Персию, Египет. Объявил себя главой всего исламского мира</vt:lpstr>
      <vt:lpstr>Сулейман I Великолепный (1538–1566гг.)   Продолжил войны с Персией, захватил Казанское и Крымское ханства</vt:lpstr>
      <vt:lpstr>роксолана</vt:lpstr>
      <vt:lpstr>Презентация PowerPoint</vt:lpstr>
      <vt:lpstr>Сипахи (конница)</vt:lpstr>
      <vt:lpstr>Султан Мурад IV с янычарами</vt:lpstr>
      <vt:lpstr>«Когда необходимо набрать в янычары детей неверных, берут сыновей знатных лиц, детей священников, детей самых лучших среди неверных. У тех, кто имеет двоих детей, берут [лишь] одного ребёнка. Обоих сразу не берут. Берут того, кто производит лучшее впечатление.   Не забирают единственного ребенка, потому что он является помощником отцу в крестьянском хозяйстве… Не забирают мальчика-сироту, потому что он жаден и неотёсан. Не берут также сына деревенского старосты, потому что [старосты] — из [числа] самых подлых жителей деревни. И дети их подлые. Не берут детей из среды погонщиков и пастухов, потому что они росли в горах и неграмотны. Разве что это сын знатного человека, из страха пристроившийся к ним… Словоохотливый и болтливый будет ничтожным [человеком], окажется завистливым и упрямым. Не берут также [от природы] не имеющих бороды, с нежными чертами лица. Мало того, что такие склонны к смуте и бунту, врагу они покажутся жалкими»</vt:lpstr>
      <vt:lpstr>1535 г.   франко−турецкий «Договор о мире, дружбе и торговле»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могущество и упадок Османской империи </dc:title>
  <dc:creator>Microsoft Office User</dc:creator>
  <cp:lastModifiedBy>Microsoft Office User</cp:lastModifiedBy>
  <cp:revision>1</cp:revision>
  <dcterms:created xsi:type="dcterms:W3CDTF">2023-11-08T16:37:57Z</dcterms:created>
  <dcterms:modified xsi:type="dcterms:W3CDTF">2023-11-08T17:02:25Z</dcterms:modified>
</cp:coreProperties>
</file>