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58" r:id="rId5"/>
    <p:sldId id="259" r:id="rId6"/>
    <p:sldId id="260" r:id="rId7"/>
    <p:sldId id="261" r:id="rId8"/>
    <p:sldId id="264" r:id="rId9"/>
    <p:sldId id="267" r:id="rId10"/>
    <p:sldId id="265" r:id="rId11"/>
    <p:sldId id="266" r:id="rId12"/>
    <p:sldId id="287" r:id="rId13"/>
    <p:sldId id="269" r:id="rId14"/>
    <p:sldId id="270" r:id="rId15"/>
    <p:sldId id="271" r:id="rId16"/>
    <p:sldId id="272" r:id="rId17"/>
    <p:sldId id="274" r:id="rId18"/>
    <p:sldId id="273" r:id="rId19"/>
    <p:sldId id="277" r:id="rId20"/>
    <p:sldId id="280" r:id="rId21"/>
    <p:sldId id="275" r:id="rId22"/>
    <p:sldId id="306" r:id="rId23"/>
    <p:sldId id="276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7" r:id="rId39"/>
    <p:sldId id="308" r:id="rId40"/>
    <p:sldId id="310" r:id="rId41"/>
    <p:sldId id="309" r:id="rId42"/>
    <p:sldId id="302" r:id="rId43"/>
    <p:sldId id="303" r:id="rId44"/>
    <p:sldId id="304" r:id="rId45"/>
    <p:sldId id="305" r:id="rId46"/>
    <p:sldId id="286" r:id="rId47"/>
    <p:sldId id="262" r:id="rId48"/>
    <p:sldId id="311" r:id="rId49"/>
    <p:sldId id="263" r:id="rId5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ость" initials="Г" lastIdx="1" clrIdx="0">
    <p:extLst>
      <p:ext uri="{19B8F6BF-5375-455C-9EA6-DF929625EA0E}">
        <p15:presenceInfo xmlns:p15="http://schemas.microsoft.com/office/powerpoint/2012/main" userId="Гост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78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0D6D4A-06A9-4B80-8CCD-879E543771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60E447-7F32-4B45-96E6-8DAB81CEC2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3E5765-A1FF-4458-AF1E-97F7DB8CF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9D88E6-5E8C-417D-AE21-E3F271930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D4E961-B3CF-4B82-BD55-782158318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20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E4F1EE-9F44-403C-A889-1745C77B03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702AB8-0169-4FDD-BD93-9E01D7F7D8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7A3D38-51F7-4ACA-9FF3-0BDBB3AFD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DBC95A-1F78-49FA-A619-87FC4AD58D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484F79-89E6-49CA-9BF2-0775D9A9A5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9461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0D2C68E-BF51-4000-A083-7475DB2A80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10C601-06BB-4098-A80E-FB0C692A22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E4973B-BF13-4EBB-8138-F11E99941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8F9AB5-8D64-4D16-9F02-2DEAEDF7B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AE7BCF-EB0F-43F3-9402-CB5EACB7F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98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83568F-EEB4-43B3-B676-E0A5C4A9F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09CD0E-4003-4A8A-A3FA-B9B1ECC3DE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D97D260-CB35-428D-8391-333947F93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2A2C16-B9BB-4B4A-B5F3-48939CCCA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AA2D88-2016-4232-BB08-C58782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39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4D5264-0E90-441D-BFE0-60EDF6AE3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ED2FDB3-B725-4399-801B-41B69DB43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DA5A52-84F7-40BC-9CAD-C45F3248B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78F6E7-9C66-4A2E-9C62-B5639BE79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146F78-65DD-438F-902B-EFB851EE2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2231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FADDE0-4BA1-4535-A45F-59D213A7E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5F4E20-59F7-4BA0-940E-356B8ED9CC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8512DA3-5308-426D-9A2D-B6166A570A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CCBE8D-522A-4EA0-865C-F66F06F92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C05669C-57C3-46D2-80A7-5AC3CD9A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867CA3F-046D-43EF-A489-E4218BCA3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03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FDFCEC-D9A3-4C0F-8829-66D44D089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DB5003-9625-4A87-AFCF-8649F07E98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08A087-4646-404F-82E7-B3B29D9265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7BC4E3E-4417-4137-8EC2-CCC3974105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1FF33D-00C7-4C05-845D-B406A8EB9F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7F871F-3A50-4EE7-8678-4C386D8E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FEF53EB-14CB-4A80-B72E-451C7C139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555B9FB-9052-4554-8E28-27F7A5CE0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95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EED496-3FCC-4984-9A4F-240698B7A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F318C5C-C1F6-4065-92D2-B7D7B3A47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81CBA45-8E9E-43E2-BFF4-C7261E406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EB01AEF-F250-482B-A6A4-81BA58D9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63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9E7B805-BDAD-4150-A1DE-61D4BC977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3220153-9F85-4C94-B5A2-DDA762341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143BBFD-84A8-418D-B4EA-4917F11CD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36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EDE8B-225C-4E23-A8FF-D817FA36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FB5AE1-D99C-43C2-BB45-1211F6169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B24A7E-0FD3-4B97-B8F5-03D2204E3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9CC3B29-3DC5-4523-8D37-620D1C23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5E4966-557A-4128-B874-5545AC93E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2265B7-45C5-4BFA-87B9-AB4BAA9F6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08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DD525E-C797-4419-9EF1-739DF3FFD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1D481DF-635C-4D2B-96D9-F163175F6C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060423-F1F7-4399-AEE2-441FFDABF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DD1F8BB-54E9-460D-A843-3EAD5D394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8527DA7-723E-4624-A290-49AF713EE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774E6C-8222-4894-BA54-2BB0E9B7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330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505E55-35DE-4692-AED5-B463394BC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1FF3E4-D2A1-416C-92CA-64FC7C2B9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670F25-E775-40F0-91A0-D248D97168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57C63-89A9-493E-A0E9-25FE1EBF380B}" type="datetimeFigureOut">
              <a:rPr lang="ru-RU" smtClean="0"/>
              <a:t>06.06.2024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A3912D-7580-4AF4-9F37-E03EE615E5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C376AE-534B-40C9-91E5-1869CF41F5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3A162-6BF0-4C4D-95F6-091CED4B35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961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ppt-online.org/1063070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intuit.ru/studies/courses/108/108/lecture/3161" TargetMode="External"/><Relationship Id="rId2" Type="http://schemas.openxmlformats.org/officeDocument/2006/relationships/hyperlink" Target="https://moodle.kstu.ru/pluginfile.php/247904/mod_resource/content/1/%D0%9B%D0%B5%D0%BA%D1%86%D0%B8%D1%8F%20%E2%84%961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ultiurok.ru/files/tsieli-modielirovaniia.html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FFCCB-906C-4036-AA07-42F95D18C6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7696" y="2698496"/>
            <a:ext cx="9144000" cy="2387600"/>
          </a:xfrm>
        </p:spPr>
        <p:txBody>
          <a:bodyPr>
            <a:noAutofit/>
          </a:bodyPr>
          <a:lstStyle/>
          <a:p>
            <a:r>
              <a:rPr lang="ru-RU" sz="2800" b="1" dirty="0"/>
              <a:t>Модели и моделирование. Цели моделирования. Адекватность модели моделируемому объекту или процессу. Формализация прикладных задач. Представление результатов моделирования в виде, удобном для восприятия человеком. </a:t>
            </a:r>
            <a:br>
              <a:rPr lang="ru-RU" sz="2800" b="1" dirty="0"/>
            </a:br>
            <a:r>
              <a:rPr lang="ru-RU" sz="2800" b="1" dirty="0"/>
              <a:t>Графическое представление данных (схемы, таблицы, графики). </a:t>
            </a:r>
            <a:br>
              <a:rPr lang="ru-RU" sz="2800" b="1" dirty="0"/>
            </a:br>
            <a:r>
              <a:rPr lang="ru-RU" sz="2800" b="1" dirty="0"/>
              <a:t>Графы. Основные понятия. Виды графов. Решение алгоритмических задач, связанных с анализом графов (построение оптимального пути между вершинами графа, определение количества различных путей между вершинами ориентированного ациклического графа).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23A4BF5-6B44-4C2F-A23D-93B3F9C6A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98208" y="5564950"/>
            <a:ext cx="5608320" cy="1655762"/>
          </a:xfrm>
        </p:spPr>
        <p:txBody>
          <a:bodyPr/>
          <a:lstStyle/>
          <a:p>
            <a:r>
              <a:rPr lang="ru-RU" dirty="0"/>
              <a:t>Комиссарова О.В.</a:t>
            </a:r>
          </a:p>
        </p:txBody>
      </p:sp>
    </p:spTree>
    <p:extLst>
      <p:ext uri="{BB962C8B-B14F-4D97-AF65-F5344CB8AC3E}">
        <p14:creationId xmlns:p14="http://schemas.microsoft.com/office/powerpoint/2010/main" val="870520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Требования к свойствам моделей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2712" y="1472786"/>
            <a:ext cx="10991088" cy="4993327"/>
          </a:xfrm>
        </p:spPr>
        <p:txBody>
          <a:bodyPr>
            <a:noAutofit/>
          </a:bodyPr>
          <a:lstStyle/>
          <a:p>
            <a:pPr algn="just"/>
            <a:r>
              <a:rPr lang="ru-RU" b="1" i="1" dirty="0"/>
              <a:t>адекватность</a:t>
            </a:r>
            <a:r>
              <a:rPr lang="ru-RU" dirty="0"/>
              <a:t> – достаточно точное отображение свойств объекта;</a:t>
            </a:r>
          </a:p>
          <a:p>
            <a:pPr algn="just"/>
            <a:r>
              <a:rPr lang="ru-RU" b="1" i="1" dirty="0"/>
              <a:t>конечность</a:t>
            </a:r>
            <a:r>
              <a:rPr lang="ru-RU" dirty="0"/>
              <a:t> – модель отображает оригинал лишь в конечном числе его отношений и свойств;</a:t>
            </a:r>
          </a:p>
          <a:p>
            <a:pPr algn="just"/>
            <a:r>
              <a:rPr lang="ru-RU" b="1" i="1" dirty="0"/>
              <a:t>полнота</a:t>
            </a:r>
            <a:r>
              <a:rPr lang="ru-RU" dirty="0"/>
              <a:t> (информативность) – предоставление исследователю всей необходимой информации об объекте в рамках гипотез, принятых при построении модели;</a:t>
            </a:r>
          </a:p>
          <a:p>
            <a:pPr algn="just"/>
            <a:r>
              <a:rPr lang="ru-RU" b="1" i="1" dirty="0"/>
              <a:t>упрощенность</a:t>
            </a:r>
            <a:r>
              <a:rPr lang="ru-RU" dirty="0"/>
              <a:t> – модель отображает только существенные стороны объекта;</a:t>
            </a:r>
          </a:p>
          <a:p>
            <a:pPr algn="just"/>
            <a:r>
              <a:rPr lang="ru-RU" b="1" i="1" dirty="0"/>
              <a:t>гибкость</a:t>
            </a:r>
            <a:r>
              <a:rPr lang="ru-RU" dirty="0"/>
              <a:t> – возможность воспроизведения различных ситуаций во всем диапазоне изменения условий и параметров.</a:t>
            </a:r>
          </a:p>
        </p:txBody>
      </p:sp>
    </p:spTree>
    <p:extLst>
      <p:ext uri="{BB962C8B-B14F-4D97-AF65-F5344CB8AC3E}">
        <p14:creationId xmlns:p14="http://schemas.microsoft.com/office/powerpoint/2010/main" val="3969999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ru-RU" dirty="0"/>
              <a:t>Классы моделей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2D470C4B-8D61-4288-840E-F5C3C6249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269" y="1343818"/>
            <a:ext cx="10674531" cy="483314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/>
              <a:t>	В зависимости от признака классификации одни и те же модели могут быть отнесены к разным классам.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	Перечислим основные классы:</a:t>
            </a:r>
          </a:p>
          <a:p>
            <a:pPr marL="719138" indent="-444500"/>
            <a:r>
              <a:rPr lang="ru-RU" dirty="0"/>
              <a:t>по </a:t>
            </a:r>
            <a:r>
              <a:rPr lang="ru-RU" b="1" i="1" dirty="0"/>
              <a:t>области использования </a:t>
            </a:r>
            <a:r>
              <a:rPr lang="ru-RU" dirty="0"/>
              <a:t>модели;</a:t>
            </a:r>
          </a:p>
          <a:p>
            <a:pPr marL="719138" indent="-444500"/>
            <a:r>
              <a:rPr lang="ru-RU" dirty="0"/>
              <a:t>по </a:t>
            </a:r>
            <a:r>
              <a:rPr lang="ru-RU" b="1" i="1" dirty="0"/>
              <a:t>отрасли представленных в модели знаний</a:t>
            </a:r>
            <a:r>
              <a:rPr lang="ru-RU" dirty="0"/>
              <a:t>;</a:t>
            </a:r>
          </a:p>
          <a:p>
            <a:pPr marL="719138" indent="-444500"/>
            <a:r>
              <a:rPr lang="ru-RU" dirty="0"/>
              <a:t>по </a:t>
            </a:r>
            <a:r>
              <a:rPr lang="ru-RU" b="1" i="1" dirty="0"/>
              <a:t>способу представления </a:t>
            </a:r>
            <a:r>
              <a:rPr lang="ru-RU" dirty="0"/>
              <a:t>модели;</a:t>
            </a:r>
          </a:p>
        </p:txBody>
      </p:sp>
    </p:spTree>
    <p:extLst>
      <p:ext uri="{BB962C8B-B14F-4D97-AF65-F5344CB8AC3E}">
        <p14:creationId xmlns:p14="http://schemas.microsoft.com/office/powerpoint/2010/main" val="42275409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2033FD-96E4-4C37-8BB7-98662B9F2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Рассмотрим каждый класс в отдельности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1DD6A2D-D09D-47EC-B1BB-4FD2757E28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93858" y="1825625"/>
            <a:ext cx="3004284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98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60A239-EBEB-45B8-99F4-493A2A862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7136" y="206515"/>
            <a:ext cx="10515600" cy="1325563"/>
          </a:xfrm>
        </p:spPr>
        <p:txBody>
          <a:bodyPr/>
          <a:lstStyle/>
          <a:p>
            <a:r>
              <a:rPr lang="ru-RU" dirty="0"/>
              <a:t>Классификация </a:t>
            </a:r>
            <a:r>
              <a:rPr lang="ru-RU" b="1" dirty="0"/>
              <a:t>по области </a:t>
            </a:r>
            <a:r>
              <a:rPr lang="ru-RU" dirty="0"/>
              <a:t>использования модели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EF65FB2-2DDC-40F7-9967-84053A1064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869297"/>
            <a:ext cx="10646664" cy="240033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2967C8E-5EC8-4ACA-82F9-78731193967F}"/>
              </a:ext>
            </a:extLst>
          </p:cNvPr>
          <p:cNvSpPr/>
          <p:nvPr/>
        </p:nvSpPr>
        <p:spPr>
          <a:xfrm>
            <a:off x="352697" y="3410023"/>
            <a:ext cx="1161287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/>
              <a:t>Учебные модели</a:t>
            </a:r>
            <a:r>
              <a:rPr lang="ru-RU" sz="2000" dirty="0"/>
              <a:t> – наглядные пособия, тренажеры, обучающие программы.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/>
              <a:t>Игровые модели </a:t>
            </a:r>
            <a:r>
              <a:rPr lang="ru-RU" sz="2000" dirty="0"/>
              <a:t>– это экономические, военные, деловые игры. Они репетируют поведение объекта в различных ситуациях.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/>
              <a:t>Исследовательские модели </a:t>
            </a:r>
            <a:r>
              <a:rPr lang="ru-RU" sz="2000" dirty="0"/>
              <a:t>создаются для исследования процессов или явлений, например, стенды для проверки электронной аппаратуры.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/>
              <a:t>Опытные модели </a:t>
            </a:r>
            <a:r>
              <a:rPr lang="ru-RU" sz="2000" dirty="0"/>
              <a:t>– это уменьшенные или увеличенные копии объектов. Их используют для исследования объекта и прогнозирования его будущих характеристик.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i="1" dirty="0"/>
              <a:t>Имитационные модели </a:t>
            </a:r>
            <a:r>
              <a:rPr lang="ru-RU" sz="2000" dirty="0"/>
              <a:t>имитируют реальность, при этом, как правило, эксперимент многократно повторяется.</a:t>
            </a:r>
          </a:p>
        </p:txBody>
      </p:sp>
    </p:spTree>
    <p:extLst>
      <p:ext uri="{BB962C8B-B14F-4D97-AF65-F5344CB8AC3E}">
        <p14:creationId xmlns:p14="http://schemas.microsoft.com/office/powerpoint/2010/main" val="22383864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21DEC-4C44-46F3-8D76-B68017A539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 по </a:t>
            </a:r>
            <a:r>
              <a:rPr lang="ru-RU" b="1" dirty="0"/>
              <a:t>отрасли</a:t>
            </a:r>
            <a:r>
              <a:rPr lang="ru-RU" dirty="0"/>
              <a:t> представленных в модели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5F332F-82A6-4CEF-9024-2C451D15DE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По отрасли представленных в модели знаний,  все модели можно разделить на: </a:t>
            </a:r>
          </a:p>
          <a:p>
            <a:pPr marL="444500" indent="-444500"/>
            <a:r>
              <a:rPr lang="ru-RU" dirty="0"/>
              <a:t>физические; </a:t>
            </a:r>
          </a:p>
          <a:p>
            <a:pPr marL="444500" indent="-444500"/>
            <a:r>
              <a:rPr lang="ru-RU" dirty="0"/>
              <a:t>биологические; </a:t>
            </a:r>
          </a:p>
          <a:p>
            <a:pPr marL="444500" indent="-444500"/>
            <a:r>
              <a:rPr lang="ru-RU" dirty="0"/>
              <a:t>социальные; </a:t>
            </a:r>
          </a:p>
          <a:p>
            <a:pPr marL="444500" indent="-444500"/>
            <a:r>
              <a:rPr lang="ru-RU" dirty="0"/>
              <a:t>экономические;</a:t>
            </a:r>
          </a:p>
          <a:p>
            <a:pPr marL="444500" indent="-444500"/>
            <a:r>
              <a:rPr lang="ru-RU" dirty="0"/>
              <a:t>и т. д.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8800B0-DCAB-4A80-B15B-A81127AAE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7410" y="2416175"/>
            <a:ext cx="69246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888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DB9AC2-B266-4CEE-87D0-42DF5D6C4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Классификация по </a:t>
            </a:r>
            <a:r>
              <a:rPr lang="ru-RU" b="1" dirty="0"/>
              <a:t>способу</a:t>
            </a:r>
            <a:r>
              <a:rPr lang="ru-RU" dirty="0"/>
              <a:t> представления модели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7A6D7D-D591-4264-AF25-EDD8FA2D3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	Отразить в модели признаки оригинала можно разными способами:</a:t>
            </a:r>
          </a:p>
          <a:p>
            <a:pPr marL="444500" indent="-352425"/>
            <a:r>
              <a:rPr lang="ru-RU" dirty="0"/>
              <a:t>построить </a:t>
            </a:r>
            <a:r>
              <a:rPr lang="ru-RU" b="1" i="1" dirty="0"/>
              <a:t>натурную (материальную) </a:t>
            </a:r>
            <a:r>
              <a:rPr lang="ru-RU" dirty="0"/>
              <a:t>модель (макеты и муляжи);</a:t>
            </a:r>
          </a:p>
          <a:p>
            <a:pPr marL="444500" indent="-352425"/>
            <a:r>
              <a:rPr lang="ru-RU" dirty="0"/>
              <a:t>построить </a:t>
            </a:r>
            <a:r>
              <a:rPr lang="ru-RU" b="1" i="1" dirty="0"/>
              <a:t>информационную </a:t>
            </a:r>
            <a:r>
              <a:rPr lang="ru-RU" dirty="0"/>
              <a:t>модель - описать свойства объекта на одном из языков кодирования информации (например, дать словесное описание, привести формулу, чертеж, рисунок).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585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8938A24-0EC2-4D4C-A137-82A4663B8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67" y="1"/>
            <a:ext cx="11978640" cy="6858000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35DE2504-9B5F-483E-B14D-EAC1B076D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6483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C2A59D-5B72-4817-BB45-768C90C09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представления информационных моделей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8BD623-A267-4F27-836D-F9442F5B8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i="1" dirty="0"/>
              <a:t>Вербальная модель </a:t>
            </a:r>
            <a:r>
              <a:rPr lang="ru-RU" dirty="0"/>
              <a:t>– информационная модель в мысленной или разговорной форме.</a:t>
            </a:r>
          </a:p>
          <a:p>
            <a:r>
              <a:rPr lang="ru-RU" b="1" i="1" dirty="0"/>
              <a:t>Знаковая модель </a:t>
            </a:r>
            <a:r>
              <a:rPr lang="ru-RU" dirty="0"/>
              <a:t>– информационная модель, выраженная знаками, т. е. средствами любого формального языка.</a:t>
            </a:r>
          </a:p>
          <a:p>
            <a:r>
              <a:rPr lang="ru-RU" b="1" i="1" dirty="0"/>
              <a:t>Математическая модель </a:t>
            </a:r>
            <a:r>
              <a:rPr lang="ru-RU" dirty="0"/>
              <a:t>– модель, представленная с помощью математических формул.</a:t>
            </a:r>
          </a:p>
          <a:p>
            <a:r>
              <a:rPr lang="ru-RU" b="1" i="1" dirty="0"/>
              <a:t>Логическая модель </a:t>
            </a:r>
            <a:r>
              <a:rPr lang="ru-RU" dirty="0"/>
              <a:t>– это модель, в которой представлены различные варианты выбора действий на основе умозаключений и анализа условий.</a:t>
            </a:r>
          </a:p>
          <a:p>
            <a:r>
              <a:rPr lang="ru-RU" b="1" i="1" dirty="0"/>
              <a:t>Специальные модели </a:t>
            </a:r>
            <a:r>
              <a:rPr lang="ru-RU" dirty="0"/>
              <a:t>– это, например, химические формулы, ноты и т. д.</a:t>
            </a:r>
          </a:p>
        </p:txBody>
      </p:sp>
    </p:spTree>
    <p:extLst>
      <p:ext uri="{BB962C8B-B14F-4D97-AF65-F5344CB8AC3E}">
        <p14:creationId xmlns:p14="http://schemas.microsoft.com/office/powerpoint/2010/main" val="83321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D2D745-A60F-4759-980D-8508B3F55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/>
              <a:t>Зарисуйте схему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B0472DA-3558-4B9D-AB44-84E59813A0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913" y="1027906"/>
            <a:ext cx="12042174" cy="577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287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473305-ED41-4305-8297-F990F26BE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17" y="0"/>
            <a:ext cx="10515600" cy="1081041"/>
          </a:xfrm>
        </p:spPr>
        <p:txBody>
          <a:bodyPr/>
          <a:lstStyle/>
          <a:p>
            <a:r>
              <a:rPr lang="ru-RU" dirty="0"/>
              <a:t>Табличная модель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A02CE-69CC-4A92-9433-5A8EC3EF4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88" y="1081041"/>
            <a:ext cx="11558452" cy="56463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– это информация о моделируемом объекте, структурированная в виде таблицы. Различают следующие типы табличных моделей:</a:t>
            </a:r>
          </a:p>
          <a:p>
            <a:r>
              <a:rPr lang="ru-RU" b="1" i="1" dirty="0"/>
              <a:t>таблица типа «объект-свойство» </a:t>
            </a:r>
          </a:p>
          <a:p>
            <a:pPr marL="0" indent="0">
              <a:buNone/>
            </a:pPr>
            <a:r>
              <a:rPr lang="ru-RU" sz="1800" dirty="0"/>
              <a:t>в одной строке содержит информацию </a:t>
            </a:r>
          </a:p>
          <a:p>
            <a:pPr marL="0" indent="0">
              <a:buNone/>
            </a:pPr>
            <a:r>
              <a:rPr lang="ru-RU" sz="1800" dirty="0"/>
              <a:t>об одном объекте в виде заданного </a:t>
            </a:r>
          </a:p>
          <a:p>
            <a:pPr marL="0" indent="0">
              <a:buNone/>
            </a:pPr>
            <a:r>
              <a:rPr lang="ru-RU" sz="1800" dirty="0"/>
              <a:t>набора его свойств</a:t>
            </a:r>
          </a:p>
          <a:p>
            <a:r>
              <a:rPr lang="ru-RU" b="1" i="1" dirty="0"/>
              <a:t>таблица типа «объект-объект» </a:t>
            </a:r>
            <a:r>
              <a:rPr lang="ru-RU" dirty="0"/>
              <a:t>отражает взаимосвязи между разными объектами по какому-либо свойству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E1BD4D-6FB0-4364-B94A-813113CC8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3741" y="2414238"/>
            <a:ext cx="7594899" cy="115192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0FFF713-9F86-40C0-9ED4-D301869011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741" y="4426059"/>
            <a:ext cx="7594899" cy="1896773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289EA43-6166-4227-AB3B-E60A9F709415}"/>
              </a:ext>
            </a:extLst>
          </p:cNvPr>
          <p:cNvSpPr/>
          <p:nvPr/>
        </p:nvSpPr>
        <p:spPr>
          <a:xfrm>
            <a:off x="420188" y="4576190"/>
            <a:ext cx="6096000" cy="109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связь между объектами 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Студент и Экзамен </a:t>
            </a: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ru-RU" dirty="0"/>
              <a:t>через свойство Оценка за экзамен</a:t>
            </a:r>
          </a:p>
        </p:txBody>
      </p:sp>
    </p:spTree>
    <p:extLst>
      <p:ext uri="{BB962C8B-B14F-4D97-AF65-F5344CB8AC3E}">
        <p14:creationId xmlns:p14="http://schemas.microsoft.com/office/powerpoint/2010/main" val="106930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CF3F84-0BD6-4037-83E0-92BB700DC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Категории решаемых задач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41B9DE-B601-4930-8199-47E18875E5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	Человек может решать задачи в образовательной, научно-исследовательской и профессиональной деятельности.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Задачи делятся на две категории: </a:t>
            </a:r>
          </a:p>
          <a:p>
            <a:r>
              <a:rPr lang="ru-RU" dirty="0"/>
              <a:t>вычислительные; </a:t>
            </a:r>
          </a:p>
          <a:p>
            <a:r>
              <a:rPr lang="ru-RU" dirty="0"/>
              <a:t>функциональные.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CC1241-E13D-4300-8E49-8BD208D78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668" y="2944177"/>
            <a:ext cx="3640839" cy="309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6631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473305-ED41-4305-8297-F990F26BE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17" y="0"/>
            <a:ext cx="10515600" cy="1081041"/>
          </a:xfrm>
        </p:spPr>
        <p:txBody>
          <a:bodyPr/>
          <a:lstStyle/>
          <a:p>
            <a:r>
              <a:rPr lang="ru-RU" dirty="0"/>
              <a:t>Табличная модель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6A02CE-69CC-4A92-9433-5A8EC3EF4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188" y="1081041"/>
            <a:ext cx="11558452" cy="5646329"/>
          </a:xfrm>
        </p:spPr>
        <p:txBody>
          <a:bodyPr>
            <a:normAutofit/>
          </a:bodyPr>
          <a:lstStyle/>
          <a:p>
            <a:r>
              <a:rPr lang="ru-RU" b="1" i="1" dirty="0"/>
              <a:t>таблица типа «двоичная матрица» </a:t>
            </a:r>
            <a:r>
              <a:rPr lang="ru-RU" dirty="0"/>
              <a:t>является частным случаем таблицы «объект-объект» и отражает наличие или отсутствие связи между объектами (1 – связь присутствует, 0 – отсутствует). </a:t>
            </a:r>
          </a:p>
          <a:p>
            <a:endParaRPr lang="ru-RU" b="1" i="1" dirty="0"/>
          </a:p>
          <a:p>
            <a:endParaRPr lang="ru-RU" b="1" i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C6D77EA-7A12-4BFF-A417-C83BF67EA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424" y="2422658"/>
            <a:ext cx="6910965" cy="379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75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9E1665-DA48-49F1-80FF-E9D41F6A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644"/>
            <a:ext cx="10515600" cy="1325563"/>
          </a:xfrm>
        </p:spPr>
        <p:txBody>
          <a:bodyPr/>
          <a:lstStyle/>
          <a:p>
            <a:r>
              <a:rPr lang="ru-RU" dirty="0"/>
              <a:t>Геометрическая модель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3A25F6-95F3-4CE0-B9AC-694E7E0F4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9592"/>
            <a:ext cx="4916424" cy="24781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dirty="0"/>
              <a:t>модель, представленная с помощью графических форм (граф, блок-схема алгоритма решения задачи, диаграмма и др.)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32179A9-0AB5-4123-B786-310F15BE0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2161" y="1034973"/>
            <a:ext cx="5620512" cy="48197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71BF6D6-58B9-407D-A6EB-B243ED3220C0}"/>
              </a:ext>
            </a:extLst>
          </p:cNvPr>
          <p:cNvSpPr txBox="1"/>
          <p:nvPr/>
        </p:nvSpPr>
        <p:spPr>
          <a:xfrm>
            <a:off x="7351776" y="6025635"/>
            <a:ext cx="3314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Геометрическая модель счастья</a:t>
            </a:r>
          </a:p>
        </p:txBody>
      </p:sp>
    </p:spTree>
    <p:extLst>
      <p:ext uri="{BB962C8B-B14F-4D97-AF65-F5344CB8AC3E}">
        <p14:creationId xmlns:p14="http://schemas.microsoft.com/office/powerpoint/2010/main" val="21908663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7B9CFD-B2DC-428D-B665-CF8D6682B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2734056" cy="1325563"/>
          </a:xfrm>
        </p:spPr>
        <p:txBody>
          <a:bodyPr/>
          <a:lstStyle/>
          <a:p>
            <a:r>
              <a:rPr lang="ru-RU" dirty="0"/>
              <a:t>Графы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4E3AB1F-2A7C-4EAC-8932-433E696815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73310" y="223317"/>
            <a:ext cx="8267586" cy="641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000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966CAF-9D02-427B-B149-283F26937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252"/>
            <a:ext cx="10515600" cy="1325563"/>
          </a:xfrm>
        </p:spPr>
        <p:txBody>
          <a:bodyPr/>
          <a:lstStyle/>
          <a:p>
            <a:r>
              <a:rPr lang="ru-RU" dirty="0"/>
              <a:t>Граф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6C3A05-1C12-43A2-971F-CA4BFB96D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9054"/>
            <a:ext cx="10515600" cy="123108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-  это множество вершин и множество ребер, соединяющих между</a:t>
            </a:r>
          </a:p>
          <a:p>
            <a:pPr marL="0" indent="0">
              <a:buNone/>
            </a:pPr>
            <a:r>
              <a:rPr lang="ru-RU" dirty="0"/>
              <a:t>собой все или часть этих вершин.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77A69AF-D422-42D3-A9A5-48215E02F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" y="2730138"/>
            <a:ext cx="11561222" cy="2097894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088A5B-8388-417B-826E-DCEB32F05D47}"/>
              </a:ext>
            </a:extLst>
          </p:cNvPr>
          <p:cNvSpPr/>
          <p:nvPr/>
        </p:nvSpPr>
        <p:spPr>
          <a:xfrm>
            <a:off x="409303" y="5344670"/>
            <a:ext cx="111524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рисунке представлена геометрическая модель графа, представляющая  схему дорог, соединяющих населенные пункты. Вершины графа – это населенные пункты, ребра – дороги.  1-ая модель дает представление - через какие населенные пункты нужно проехать, чтобы добраться из пункта А в пункт В. </a:t>
            </a:r>
          </a:p>
          <a:p>
            <a:r>
              <a:rPr lang="ru-RU" dirty="0"/>
              <a:t>2-ая - сколько составит расстояние от одного населенного пункта до другого. </a:t>
            </a:r>
          </a:p>
        </p:txBody>
      </p:sp>
    </p:spTree>
    <p:extLst>
      <p:ext uri="{BB962C8B-B14F-4D97-AF65-F5344CB8AC3E}">
        <p14:creationId xmlns:p14="http://schemas.microsoft.com/office/powerpoint/2010/main" val="39045147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0FB489-E1C5-4660-A94D-D976F36F9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Теория графов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A1DEE1-A7B1-4EAE-8B18-50F167867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68" y="1825625"/>
            <a:ext cx="5193792" cy="3746119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100" dirty="0"/>
              <a:t>Граф — это </a:t>
            </a:r>
            <a:r>
              <a:rPr lang="ru-RU" sz="4100" b="1" dirty="0"/>
              <a:t>геометрическая фигура, которая состоит из точек и линий, которые их соединяют</a:t>
            </a:r>
            <a:r>
              <a:rPr lang="ru-RU" sz="4100" dirty="0"/>
              <a:t>. </a:t>
            </a:r>
          </a:p>
          <a:p>
            <a:pPr marL="0" indent="0">
              <a:buNone/>
            </a:pPr>
            <a:r>
              <a:rPr lang="ru-RU" sz="4100" dirty="0"/>
              <a:t>Точки называют </a:t>
            </a:r>
          </a:p>
          <a:p>
            <a:pPr marL="0" indent="0">
              <a:buNone/>
            </a:pPr>
            <a:r>
              <a:rPr lang="ru-RU" sz="4100" b="1" i="1" dirty="0"/>
              <a:t>вершинами</a:t>
            </a:r>
            <a:r>
              <a:rPr lang="ru-RU" sz="4100" dirty="0"/>
              <a:t> графа, </a:t>
            </a:r>
          </a:p>
          <a:p>
            <a:pPr marL="0" indent="0">
              <a:buNone/>
            </a:pPr>
            <a:r>
              <a:rPr lang="ru-RU" sz="4100" dirty="0"/>
              <a:t>а линии — </a:t>
            </a:r>
            <a:r>
              <a:rPr lang="ru-RU" sz="4100" b="1" i="1" dirty="0"/>
              <a:t>ребрами</a:t>
            </a:r>
            <a:r>
              <a:rPr lang="ru-RU" sz="4100" dirty="0"/>
              <a:t>. </a:t>
            </a:r>
          </a:p>
          <a:p>
            <a:pPr marL="0" indent="0">
              <a:buNone/>
            </a:pPr>
            <a:r>
              <a:rPr lang="ru-RU" sz="4100" dirty="0"/>
              <a:t>Два ребра называются смежными, если у них есть общая вершина.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97D16B-CFD4-4D95-9EFB-AD765A06E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918" y="504444"/>
            <a:ext cx="5705475" cy="54102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324754-9331-4973-8528-7D2930DCF1A9}"/>
              </a:ext>
            </a:extLst>
          </p:cNvPr>
          <p:cNvSpPr txBox="1"/>
          <p:nvPr/>
        </p:nvSpPr>
        <p:spPr>
          <a:xfrm>
            <a:off x="6644640" y="6168890"/>
            <a:ext cx="4372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Сколько вершин и ребер у данного графа?</a:t>
            </a:r>
          </a:p>
        </p:txBody>
      </p:sp>
    </p:spTree>
    <p:extLst>
      <p:ext uri="{BB962C8B-B14F-4D97-AF65-F5344CB8AC3E}">
        <p14:creationId xmlns:p14="http://schemas.microsoft.com/office/powerpoint/2010/main" val="126532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917A0A-792D-4A0E-BBE2-20368A9CC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8265"/>
            <a:ext cx="10515600" cy="1325563"/>
          </a:xfrm>
        </p:spPr>
        <p:txBody>
          <a:bodyPr/>
          <a:lstStyle/>
          <a:p>
            <a:r>
              <a:rPr lang="ru-RU" dirty="0"/>
              <a:t>Решение задач с помощью алгоритмов теории графов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BBD8F7-002B-4BAC-B779-3735DD393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2" y="1525178"/>
            <a:ext cx="10646228" cy="4601301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dirty="0"/>
              <a:t>	Для этого достаточно лишь принять объекты за вершины, а связь между ними - за рёбра, после чего весь арсенал алгоритмов теории графов к вашим услугам: </a:t>
            </a:r>
          </a:p>
          <a:p>
            <a:pPr marL="0" indent="0">
              <a:buNone/>
            </a:pPr>
            <a:endParaRPr lang="ru-RU" dirty="0"/>
          </a:p>
          <a:p>
            <a:pPr marL="627063" indent="-627063">
              <a:buFont typeface="Wingdings" panose="05000000000000000000" pitchFamily="2" charset="2"/>
              <a:buChar char="q"/>
            </a:pPr>
            <a:r>
              <a:rPr lang="ru-RU" dirty="0"/>
              <a:t>нахождение маршрута от одного объекта к другому </a:t>
            </a:r>
          </a:p>
          <a:p>
            <a:pPr marL="627063" indent="-627063">
              <a:buFont typeface="Wingdings" panose="05000000000000000000" pitchFamily="2" charset="2"/>
              <a:buChar char="q"/>
            </a:pPr>
            <a:r>
              <a:rPr lang="ru-RU" dirty="0"/>
              <a:t>поиск связанных компонент </a:t>
            </a:r>
          </a:p>
          <a:p>
            <a:pPr marL="627063" indent="-627063">
              <a:buFont typeface="Wingdings" panose="05000000000000000000" pitchFamily="2" charset="2"/>
              <a:buChar char="q"/>
            </a:pPr>
            <a:r>
              <a:rPr lang="ru-RU" dirty="0"/>
              <a:t>вычисление кратчайших путей </a:t>
            </a:r>
          </a:p>
          <a:p>
            <a:pPr marL="627063" indent="-627063">
              <a:buFont typeface="Wingdings" panose="05000000000000000000" pitchFamily="2" charset="2"/>
              <a:buChar char="q"/>
            </a:pPr>
            <a:r>
              <a:rPr lang="ru-RU" dirty="0"/>
              <a:t>поиск сети максимального потока </a:t>
            </a:r>
          </a:p>
          <a:p>
            <a:pPr marL="627063" indent="-627063">
              <a:buFont typeface="Wingdings" panose="05000000000000000000" pitchFamily="2" charset="2"/>
              <a:buChar char="q"/>
            </a:pPr>
            <a:r>
              <a:rPr lang="ru-RU" dirty="0"/>
              <a:t>и многое другое.</a:t>
            </a:r>
          </a:p>
        </p:txBody>
      </p:sp>
    </p:spTree>
    <p:extLst>
      <p:ext uri="{BB962C8B-B14F-4D97-AF65-F5344CB8AC3E}">
        <p14:creationId xmlns:p14="http://schemas.microsoft.com/office/powerpoint/2010/main" val="3245351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D60EE-8F72-4818-8316-C4CE3F8D3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/>
              <a:t>Термины и определения теории графов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519C43-EF89-4D97-918E-37682396F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92992"/>
          </a:xfrm>
        </p:spPr>
        <p:txBody>
          <a:bodyPr>
            <a:normAutofit fontScale="70000" lnSpcReduction="20000"/>
          </a:bodyPr>
          <a:lstStyle/>
          <a:p>
            <a:r>
              <a:rPr lang="ru-RU" sz="4100" b="1" dirty="0"/>
              <a:t>Вершина</a:t>
            </a:r>
            <a:r>
              <a:rPr lang="ru-RU" dirty="0"/>
              <a:t> - точка в графе, отдельный объект, для топологической модели графа не имеет значения координата вершины, её расположение, цвет, вкус, размер; однако при решении некоторых задачах вершины могут раскрашиваться в разные цвета или сохранять числовые значения.</a:t>
            </a:r>
          </a:p>
          <a:p>
            <a:r>
              <a:rPr lang="ru-RU" sz="4100" b="1" dirty="0"/>
              <a:t>Ребро</a:t>
            </a:r>
            <a:r>
              <a:rPr lang="ru-RU" dirty="0"/>
              <a:t> - неупорядоченная пара двух вершин, которые связаны друг с другом. Эти вершины называются концевыми точками или концами ребра. При этом важен сам факт наличия связи, каким именно образом осуществляется эта связь и по какой дороге - не имеет значения; однако рёбра может быть присвоен “вес”, что позволит говорить о “нагруженном графе” и решать задачи оптимизации.</a:t>
            </a:r>
          </a:p>
          <a:p>
            <a:r>
              <a:rPr lang="ru-RU" sz="4600" b="1" dirty="0"/>
              <a:t>Инцидентность</a:t>
            </a:r>
            <a:r>
              <a:rPr lang="ru-RU" dirty="0"/>
              <a:t> - вершина и ребро называются инцидентными, если вершина является для этого ребра концевой. Обратите внимание, что термин “инцидентность” применим только к вершине и ребру. </a:t>
            </a:r>
          </a:p>
          <a:p>
            <a:r>
              <a:rPr lang="ru-RU" sz="4600" b="1" dirty="0"/>
              <a:t>Смежность вершин</a:t>
            </a:r>
            <a:r>
              <a:rPr lang="ru-RU" sz="4600" dirty="0"/>
              <a:t> </a:t>
            </a:r>
            <a:r>
              <a:rPr lang="ru-RU" dirty="0"/>
              <a:t>- две вершины называются смежными, если они инцидентны одному ребру.</a:t>
            </a:r>
          </a:p>
          <a:p>
            <a:r>
              <a:rPr lang="ru-RU" sz="4600" b="1" dirty="0"/>
              <a:t>Смежность рёбер</a:t>
            </a:r>
            <a:r>
              <a:rPr lang="ru-RU" sz="4600" dirty="0"/>
              <a:t> </a:t>
            </a:r>
            <a:r>
              <a:rPr lang="ru-RU" dirty="0"/>
              <a:t>- два ребра называются смежными, если они инцидентны одной вершине.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931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B1C1CC-12FC-4AEE-90DE-2DCD367B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779E7BE-6DA6-4507-8E0C-6D82851694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491" y="0"/>
            <a:ext cx="12057017" cy="664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55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357A39-20C6-4E04-8E59-7332F4929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94F800-C8B6-422B-8557-95FD221034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" y="1825625"/>
            <a:ext cx="4831080" cy="4351338"/>
          </a:xfrm>
        </p:spPr>
        <p:txBody>
          <a:bodyPr>
            <a:normAutofit/>
          </a:bodyPr>
          <a:lstStyle/>
          <a:p>
            <a:r>
              <a:rPr lang="ru-RU" b="1" dirty="0"/>
              <a:t>Петля</a:t>
            </a:r>
            <a:r>
              <a:rPr lang="ru-RU" dirty="0"/>
              <a:t> - ребро, инцидентное одной вершине. Ребро, которое замыкается на одной вершине. </a:t>
            </a:r>
          </a:p>
          <a:p>
            <a:r>
              <a:rPr lang="ru-RU" b="1" dirty="0" err="1"/>
              <a:t>Псевдограф</a:t>
            </a:r>
            <a:r>
              <a:rPr lang="ru-RU" dirty="0"/>
              <a:t> - граф с петлями. С такими графами не очень удобно работать, потому что переходя по петле мы остаёмся в той же самой вершине. 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70165EC-44AC-4EAD-9D69-C16E41317C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3472" y="1027906"/>
            <a:ext cx="6875183" cy="5306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556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620E04-D277-4FAA-9727-18172D3F9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5DFE84-8763-42BC-87FB-4EBCC5270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446" y="2400391"/>
            <a:ext cx="10515600" cy="4351338"/>
          </a:xfrm>
        </p:spPr>
        <p:txBody>
          <a:bodyPr/>
          <a:lstStyle/>
          <a:p>
            <a:r>
              <a:rPr lang="ru-RU" b="1" dirty="0"/>
              <a:t>Кратные рёбра</a:t>
            </a:r>
            <a:r>
              <a:rPr lang="ru-RU" dirty="0"/>
              <a:t> - рёбра, имеющие одинаковые концевые вершины, по другому их называют ещё параллельными.</a:t>
            </a:r>
          </a:p>
          <a:p>
            <a:r>
              <a:rPr lang="ru-RU" b="1" dirty="0" err="1"/>
              <a:t>Мультиграф</a:t>
            </a:r>
            <a:r>
              <a:rPr lang="ru-RU" dirty="0"/>
              <a:t> - граф с кратными рёбрами.</a:t>
            </a:r>
          </a:p>
          <a:p>
            <a:r>
              <a:rPr lang="ru-RU" b="1" dirty="0" err="1"/>
              <a:t>Псевдомультиграф</a:t>
            </a:r>
            <a:r>
              <a:rPr lang="ru-RU" dirty="0"/>
              <a:t> - граф с петлями и кратными рёбрами.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150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FD047E-B803-47D9-9DFF-C14B04E1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408" y="220980"/>
            <a:ext cx="10515600" cy="1325563"/>
          </a:xfrm>
        </p:spPr>
        <p:txBody>
          <a:bodyPr/>
          <a:lstStyle/>
          <a:p>
            <a:r>
              <a:rPr lang="ru-RU" dirty="0"/>
              <a:t>Цели вычислительных  и функциональных задач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3DC4B4-3B95-409B-8256-B6B24D253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064" y="1825625"/>
            <a:ext cx="6669024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Цель </a:t>
            </a:r>
            <a:r>
              <a:rPr lang="ru-RU" b="1" i="1" dirty="0"/>
              <a:t>вычислительных</a:t>
            </a:r>
            <a:r>
              <a:rPr lang="ru-RU" dirty="0"/>
              <a:t> задач – расчет параметров, характеристик, обработка данных. </a:t>
            </a:r>
          </a:p>
          <a:p>
            <a:pPr marL="0" indent="0" algn="just">
              <a:buNone/>
            </a:pPr>
            <a:r>
              <a:rPr lang="ru-RU" b="1" i="1" dirty="0"/>
              <a:t>	</a:t>
            </a:r>
          </a:p>
          <a:p>
            <a:pPr marL="0" indent="0" algn="just">
              <a:buNone/>
            </a:pPr>
            <a:r>
              <a:rPr lang="ru-RU" b="1" i="1" dirty="0"/>
              <a:t>	Функциональные</a:t>
            </a:r>
            <a:r>
              <a:rPr lang="ru-RU" dirty="0"/>
              <a:t> задачи требуют решения при реализации функций управления, проектирования (управление деятельностью торгового предприятия, планирование выпуска продукции, управление перевозкой грузов и т.п.)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99B8F1-191F-41FC-B306-03A1063FA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880" y="1144611"/>
            <a:ext cx="4172712" cy="210544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C098469-8B9B-4B80-B9E1-61A9823ED3E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880" y="3429000"/>
            <a:ext cx="4172712" cy="312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903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4AEA45-D38B-4DE8-ACEA-F0ED8B400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DE43A5A-2ECA-4589-8F81-A0E94548FF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6650" y="60369"/>
            <a:ext cx="10855235" cy="676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049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F00C7E-CE54-4CC9-9034-11A0F9E7E2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6145A6-9D14-4762-AF8F-D6516AAF1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r>
              <a:rPr lang="ru-RU" b="1" dirty="0"/>
              <a:t>Степень вершины </a:t>
            </a:r>
            <a:r>
              <a:rPr lang="ru-RU" dirty="0"/>
              <a:t>- это количество рёбер, инцидентных указанной вершине. По-другому - количество рёбер, исходящих из вершины. Петля увеличивает степень вершины на 2.</a:t>
            </a:r>
          </a:p>
          <a:p>
            <a:r>
              <a:rPr lang="ru-RU" b="1" dirty="0"/>
              <a:t>Изолированная вершина</a:t>
            </a:r>
            <a:r>
              <a:rPr lang="ru-RU" dirty="0"/>
              <a:t> - вершина с нулевой степенью.</a:t>
            </a:r>
          </a:p>
          <a:p>
            <a:r>
              <a:rPr lang="ru-RU" b="1" dirty="0"/>
              <a:t>Висячая вершина</a:t>
            </a:r>
            <a:r>
              <a:rPr lang="ru-RU" dirty="0"/>
              <a:t> - вершина со степенью 1.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47697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E3B320-8120-4F25-B6BB-F72AB6958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31685B6-1763-40DA-B83F-7D40471B2C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8091" y="143691"/>
            <a:ext cx="9966960" cy="668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772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D135A6-90CB-4620-B9F4-8118B29AE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705F73-216B-4A02-AA24-B94F2694DF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4865"/>
            <a:ext cx="4334691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Подграф</a:t>
            </a:r>
            <a:r>
              <a:rPr lang="ru-RU" dirty="0"/>
              <a:t>. Если в исходном графе выделить несколько вершин и несколько рёбер (между выбранными вершинами), то мы получим подграф исходного графа.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321E1E-5378-4C24-B707-0214C89B8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2342" y="1215129"/>
            <a:ext cx="6315891" cy="50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0261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668302-7095-4D9D-9E7A-AAF3D1A7D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489406-609A-4508-BC64-25408980B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52257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Полный граф</a:t>
            </a:r>
            <a:r>
              <a:rPr lang="ru-RU" dirty="0"/>
              <a:t> - это граф, в котором каждые две вершины соединены одним ребром. 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47D062-407C-4818-A8A5-71BE5C703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115" y="1224733"/>
            <a:ext cx="6436116" cy="466725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AB15695-AE76-4621-8CD8-211D0868A37E}"/>
              </a:ext>
            </a:extLst>
          </p:cNvPr>
          <p:cNvSpPr/>
          <p:nvPr/>
        </p:nvSpPr>
        <p:spPr>
          <a:xfrm>
            <a:off x="260472" y="4003576"/>
            <a:ext cx="51475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Сколько рёбер в полном графе? Это известная задача о рукопожатиях: собралось N человек (вершин) и каждый с каждым обменялся рукопожатием (ребро), сколько всего было рукопожатий? Вычисляется как сумма чисел от 1 до N - каждый новый участник должен пожать руку всем присутствующим, вычисляется по формуле: N * (N - 1) / 2.</a:t>
            </a:r>
          </a:p>
        </p:txBody>
      </p:sp>
    </p:spTree>
    <p:extLst>
      <p:ext uri="{BB962C8B-B14F-4D97-AF65-F5344CB8AC3E}">
        <p14:creationId xmlns:p14="http://schemas.microsoft.com/office/powerpoint/2010/main" val="32214295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C5123D-8776-4E0C-B0E7-67E85AD64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670D36-9722-4AD2-B1E5-47103B46A6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0" y="2446927"/>
            <a:ext cx="5343525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Регулярный граф</a:t>
            </a:r>
            <a:r>
              <a:rPr lang="ru-RU" dirty="0"/>
              <a:t> - граф, в котором степени всех вершин одинаковые.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283592-77C6-4238-841A-1B21907E2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295" y="1333499"/>
            <a:ext cx="6011119" cy="471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409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A6F23D-53AE-4455-A93C-191AC88DA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2D3AB6-7E34-48DC-A37F-9BCCC03EC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624" y="2141537"/>
            <a:ext cx="5081996" cy="4351338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Путь</a:t>
            </a:r>
            <a:r>
              <a:rPr lang="ru-RU" dirty="0"/>
              <a:t> или </a:t>
            </a:r>
            <a:r>
              <a:rPr lang="ru-RU" b="1" dirty="0"/>
              <a:t>Маршрут</a:t>
            </a:r>
            <a:r>
              <a:rPr lang="ru-RU" dirty="0"/>
              <a:t> - это последовательность смежных рёбер. Обычно путь задаётся перечислением вершин, по которым он пролегает.</a:t>
            </a:r>
          </a:p>
          <a:p>
            <a:r>
              <a:rPr lang="ru-RU" b="1" dirty="0"/>
              <a:t>Длина пути</a:t>
            </a:r>
            <a:r>
              <a:rPr lang="ru-RU" dirty="0"/>
              <a:t> - количество рёбер в пути.</a:t>
            </a:r>
          </a:p>
          <a:p>
            <a:r>
              <a:rPr lang="ru-RU" b="1" dirty="0"/>
              <a:t>Цепь</a:t>
            </a:r>
            <a:r>
              <a:rPr lang="ru-RU" dirty="0"/>
              <a:t> - маршрут без повторяющихся рёбер.</a:t>
            </a:r>
          </a:p>
          <a:p>
            <a:r>
              <a:rPr lang="ru-RU" b="1" dirty="0"/>
              <a:t>Простая цепь</a:t>
            </a:r>
            <a:r>
              <a:rPr lang="ru-RU" dirty="0"/>
              <a:t> - цепь без повторяющихся вершин.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2F4C79-D19B-4B74-9985-4FC18814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876" y="2387600"/>
            <a:ext cx="64389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179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EF863-FCB9-4D3A-AFC9-A05627BE2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CFE545-25F0-449F-A3A3-81057BA20A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2742" y="2141537"/>
            <a:ext cx="5693229" cy="4351338"/>
          </a:xfrm>
        </p:spPr>
        <p:txBody>
          <a:bodyPr/>
          <a:lstStyle/>
          <a:p>
            <a:r>
              <a:rPr lang="ru-RU" b="1" dirty="0"/>
              <a:t>Связный граф</a:t>
            </a:r>
            <a:r>
              <a:rPr lang="ru-RU" dirty="0"/>
              <a:t> - граф, в котором существует путь между любыми двумя вершинами.</a:t>
            </a:r>
          </a:p>
          <a:p>
            <a:r>
              <a:rPr lang="ru-RU" b="1" dirty="0"/>
              <a:t>Дерево</a:t>
            </a:r>
            <a:r>
              <a:rPr lang="ru-RU" dirty="0"/>
              <a:t> - связный граф без циклов.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7FB2E8-9E79-4558-BD35-9704C65A4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5971" y="1027906"/>
            <a:ext cx="54673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632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11A3B8D1-FF33-4E3C-890B-5AB5C75B17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2670" y="95761"/>
            <a:ext cx="7774354" cy="6373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480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A3707D-C3D4-44FD-8156-55F2711D2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AA18161-47D7-46EF-B1BD-46A4A47C7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6588" y="218821"/>
            <a:ext cx="8098823" cy="6274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51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754F6-04B9-4915-9854-B3B89C6EC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748" y="18255"/>
            <a:ext cx="10890504" cy="1325563"/>
          </a:xfrm>
        </p:spPr>
        <p:txBody>
          <a:bodyPr/>
          <a:lstStyle/>
          <a:p>
            <a:r>
              <a:rPr lang="ru-RU" dirty="0"/>
              <a:t>Решение задач средствами моделирования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1C3DE1-CF65-4D84-92A5-3F5EB3E6A3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952" y="1253331"/>
            <a:ext cx="1136294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Моделирование</a:t>
            </a:r>
            <a:r>
              <a:rPr lang="ru-RU" dirty="0"/>
              <a:t> – это процесс исследования </a:t>
            </a:r>
            <a:r>
              <a:rPr lang="ru-RU" b="1" i="1" dirty="0"/>
              <a:t>реального объекта </a:t>
            </a:r>
            <a:r>
              <a:rPr lang="ru-RU" dirty="0"/>
              <a:t>с помощью </a:t>
            </a:r>
            <a:r>
              <a:rPr lang="ru-RU" b="1" i="1" dirty="0"/>
              <a:t>модели</a:t>
            </a:r>
            <a:r>
              <a:rPr lang="ru-RU" dirty="0"/>
              <a:t>. </a:t>
            </a:r>
          </a:p>
          <a:p>
            <a:pPr marL="0" indent="0">
              <a:buNone/>
            </a:pPr>
            <a:r>
              <a:rPr lang="ru-RU" dirty="0"/>
              <a:t>Под </a:t>
            </a:r>
            <a:r>
              <a:rPr lang="ru-RU" b="1" dirty="0"/>
              <a:t>реальным объектом </a:t>
            </a:r>
            <a:r>
              <a:rPr lang="ru-RU" dirty="0"/>
              <a:t>подразумевается исследуемый объект (система, явление, процесс). </a:t>
            </a:r>
          </a:p>
          <a:p>
            <a:pPr marL="0" indent="0">
              <a:buNone/>
            </a:pPr>
            <a:r>
              <a:rPr lang="ru-RU" b="1" dirty="0"/>
              <a:t>Исходный объект </a:t>
            </a:r>
            <a:r>
              <a:rPr lang="ru-RU" dirty="0"/>
              <a:t>называется при этом </a:t>
            </a:r>
            <a:r>
              <a:rPr lang="ru-RU" b="1" i="1" dirty="0"/>
              <a:t>прототипом</a:t>
            </a:r>
            <a:r>
              <a:rPr lang="ru-RU" dirty="0"/>
              <a:t> или </a:t>
            </a:r>
            <a:r>
              <a:rPr lang="ru-RU" b="1" i="1" dirty="0"/>
              <a:t>оригиналом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/>
              <a:t>Модель</a:t>
            </a:r>
            <a:r>
              <a:rPr lang="ru-RU" dirty="0"/>
              <a:t> – это материальный или воображаемый объект, который в процессе познания замещает реальный объект, сохраняя при этом его существенные свойства.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2E610E-E00B-46D1-95B9-3A912F09C3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3293" y="4462272"/>
            <a:ext cx="7671443" cy="237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002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16CC8-8101-486B-9E37-0591B281B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9EEBBD-1E10-4FB0-AFA8-9A8BDEE0CF9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5584" y="346927"/>
            <a:ext cx="8180831" cy="651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519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A4E06-7BFD-47F6-8980-B5A1BE2F9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252DFE-821D-4618-A2AD-99B29390D0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https://ppt-online.org/1063070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39315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75B1DF-20F2-4D36-B6F2-761C2EA4A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Ориентированный граф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E1DC57-D8B3-42EB-B96E-B5FE058BB8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3838303" cy="4351338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Ориентированный граф или Орграф</a:t>
            </a:r>
            <a:r>
              <a:rPr lang="ru-RU" dirty="0"/>
              <a:t> - граф, в котором рёбра имеют направления.</a:t>
            </a:r>
          </a:p>
          <a:p>
            <a:pPr marL="0" indent="0">
              <a:buNone/>
            </a:pPr>
            <a:r>
              <a:rPr lang="ru-RU" i="1" dirty="0"/>
              <a:t>Дуга</a:t>
            </a:r>
            <a:r>
              <a:rPr lang="ru-RU" dirty="0"/>
              <a:t> - направленные рёбра в ориентированном графе.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A1C3E8-2387-497F-9615-4883D558D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8116" y="1690688"/>
            <a:ext cx="69151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5871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E83C9F-5DEF-474C-B391-02D37638A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Термины и определения теории графов (продолжение)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F4BB49B-7C3D-44C9-844D-BF2D5C333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err="1"/>
              <a:t>Полустепень</a:t>
            </a:r>
            <a:r>
              <a:rPr lang="ru-RU" i="1" dirty="0"/>
              <a:t> захода вершины</a:t>
            </a:r>
            <a:r>
              <a:rPr lang="ru-RU" dirty="0"/>
              <a:t> - количество дуг, заходящих в эту вершину.</a:t>
            </a:r>
          </a:p>
          <a:p>
            <a:r>
              <a:rPr lang="ru-RU" i="1" dirty="0"/>
              <a:t>Исток</a:t>
            </a:r>
            <a:r>
              <a:rPr lang="ru-RU" dirty="0"/>
              <a:t> - вершина с нулевой </a:t>
            </a:r>
            <a:r>
              <a:rPr lang="ru-RU" dirty="0" err="1"/>
              <a:t>полустепенью</a:t>
            </a:r>
            <a:r>
              <a:rPr lang="ru-RU" dirty="0"/>
              <a:t> захода.</a:t>
            </a:r>
          </a:p>
          <a:p>
            <a:r>
              <a:rPr lang="ru-RU" i="1" dirty="0" err="1"/>
              <a:t>Полустепень</a:t>
            </a:r>
            <a:r>
              <a:rPr lang="ru-RU" i="1" dirty="0"/>
              <a:t> исхода вершины</a:t>
            </a:r>
            <a:r>
              <a:rPr lang="ru-RU" dirty="0"/>
              <a:t> - количество дуг, исходящих из этой вершины</a:t>
            </a:r>
          </a:p>
          <a:p>
            <a:r>
              <a:rPr lang="ru-RU" i="1" dirty="0"/>
              <a:t>Сток</a:t>
            </a:r>
            <a:r>
              <a:rPr lang="ru-RU" dirty="0"/>
              <a:t> - вершина с нулевой </a:t>
            </a:r>
            <a:r>
              <a:rPr lang="ru-RU" dirty="0" err="1"/>
              <a:t>полустепенью</a:t>
            </a:r>
            <a:r>
              <a:rPr lang="ru-RU" dirty="0"/>
              <a:t> исхода.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921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77B85E-CC49-43D0-A9E4-3C14E6530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30B75C2-CCDF-42B7-B295-177DDFA361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199" y="384719"/>
            <a:ext cx="9599023" cy="625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3754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D3A04-4E3C-428A-9925-30120CB76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7898"/>
            <a:ext cx="10515600" cy="1325563"/>
          </a:xfrm>
        </p:spPr>
        <p:txBody>
          <a:bodyPr/>
          <a:lstStyle/>
          <a:p>
            <a:r>
              <a:rPr lang="ru-RU" dirty="0"/>
              <a:t>Ориентированный ациклический граф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4D6966-68FC-443C-9BED-F4598F292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1626405"/>
            <a:ext cx="6426926" cy="45505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— орграф, в котором отсутствуют направленные циклы, но могут быть «параллельные» пути, выходящие из одного узла и разными путями приходящие в конечный узел. Направленный ациклический граф является обобщением дерева. </a:t>
            </a:r>
          </a:p>
          <a:p>
            <a:pPr marL="0" indent="0">
              <a:buNone/>
            </a:pPr>
            <a:r>
              <a:rPr lang="ru-RU" dirty="0"/>
              <a:t>	Широко используются в приложениях: в компиляторах, в искусственном интеллекте (для представления искусственных нейронных сетей без обратной связи).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CAF921-8398-46C1-B553-33E499F43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1626405"/>
            <a:ext cx="4724944" cy="439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805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4E15F9-0101-43DA-B09C-6E2EBF683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и упражнения для самоконтроля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8A783A-792B-4159-985D-36D4AD4A8A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Объясните смысл понятия модели и моделирования.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Каким требованиям должны удовлетворять модели?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На какие классы разделяются модели по области использования?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Опишите классификацию моделей по способу их представления.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Поясните термины «материальная (натурная) модель», «информационная модель». Приведите примеры моделей такого рода.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Объясните понятие «вербальная модель». Приведите примеры.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Назовите и охарактеризуйте типы табличных моделей.</a:t>
            </a:r>
          </a:p>
        </p:txBody>
      </p:sp>
    </p:spTree>
    <p:extLst>
      <p:ext uri="{BB962C8B-B14F-4D97-AF65-F5344CB8AC3E}">
        <p14:creationId xmlns:p14="http://schemas.microsoft.com/office/powerpoint/2010/main" val="7379938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E3ED81-8EF5-4B3D-B4F3-7E846BC328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Используемые ресурсы: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EC118-1197-48CC-BFAA-1E0D69E6C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https://moodle.kstu.ru/pluginfile.php/247904/mod_resource/content/1/%D0%9B%D0%B5%D0%BA%D1%86%D0%B8%D1%8F%20%E2%84%961.pdf</a:t>
            </a:r>
            <a:r>
              <a:rPr lang="ru-RU" dirty="0"/>
              <a:t> </a:t>
            </a:r>
          </a:p>
          <a:p>
            <a:r>
              <a:rPr lang="en-US" dirty="0">
                <a:hlinkClick r:id="rId3"/>
              </a:rPr>
              <a:t>https://intuit.ru/studies/courses/108/108/lecture/3161</a:t>
            </a:r>
            <a:r>
              <a:rPr lang="ru-RU" dirty="0"/>
              <a:t> </a:t>
            </a:r>
          </a:p>
          <a:p>
            <a:r>
              <a:rPr lang="en-US" dirty="0">
                <a:hlinkClick r:id="rId4"/>
              </a:rPr>
              <a:t>https://multiurok.ru/files/tsieli-modielirovaniia.html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38909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err="1"/>
              <a:t>Телеграм</a:t>
            </a:r>
            <a:r>
              <a:rPr lang="ru-RU" sz="4800" dirty="0"/>
              <a:t>-Канал </a:t>
            </a:r>
            <a:r>
              <a:rPr lang="en-US" sz="4800" dirty="0" err="1">
                <a:solidFill>
                  <a:schemeClr val="accent1">
                    <a:lumMod val="50000"/>
                  </a:schemeClr>
                </a:solidFill>
              </a:rPr>
              <a:t>ChatGPT&amp;DALL-e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Решить уравнение</a:t>
            </a:r>
          </a:p>
          <a:p>
            <a:r>
              <a:rPr lang="ru-RU" dirty="0"/>
              <a:t>Вопрос по использованию Графа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Создать презентацию (</a:t>
            </a:r>
            <a:r>
              <a:rPr lang="ru-RU"/>
              <a:t>5-6 слайдов)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9552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334750-97BA-4309-90E9-435C028A1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99DAB0-BDED-44D1-BB59-84BF6F84A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086" y="2599509"/>
            <a:ext cx="8218714" cy="35774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361512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DCDE00-75F7-4050-A530-8A7300AF1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428" y="182880"/>
            <a:ext cx="10515600" cy="1325563"/>
          </a:xfrm>
        </p:spPr>
        <p:txBody>
          <a:bodyPr/>
          <a:lstStyle/>
          <a:p>
            <a:r>
              <a:rPr lang="ru-RU" dirty="0"/>
              <a:t>Схема процедуры решения задачи посредством моделирования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B68665BE-C0B9-4DE4-B90F-6546A9EA5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6378" y="1628853"/>
            <a:ext cx="10315062" cy="5109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417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88D28-68C6-4558-B910-038C17C71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/>
              <a:t>Объект моделирования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8477CD-8307-417C-9817-606A03E86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5760" y="1492921"/>
            <a:ext cx="11199876" cy="20522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	Моделировать можно не только </a:t>
            </a:r>
            <a:r>
              <a:rPr lang="ru-RU" b="1" i="1" dirty="0"/>
              <a:t>материальные объекты</a:t>
            </a:r>
            <a:r>
              <a:rPr lang="ru-RU" dirty="0"/>
              <a:t>, но и </a:t>
            </a:r>
            <a:r>
              <a:rPr lang="ru-RU" b="1" i="1" dirty="0"/>
              <a:t>реальные</a:t>
            </a:r>
            <a:r>
              <a:rPr lang="ru-RU" dirty="0"/>
              <a:t> </a:t>
            </a:r>
            <a:r>
              <a:rPr lang="ru-RU" b="1" i="1" dirty="0"/>
              <a:t>процессы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	В дальнейшем термин «объект моделирования» будем понимать в широком смысле. 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7905FB2-B737-4643-BACD-9A79E403C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623" y="2673744"/>
            <a:ext cx="3864755" cy="322391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8346425-E8DA-4F0C-94C1-B6DE0AB0FBEE}"/>
              </a:ext>
            </a:extLst>
          </p:cNvPr>
          <p:cNvSpPr/>
          <p:nvPr/>
        </p:nvSpPr>
        <p:spPr>
          <a:xfrm>
            <a:off x="365760" y="4365376"/>
            <a:ext cx="67056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Так, конструкторы используют аэродинамическую трубу для воспроизведения на земле условий полета самолета.</a:t>
            </a:r>
          </a:p>
        </p:txBody>
      </p:sp>
    </p:spTree>
    <p:extLst>
      <p:ext uri="{BB962C8B-B14F-4D97-AF65-F5344CB8AC3E}">
        <p14:creationId xmlns:p14="http://schemas.microsoft.com/office/powerpoint/2010/main" val="3539379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FCA3E5-94E1-4F84-B3CB-46CD07B20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242" y="0"/>
            <a:ext cx="11111484" cy="1325563"/>
          </a:xfrm>
        </p:spPr>
        <p:txBody>
          <a:bodyPr/>
          <a:lstStyle/>
          <a:p>
            <a:r>
              <a:rPr lang="ru-RU" dirty="0"/>
              <a:t>Цель моделирования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D14FD6-5E8D-453B-B824-DE26A4E01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4028" y="1295591"/>
            <a:ext cx="11299697" cy="295941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Модель повторяет не все свойства реального объекта, а только те, которые требуются для ее будущего применения. </a:t>
            </a:r>
          </a:p>
          <a:p>
            <a:pPr marL="0" indent="0" algn="just">
              <a:buNone/>
            </a:pPr>
            <a:r>
              <a:rPr lang="ru-RU" dirty="0"/>
              <a:t>	Поэтому важнейшим понятием в моделировании является понятие цели. 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b="1" u="sng" dirty="0"/>
              <a:t>Цель моделирования </a:t>
            </a:r>
            <a:r>
              <a:rPr lang="ru-RU" u="sng" dirty="0"/>
              <a:t>– это назначение будущей модели</a:t>
            </a:r>
            <a:r>
              <a:rPr lang="ru-RU" dirty="0"/>
              <a:t>. </a:t>
            </a:r>
          </a:p>
          <a:p>
            <a:pPr marL="0" indent="0" algn="just">
              <a:buNone/>
            </a:pPr>
            <a:r>
              <a:rPr lang="ru-RU" dirty="0"/>
              <a:t>		</a:t>
            </a:r>
            <a:endParaRPr lang="ru-RU" b="1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86018D7-D315-4E01-B830-8794A26539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987" y="3608832"/>
            <a:ext cx="6154274" cy="286512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A442916-2DBC-4907-BDD6-1ECD04DEE014}"/>
              </a:ext>
            </a:extLst>
          </p:cNvPr>
          <p:cNvSpPr/>
          <p:nvPr/>
        </p:nvSpPr>
        <p:spPr>
          <a:xfrm>
            <a:off x="326898" y="3920108"/>
            <a:ext cx="55862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u="sng" dirty="0"/>
              <a:t>Модель – это упрощенное подобие реального объекта, который отражает существенные особенности (свойства) изучаемого реального объекта, отвечающие цели моделирования.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429505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6280" y="-161225"/>
            <a:ext cx="10515600" cy="1325563"/>
          </a:xfrm>
        </p:spPr>
        <p:txBody>
          <a:bodyPr/>
          <a:lstStyle/>
          <a:p>
            <a:r>
              <a:rPr lang="ru-RU" dirty="0"/>
              <a:t>Когда прибегают к построению модели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648" y="912623"/>
            <a:ext cx="11000232" cy="13255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Когда использование объекта-оригинала по каким-либо причинам затруднено или невозможно. 	Такими причинами могут быть, например: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01056F-7A14-452B-8430-3B2CDE062E22}"/>
              </a:ext>
            </a:extLst>
          </p:cNvPr>
          <p:cNvSpPr/>
          <p:nvPr/>
        </p:nvSpPr>
        <p:spPr>
          <a:xfrm>
            <a:off x="324612" y="2081469"/>
            <a:ext cx="71567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слишком большой (Солнечная система) или слишком маленький размер объекта (молекула или атом);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моделируемый процесс протекает слишком быстро (сгорание топлива в двигателе внутреннего сгорания) или слишком медленно (процесс возникновения жизни на Земле);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исследование объекта может оказаться опасным для окружающих (атомный взрыв);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400" dirty="0"/>
              <a:t>объект-оригинал может быть разрушен в процессе исследования (исследование прочностных характеристик конструкции самолета).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7667CD-22F0-4D58-A8B0-9991BD357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3278" y="1813277"/>
            <a:ext cx="1730883" cy="25303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E0057B-B8DD-4A8F-BD73-B4DDD5073B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2976" y="4535424"/>
            <a:ext cx="4511488" cy="223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24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ru-RU" dirty="0"/>
              <a:t>Выбор модели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592" y="1175772"/>
            <a:ext cx="10515600" cy="239207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	Для одного и того же объекта можно создать множество различных моделей (блок-схема, таблица, формула.</a:t>
            </a:r>
          </a:p>
          <a:p>
            <a:pPr marL="0" indent="0" algn="just">
              <a:buNone/>
            </a:pPr>
            <a:r>
              <a:rPr lang="ru-RU" dirty="0"/>
              <a:t>	Какую модель выбрать – зависит от </a:t>
            </a:r>
            <a:r>
              <a:rPr lang="ru-RU" b="1" dirty="0"/>
              <a:t>цели</a:t>
            </a:r>
            <a:r>
              <a:rPr lang="ru-RU" dirty="0"/>
              <a:t> моделирования, определяемой в соответствии с решаемой задачей. </a:t>
            </a:r>
          </a:p>
          <a:p>
            <a:pPr marL="0" indent="0" algn="just">
              <a:buNone/>
            </a:pPr>
            <a:r>
              <a:rPr lang="ru-RU" dirty="0"/>
              <a:t>	С другой стороны, одна и та же модель может представлять разные объекты. 	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221F6BE-3852-40F2-A8FA-B5E68F877A23}"/>
              </a:ext>
            </a:extLst>
          </p:cNvPr>
          <p:cNvSpPr/>
          <p:nvPr/>
        </p:nvSpPr>
        <p:spPr>
          <a:xfrm>
            <a:off x="545592" y="374323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dirty="0"/>
              <a:t>Например, математические модели процесса распространения инфекционной болезни и процесса радиоактивного распада являются одинаковыми с точки зрения их математического описания.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3A3CEB-D963-4F17-8647-44211668A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3070907"/>
            <a:ext cx="4343400" cy="350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310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2012</Words>
  <Application>Microsoft Office PowerPoint</Application>
  <PresentationFormat>Широкоэкранный</PresentationFormat>
  <Paragraphs>175</Paragraphs>
  <Slides>49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4" baseType="lpstr">
      <vt:lpstr>Arial</vt:lpstr>
      <vt:lpstr>Calibri</vt:lpstr>
      <vt:lpstr>Calibri Light</vt:lpstr>
      <vt:lpstr>Wingdings</vt:lpstr>
      <vt:lpstr>Тема Office</vt:lpstr>
      <vt:lpstr>Модели и моделирование. Цели моделирования. Адекватность модели моделируемому объекту или процессу. Формализация прикладных задач. Представление результатов моделирования в виде, удобном для восприятия человеком.  Графическое представление данных (схемы, таблицы, графики).  Графы. Основные понятия. Виды графов. Решение алгоритмических задач, связанных с анализом графов (построение оптимального пути между вершинами графа, определение количества различных путей между вершинами ориентированного ациклического графа).</vt:lpstr>
      <vt:lpstr>Категории решаемых задач</vt:lpstr>
      <vt:lpstr>Цели вычислительных  и функциональных задач</vt:lpstr>
      <vt:lpstr>Решение задач средствами моделирования</vt:lpstr>
      <vt:lpstr>Схема процедуры решения задачи посредством моделирования</vt:lpstr>
      <vt:lpstr>Объект моделирования</vt:lpstr>
      <vt:lpstr>Цель моделирования </vt:lpstr>
      <vt:lpstr>Когда прибегают к построению модели </vt:lpstr>
      <vt:lpstr>Выбор модели</vt:lpstr>
      <vt:lpstr>Требования к свойствам моделей</vt:lpstr>
      <vt:lpstr>Классы моделей</vt:lpstr>
      <vt:lpstr>Рассмотрим каждый класс в отдельности</vt:lpstr>
      <vt:lpstr>Классификация по области использования модели</vt:lpstr>
      <vt:lpstr>Классификация по отрасли представленных в модели знаний</vt:lpstr>
      <vt:lpstr>Классификация по способу представления модели</vt:lpstr>
      <vt:lpstr>Презентация PowerPoint</vt:lpstr>
      <vt:lpstr>Формы представления информационных моделей</vt:lpstr>
      <vt:lpstr>Зарисуйте схему</vt:lpstr>
      <vt:lpstr>Табличная модель</vt:lpstr>
      <vt:lpstr>Табличная модель</vt:lpstr>
      <vt:lpstr>Геометрическая модель</vt:lpstr>
      <vt:lpstr>Графы</vt:lpstr>
      <vt:lpstr>Граф</vt:lpstr>
      <vt:lpstr>Теория графов</vt:lpstr>
      <vt:lpstr>Решение задач с помощью алгоритмов теории графов</vt:lpstr>
      <vt:lpstr>Термины и определения теории графов</vt:lpstr>
      <vt:lpstr>Презентация PowerPoint</vt:lpstr>
      <vt:lpstr>Термины и определения теории графов (продолжение)</vt:lpstr>
      <vt:lpstr>Термины и определения теории графов (продолжение)</vt:lpstr>
      <vt:lpstr>Презентация PowerPoint</vt:lpstr>
      <vt:lpstr>Термины и определения теории графов (продолжение)</vt:lpstr>
      <vt:lpstr>Презентация PowerPoint</vt:lpstr>
      <vt:lpstr>Термины и определения теории графов (продолжение)</vt:lpstr>
      <vt:lpstr>Термины и определения теории графов (продолжение)</vt:lpstr>
      <vt:lpstr>Термины и определения теории графов (продолжение)</vt:lpstr>
      <vt:lpstr>Термины и определения теории графов (продолжение)</vt:lpstr>
      <vt:lpstr>Термины и определения теории графов (продолжение)</vt:lpstr>
      <vt:lpstr>Презентация PowerPoint</vt:lpstr>
      <vt:lpstr>Презентация PowerPoint</vt:lpstr>
      <vt:lpstr>Презентация PowerPoint</vt:lpstr>
      <vt:lpstr>Презентация PowerPoint</vt:lpstr>
      <vt:lpstr>Ориентированный граф</vt:lpstr>
      <vt:lpstr>Термины и определения теории графов (продолжение)</vt:lpstr>
      <vt:lpstr>Презентация PowerPoint</vt:lpstr>
      <vt:lpstr>Ориентированный ациклический граф</vt:lpstr>
      <vt:lpstr>Вопросы и упражнения для самоконтроля</vt:lpstr>
      <vt:lpstr>Используемые ресурсы:</vt:lpstr>
      <vt:lpstr>Телеграм-Канал ChatGPT&amp;DALL-e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Модели и моделирование. Цели моделирования. Адекватность модели моделируемому объекту или процессу. Формализация прикладных задач. Представление результатов моделирования в виде, удобном для восприятия человеком. Графическое представление данных (схемы, таблицы, графики). Графы. Основные понятия. Виды графов. Решение алгоритмических задач, связанных с анализом графов (построение оптимального пути между вершинами графа, определение количества различных путей между вершинами ориентированного ациклического графа).</dc:title>
  <dc:creator>Гость</dc:creator>
  <cp:lastModifiedBy>User</cp:lastModifiedBy>
  <cp:revision>35</cp:revision>
  <dcterms:created xsi:type="dcterms:W3CDTF">2023-11-10T07:33:30Z</dcterms:created>
  <dcterms:modified xsi:type="dcterms:W3CDTF">2024-06-06T15:10:49Z</dcterms:modified>
</cp:coreProperties>
</file>