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70"/>
  </p:notesMasterIdLst>
  <p:sldIdLst>
    <p:sldId id="301" r:id="rId3"/>
    <p:sldId id="302" r:id="rId4"/>
    <p:sldId id="303" r:id="rId5"/>
    <p:sldId id="257" r:id="rId6"/>
    <p:sldId id="258" r:id="rId7"/>
    <p:sldId id="259" r:id="rId8"/>
    <p:sldId id="324" r:id="rId9"/>
    <p:sldId id="260" r:id="rId10"/>
    <p:sldId id="325" r:id="rId11"/>
    <p:sldId id="326" r:id="rId12"/>
    <p:sldId id="327" r:id="rId13"/>
    <p:sldId id="261" r:id="rId14"/>
    <p:sldId id="262" r:id="rId15"/>
    <p:sldId id="309" r:id="rId16"/>
    <p:sldId id="263" r:id="rId17"/>
    <p:sldId id="315" r:id="rId18"/>
    <p:sldId id="323" r:id="rId19"/>
    <p:sldId id="264" r:id="rId20"/>
    <p:sldId id="265" r:id="rId21"/>
    <p:sldId id="266" r:id="rId22"/>
    <p:sldId id="310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312" r:id="rId32"/>
    <p:sldId id="275" r:id="rId33"/>
    <p:sldId id="276" r:id="rId34"/>
    <p:sldId id="277" r:id="rId35"/>
    <p:sldId id="313" r:id="rId36"/>
    <p:sldId id="278" r:id="rId37"/>
    <p:sldId id="279" r:id="rId38"/>
    <p:sldId id="280" r:id="rId39"/>
    <p:sldId id="281" r:id="rId40"/>
    <p:sldId id="314" r:id="rId41"/>
    <p:sldId id="282" r:id="rId42"/>
    <p:sldId id="283" r:id="rId43"/>
    <p:sldId id="304" r:id="rId44"/>
    <p:sldId id="284" r:id="rId45"/>
    <p:sldId id="321" r:id="rId46"/>
    <p:sldId id="320" r:id="rId47"/>
    <p:sldId id="317" r:id="rId48"/>
    <p:sldId id="285" r:id="rId49"/>
    <p:sldId id="319" r:id="rId50"/>
    <p:sldId id="286" r:id="rId51"/>
    <p:sldId id="306" r:id="rId52"/>
    <p:sldId id="311" r:id="rId53"/>
    <p:sldId id="287" r:id="rId54"/>
    <p:sldId id="308" r:id="rId55"/>
    <p:sldId id="288" r:id="rId56"/>
    <p:sldId id="305" r:id="rId57"/>
    <p:sldId id="307" r:id="rId58"/>
    <p:sldId id="289" r:id="rId59"/>
    <p:sldId id="290" r:id="rId60"/>
    <p:sldId id="291" r:id="rId61"/>
    <p:sldId id="292" r:id="rId62"/>
    <p:sldId id="293" r:id="rId63"/>
    <p:sldId id="295" r:id="rId64"/>
    <p:sldId id="296" r:id="rId65"/>
    <p:sldId id="297" r:id="rId66"/>
    <p:sldId id="298" r:id="rId67"/>
    <p:sldId id="299" r:id="rId68"/>
    <p:sldId id="322" r:id="rId6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978E5-60C0-45D5-9BBC-D534EB514ABB}" type="doc">
      <dgm:prSet loTypeId="urn:microsoft.com/office/officeart/2005/8/layout/default#6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FFE44F9C-14DA-408E-80BD-815DD74685B3}">
      <dgm:prSet phldrT="[Текст]" phldr="1"/>
      <dgm:spPr/>
      <dgm:t>
        <a:bodyPr/>
        <a:lstStyle/>
        <a:p>
          <a:endParaRPr lang="ru-RU"/>
        </a:p>
      </dgm:t>
    </dgm:pt>
    <dgm:pt modelId="{B8ADE3A0-E7DA-4EAC-A433-29A9D0663AE4}" type="parTrans" cxnId="{A85182AD-ACC3-49BD-BF32-A888C695D6C2}">
      <dgm:prSet/>
      <dgm:spPr/>
      <dgm:t>
        <a:bodyPr/>
        <a:lstStyle/>
        <a:p>
          <a:endParaRPr lang="ru-RU"/>
        </a:p>
      </dgm:t>
    </dgm:pt>
    <dgm:pt modelId="{56DE6500-F219-41CC-A6B8-F11FAADA5DF5}" type="sibTrans" cxnId="{A85182AD-ACC3-49BD-BF32-A888C695D6C2}">
      <dgm:prSet/>
      <dgm:spPr/>
      <dgm:t>
        <a:bodyPr/>
        <a:lstStyle/>
        <a:p>
          <a:endParaRPr lang="ru-RU"/>
        </a:p>
      </dgm:t>
    </dgm:pt>
    <dgm:pt modelId="{256B1E85-35D4-4890-BC35-E2F2746EDAB4}">
      <dgm:prSet phldrT="[Текст]" phldr="1"/>
      <dgm:spPr/>
      <dgm:t>
        <a:bodyPr/>
        <a:lstStyle/>
        <a:p>
          <a:endParaRPr lang="ru-RU"/>
        </a:p>
      </dgm:t>
    </dgm:pt>
    <dgm:pt modelId="{E86FDF28-EFD5-4814-994D-C514F22C60C8}" type="parTrans" cxnId="{5A402D84-2AB4-449F-B870-C578F74D8A80}">
      <dgm:prSet/>
      <dgm:spPr/>
      <dgm:t>
        <a:bodyPr/>
        <a:lstStyle/>
        <a:p>
          <a:endParaRPr lang="ru-RU"/>
        </a:p>
      </dgm:t>
    </dgm:pt>
    <dgm:pt modelId="{BCB6B9BA-F664-4211-B680-C5BAAB209E5B}" type="sibTrans" cxnId="{5A402D84-2AB4-449F-B870-C578F74D8A80}">
      <dgm:prSet/>
      <dgm:spPr/>
      <dgm:t>
        <a:bodyPr/>
        <a:lstStyle/>
        <a:p>
          <a:endParaRPr lang="ru-RU"/>
        </a:p>
      </dgm:t>
    </dgm:pt>
    <dgm:pt modelId="{5FFF7E77-5A6D-4783-B722-310CB698056E}">
      <dgm:prSet phldrT="[Текст]" phldr="1"/>
      <dgm:spPr/>
      <dgm:t>
        <a:bodyPr/>
        <a:lstStyle/>
        <a:p>
          <a:endParaRPr lang="ru-RU"/>
        </a:p>
      </dgm:t>
    </dgm:pt>
    <dgm:pt modelId="{14CED183-2E81-4D12-B87A-8DBB305A4213}" type="parTrans" cxnId="{1961E7A0-FD6A-451E-8718-B6F1F3E537CB}">
      <dgm:prSet/>
      <dgm:spPr/>
      <dgm:t>
        <a:bodyPr/>
        <a:lstStyle/>
        <a:p>
          <a:endParaRPr lang="ru-RU"/>
        </a:p>
      </dgm:t>
    </dgm:pt>
    <dgm:pt modelId="{A44B8BA3-B05C-4CAB-8854-7BF966F9AA69}" type="sibTrans" cxnId="{1961E7A0-FD6A-451E-8718-B6F1F3E537CB}">
      <dgm:prSet/>
      <dgm:spPr/>
      <dgm:t>
        <a:bodyPr/>
        <a:lstStyle/>
        <a:p>
          <a:endParaRPr lang="ru-RU"/>
        </a:p>
      </dgm:t>
    </dgm:pt>
    <dgm:pt modelId="{8ABE7AB9-B9CF-415E-B07E-E201A1B531BA}">
      <dgm:prSet phldrT="[Текст]" phldr="1"/>
      <dgm:spPr/>
      <dgm:t>
        <a:bodyPr/>
        <a:lstStyle/>
        <a:p>
          <a:endParaRPr lang="ru-RU"/>
        </a:p>
      </dgm:t>
    </dgm:pt>
    <dgm:pt modelId="{597C7806-077D-483E-B811-60BF036BD441}" type="parTrans" cxnId="{E01EAE4D-48BA-4145-BC92-0A1EED8AD5D5}">
      <dgm:prSet/>
      <dgm:spPr/>
      <dgm:t>
        <a:bodyPr/>
        <a:lstStyle/>
        <a:p>
          <a:endParaRPr lang="ru-RU"/>
        </a:p>
      </dgm:t>
    </dgm:pt>
    <dgm:pt modelId="{74F6E18A-8B06-4A8B-AAF4-FD914CC3B291}" type="sibTrans" cxnId="{E01EAE4D-48BA-4145-BC92-0A1EED8AD5D5}">
      <dgm:prSet/>
      <dgm:spPr/>
      <dgm:t>
        <a:bodyPr/>
        <a:lstStyle/>
        <a:p>
          <a:endParaRPr lang="ru-RU"/>
        </a:p>
      </dgm:t>
    </dgm:pt>
    <dgm:pt modelId="{8EB0A840-BA7A-49BE-A6DC-A8527068E0FD}">
      <dgm:prSet phldrT="[Текст]" phldr="1"/>
      <dgm:spPr/>
      <dgm:t>
        <a:bodyPr/>
        <a:lstStyle/>
        <a:p>
          <a:endParaRPr lang="ru-RU"/>
        </a:p>
      </dgm:t>
    </dgm:pt>
    <dgm:pt modelId="{9F768593-2A9E-4E29-9040-3829711FCA3E}" type="parTrans" cxnId="{FCD47EE7-FB3F-4C00-9DFB-AD7F37876D51}">
      <dgm:prSet/>
      <dgm:spPr/>
      <dgm:t>
        <a:bodyPr/>
        <a:lstStyle/>
        <a:p>
          <a:endParaRPr lang="ru-RU"/>
        </a:p>
      </dgm:t>
    </dgm:pt>
    <dgm:pt modelId="{7D385276-0BA7-4021-9E3F-CFD98DA47B7E}" type="sibTrans" cxnId="{FCD47EE7-FB3F-4C00-9DFB-AD7F37876D51}">
      <dgm:prSet/>
      <dgm:spPr/>
      <dgm:t>
        <a:bodyPr/>
        <a:lstStyle/>
        <a:p>
          <a:endParaRPr lang="ru-RU"/>
        </a:p>
      </dgm:t>
    </dgm:pt>
    <dgm:pt modelId="{8AAF03C1-FADC-45C4-B274-E54C76B4D0D8}" type="pres">
      <dgm:prSet presAssocID="{DBC978E5-60C0-45D5-9BBC-D534EB514ABB}" presName="diagram" presStyleCnt="0">
        <dgm:presLayoutVars>
          <dgm:dir/>
          <dgm:resizeHandles val="exact"/>
        </dgm:presLayoutVars>
      </dgm:prSet>
      <dgm:spPr/>
    </dgm:pt>
    <dgm:pt modelId="{248343F0-C23C-44E9-B522-55160B80700B}" type="pres">
      <dgm:prSet presAssocID="{FFE44F9C-14DA-408E-80BD-815DD74685B3}" presName="node" presStyleLbl="node1" presStyleIdx="0" presStyleCnt="5">
        <dgm:presLayoutVars>
          <dgm:bulletEnabled val="1"/>
        </dgm:presLayoutVars>
      </dgm:prSet>
      <dgm:spPr/>
    </dgm:pt>
    <dgm:pt modelId="{B8D25BDE-D99D-4D4C-8A89-D171912DA9CF}" type="pres">
      <dgm:prSet presAssocID="{56DE6500-F219-41CC-A6B8-F11FAADA5DF5}" presName="sibTrans" presStyleCnt="0"/>
      <dgm:spPr/>
    </dgm:pt>
    <dgm:pt modelId="{D231C45E-4BC3-48BF-A6EC-527CD1CFACA3}" type="pres">
      <dgm:prSet presAssocID="{256B1E85-35D4-4890-BC35-E2F2746EDAB4}" presName="node" presStyleLbl="node1" presStyleIdx="1" presStyleCnt="5">
        <dgm:presLayoutVars>
          <dgm:bulletEnabled val="1"/>
        </dgm:presLayoutVars>
      </dgm:prSet>
      <dgm:spPr/>
    </dgm:pt>
    <dgm:pt modelId="{57D002BD-F9B0-4A8A-ABA6-34636F81F5DB}" type="pres">
      <dgm:prSet presAssocID="{BCB6B9BA-F664-4211-B680-C5BAAB209E5B}" presName="sibTrans" presStyleCnt="0"/>
      <dgm:spPr/>
    </dgm:pt>
    <dgm:pt modelId="{4127BB1B-731E-468D-ADC8-36FDEAAFA30B}" type="pres">
      <dgm:prSet presAssocID="{5FFF7E77-5A6D-4783-B722-310CB698056E}" presName="node" presStyleLbl="node1" presStyleIdx="2" presStyleCnt="5">
        <dgm:presLayoutVars>
          <dgm:bulletEnabled val="1"/>
        </dgm:presLayoutVars>
      </dgm:prSet>
      <dgm:spPr/>
    </dgm:pt>
    <dgm:pt modelId="{D078A375-FDA1-4F79-A582-3A5AF94422C8}" type="pres">
      <dgm:prSet presAssocID="{A44B8BA3-B05C-4CAB-8854-7BF966F9AA69}" presName="sibTrans" presStyleCnt="0"/>
      <dgm:spPr/>
    </dgm:pt>
    <dgm:pt modelId="{37574CFF-C608-419F-AAA0-074947E4E1F6}" type="pres">
      <dgm:prSet presAssocID="{8ABE7AB9-B9CF-415E-B07E-E201A1B531BA}" presName="node" presStyleLbl="node1" presStyleIdx="3" presStyleCnt="5">
        <dgm:presLayoutVars>
          <dgm:bulletEnabled val="1"/>
        </dgm:presLayoutVars>
      </dgm:prSet>
      <dgm:spPr/>
    </dgm:pt>
    <dgm:pt modelId="{448EB243-AD67-4391-8D74-537338BF80F3}" type="pres">
      <dgm:prSet presAssocID="{74F6E18A-8B06-4A8B-AAF4-FD914CC3B291}" presName="sibTrans" presStyleCnt="0"/>
      <dgm:spPr/>
    </dgm:pt>
    <dgm:pt modelId="{3D9CFB9F-6BD4-4CC1-842A-C34C26546F92}" type="pres">
      <dgm:prSet presAssocID="{8EB0A840-BA7A-49BE-A6DC-A8527068E0FD}" presName="node" presStyleLbl="node1" presStyleIdx="4" presStyleCnt="5">
        <dgm:presLayoutVars>
          <dgm:bulletEnabled val="1"/>
        </dgm:presLayoutVars>
      </dgm:prSet>
      <dgm:spPr/>
    </dgm:pt>
  </dgm:ptLst>
  <dgm:cxnLst>
    <dgm:cxn modelId="{080F7A07-2E8E-4B19-8278-A94A2214FC93}" type="presOf" srcId="{8ABE7AB9-B9CF-415E-B07E-E201A1B531BA}" destId="{37574CFF-C608-419F-AAA0-074947E4E1F6}" srcOrd="0" destOrd="0" presId="urn:microsoft.com/office/officeart/2005/8/layout/default#6"/>
    <dgm:cxn modelId="{2A54270F-0734-4A3F-8CCB-B77D7A12C7AA}" type="presOf" srcId="{8EB0A840-BA7A-49BE-A6DC-A8527068E0FD}" destId="{3D9CFB9F-6BD4-4CC1-842A-C34C26546F92}" srcOrd="0" destOrd="0" presId="urn:microsoft.com/office/officeart/2005/8/layout/default#6"/>
    <dgm:cxn modelId="{BC7D0916-178B-4C31-84E4-4C00179D2B5C}" type="presOf" srcId="{FFE44F9C-14DA-408E-80BD-815DD74685B3}" destId="{248343F0-C23C-44E9-B522-55160B80700B}" srcOrd="0" destOrd="0" presId="urn:microsoft.com/office/officeart/2005/8/layout/default#6"/>
    <dgm:cxn modelId="{DC587062-CE16-40C5-B863-F39E2F59D511}" type="presOf" srcId="{256B1E85-35D4-4890-BC35-E2F2746EDAB4}" destId="{D231C45E-4BC3-48BF-A6EC-527CD1CFACA3}" srcOrd="0" destOrd="0" presId="urn:microsoft.com/office/officeart/2005/8/layout/default#6"/>
    <dgm:cxn modelId="{E01EAE4D-48BA-4145-BC92-0A1EED8AD5D5}" srcId="{DBC978E5-60C0-45D5-9BBC-D534EB514ABB}" destId="{8ABE7AB9-B9CF-415E-B07E-E201A1B531BA}" srcOrd="3" destOrd="0" parTransId="{597C7806-077D-483E-B811-60BF036BD441}" sibTransId="{74F6E18A-8B06-4A8B-AAF4-FD914CC3B291}"/>
    <dgm:cxn modelId="{7AA44054-339D-4C12-865E-4D6DA22B7430}" type="presOf" srcId="{DBC978E5-60C0-45D5-9BBC-D534EB514ABB}" destId="{8AAF03C1-FADC-45C4-B274-E54C76B4D0D8}" srcOrd="0" destOrd="0" presId="urn:microsoft.com/office/officeart/2005/8/layout/default#6"/>
    <dgm:cxn modelId="{5A402D84-2AB4-449F-B870-C578F74D8A80}" srcId="{DBC978E5-60C0-45D5-9BBC-D534EB514ABB}" destId="{256B1E85-35D4-4890-BC35-E2F2746EDAB4}" srcOrd="1" destOrd="0" parTransId="{E86FDF28-EFD5-4814-994D-C514F22C60C8}" sibTransId="{BCB6B9BA-F664-4211-B680-C5BAAB209E5B}"/>
    <dgm:cxn modelId="{D95FED98-FFC9-4C56-8B3D-4936CD0E6FF0}" type="presOf" srcId="{5FFF7E77-5A6D-4783-B722-310CB698056E}" destId="{4127BB1B-731E-468D-ADC8-36FDEAAFA30B}" srcOrd="0" destOrd="0" presId="urn:microsoft.com/office/officeart/2005/8/layout/default#6"/>
    <dgm:cxn modelId="{1961E7A0-FD6A-451E-8718-B6F1F3E537CB}" srcId="{DBC978E5-60C0-45D5-9BBC-D534EB514ABB}" destId="{5FFF7E77-5A6D-4783-B722-310CB698056E}" srcOrd="2" destOrd="0" parTransId="{14CED183-2E81-4D12-B87A-8DBB305A4213}" sibTransId="{A44B8BA3-B05C-4CAB-8854-7BF966F9AA69}"/>
    <dgm:cxn modelId="{A85182AD-ACC3-49BD-BF32-A888C695D6C2}" srcId="{DBC978E5-60C0-45D5-9BBC-D534EB514ABB}" destId="{FFE44F9C-14DA-408E-80BD-815DD74685B3}" srcOrd="0" destOrd="0" parTransId="{B8ADE3A0-E7DA-4EAC-A433-29A9D0663AE4}" sibTransId="{56DE6500-F219-41CC-A6B8-F11FAADA5DF5}"/>
    <dgm:cxn modelId="{FCD47EE7-FB3F-4C00-9DFB-AD7F37876D51}" srcId="{DBC978E5-60C0-45D5-9BBC-D534EB514ABB}" destId="{8EB0A840-BA7A-49BE-A6DC-A8527068E0FD}" srcOrd="4" destOrd="0" parTransId="{9F768593-2A9E-4E29-9040-3829711FCA3E}" sibTransId="{7D385276-0BA7-4021-9E3F-CFD98DA47B7E}"/>
    <dgm:cxn modelId="{7E28C8A1-B451-475D-B62C-CFF1CBF8C868}" type="presParOf" srcId="{8AAF03C1-FADC-45C4-B274-E54C76B4D0D8}" destId="{248343F0-C23C-44E9-B522-55160B80700B}" srcOrd="0" destOrd="0" presId="urn:microsoft.com/office/officeart/2005/8/layout/default#6"/>
    <dgm:cxn modelId="{833DB590-7B7A-4AD4-A130-8865A8FED089}" type="presParOf" srcId="{8AAF03C1-FADC-45C4-B274-E54C76B4D0D8}" destId="{B8D25BDE-D99D-4D4C-8A89-D171912DA9CF}" srcOrd="1" destOrd="0" presId="urn:microsoft.com/office/officeart/2005/8/layout/default#6"/>
    <dgm:cxn modelId="{1A7307A2-2F01-4162-83D4-69C98B106BCE}" type="presParOf" srcId="{8AAF03C1-FADC-45C4-B274-E54C76B4D0D8}" destId="{D231C45E-4BC3-48BF-A6EC-527CD1CFACA3}" srcOrd="2" destOrd="0" presId="urn:microsoft.com/office/officeart/2005/8/layout/default#6"/>
    <dgm:cxn modelId="{4BB999E3-A1F3-4178-9BE0-D0B57161103D}" type="presParOf" srcId="{8AAF03C1-FADC-45C4-B274-E54C76B4D0D8}" destId="{57D002BD-F9B0-4A8A-ABA6-34636F81F5DB}" srcOrd="3" destOrd="0" presId="urn:microsoft.com/office/officeart/2005/8/layout/default#6"/>
    <dgm:cxn modelId="{9AB5E498-2801-414F-B908-9B615CEDF53D}" type="presParOf" srcId="{8AAF03C1-FADC-45C4-B274-E54C76B4D0D8}" destId="{4127BB1B-731E-468D-ADC8-36FDEAAFA30B}" srcOrd="4" destOrd="0" presId="urn:microsoft.com/office/officeart/2005/8/layout/default#6"/>
    <dgm:cxn modelId="{C9C8D1B3-6BCE-4216-B51B-0BB86A307CA1}" type="presParOf" srcId="{8AAF03C1-FADC-45C4-B274-E54C76B4D0D8}" destId="{D078A375-FDA1-4F79-A582-3A5AF94422C8}" srcOrd="5" destOrd="0" presId="urn:microsoft.com/office/officeart/2005/8/layout/default#6"/>
    <dgm:cxn modelId="{E54C4B56-ACFF-4F5B-B354-873994A97F35}" type="presParOf" srcId="{8AAF03C1-FADC-45C4-B274-E54C76B4D0D8}" destId="{37574CFF-C608-419F-AAA0-074947E4E1F6}" srcOrd="6" destOrd="0" presId="urn:microsoft.com/office/officeart/2005/8/layout/default#6"/>
    <dgm:cxn modelId="{E1572C6D-CB03-4CDB-A241-76829168E88A}" type="presParOf" srcId="{8AAF03C1-FADC-45C4-B274-E54C76B4D0D8}" destId="{448EB243-AD67-4391-8D74-537338BF80F3}" srcOrd="7" destOrd="0" presId="urn:microsoft.com/office/officeart/2005/8/layout/default#6"/>
    <dgm:cxn modelId="{859B2F1A-0280-4B94-B6AE-857167B92439}" type="presParOf" srcId="{8AAF03C1-FADC-45C4-B274-E54C76B4D0D8}" destId="{3D9CFB9F-6BD4-4CC1-842A-C34C26546F92}" srcOrd="8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8343F0-C23C-44E9-B522-55160B80700B}">
      <dsp:nvSpPr>
        <dsp:cNvPr id="0" name=""/>
        <dsp:cNvSpPr/>
      </dsp:nvSpPr>
      <dsp:spPr>
        <a:xfrm>
          <a:off x="1231277" y="1826"/>
          <a:ext cx="2398473" cy="14390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300" kern="1200"/>
        </a:p>
      </dsp:txBody>
      <dsp:txXfrm>
        <a:off x="1231277" y="1826"/>
        <a:ext cx="2398473" cy="1439084"/>
      </dsp:txXfrm>
    </dsp:sp>
    <dsp:sp modelId="{D231C45E-4BC3-48BF-A6EC-527CD1CFACA3}">
      <dsp:nvSpPr>
        <dsp:cNvPr id="0" name=""/>
        <dsp:cNvSpPr/>
      </dsp:nvSpPr>
      <dsp:spPr>
        <a:xfrm>
          <a:off x="3869598" y="1826"/>
          <a:ext cx="2398473" cy="14390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300" kern="1200"/>
        </a:p>
      </dsp:txBody>
      <dsp:txXfrm>
        <a:off x="3869598" y="1826"/>
        <a:ext cx="2398473" cy="1439084"/>
      </dsp:txXfrm>
    </dsp:sp>
    <dsp:sp modelId="{4127BB1B-731E-468D-ADC8-36FDEAAFA30B}">
      <dsp:nvSpPr>
        <dsp:cNvPr id="0" name=""/>
        <dsp:cNvSpPr/>
      </dsp:nvSpPr>
      <dsp:spPr>
        <a:xfrm>
          <a:off x="1231277" y="1680757"/>
          <a:ext cx="2398473" cy="14390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300" kern="1200"/>
        </a:p>
      </dsp:txBody>
      <dsp:txXfrm>
        <a:off x="1231277" y="1680757"/>
        <a:ext cx="2398473" cy="1439084"/>
      </dsp:txXfrm>
    </dsp:sp>
    <dsp:sp modelId="{37574CFF-C608-419F-AAA0-074947E4E1F6}">
      <dsp:nvSpPr>
        <dsp:cNvPr id="0" name=""/>
        <dsp:cNvSpPr/>
      </dsp:nvSpPr>
      <dsp:spPr>
        <a:xfrm>
          <a:off x="3869598" y="1680757"/>
          <a:ext cx="2398473" cy="14390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300" kern="1200"/>
        </a:p>
      </dsp:txBody>
      <dsp:txXfrm>
        <a:off x="3869598" y="1680757"/>
        <a:ext cx="2398473" cy="1439084"/>
      </dsp:txXfrm>
    </dsp:sp>
    <dsp:sp modelId="{3D9CFB9F-6BD4-4CC1-842A-C34C26546F92}">
      <dsp:nvSpPr>
        <dsp:cNvPr id="0" name=""/>
        <dsp:cNvSpPr/>
      </dsp:nvSpPr>
      <dsp:spPr>
        <a:xfrm>
          <a:off x="2550438" y="3359689"/>
          <a:ext cx="2398473" cy="143908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marL="0" lvl="0" indent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300" kern="1200"/>
        </a:p>
      </dsp:txBody>
      <dsp:txXfrm>
        <a:off x="2550438" y="3359689"/>
        <a:ext cx="2398473" cy="1439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F4B86-DD77-46EF-AA6B-203723536AF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8D268-E165-4DBD-B89D-BD7BDE7E88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E94320-2C11-4643-BC26-3EA97DF741A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828800"/>
            <a:ext cx="4038600" cy="430212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828800"/>
            <a:ext cx="4038600" cy="43021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DF1F0-E853-4643-9DA6-36F551552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6" r:id="rId12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97814-209B-4E27-84CE-D155640C307E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3B4B4-C411-4E71-B28A-87014FBFFC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5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59.jpeg"/><Relationship Id="rId5" Type="http://schemas.openxmlformats.org/officeDocument/2006/relationships/diagramColors" Target="../diagrams/colors1.xml"/><Relationship Id="rId10" Type="http://schemas.openxmlformats.org/officeDocument/2006/relationships/image" Target="../media/image58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5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   </a:t>
            </a:r>
          </a:p>
          <a:p>
            <a:pPr algn="ctr">
              <a:buNone/>
            </a:pPr>
            <a:r>
              <a:rPr lang="ru-RU" dirty="0"/>
              <a:t> </a:t>
            </a:r>
            <a:r>
              <a:rPr lang="ru-RU" sz="4800" dirty="0"/>
              <a:t>Десмургия.</a:t>
            </a:r>
          </a:p>
        </p:txBody>
      </p:sp>
      <p:pic>
        <p:nvPicPr>
          <p:cNvPr id="30721" name="Picture 1" descr="C:\Users\Наташик\Desktop\новые картинки\мед картинки\imgpreview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85860"/>
            <a:ext cx="1752600" cy="888819"/>
          </a:xfrm>
          <a:prstGeom prst="rect">
            <a:avLst/>
          </a:prstGeom>
          <a:noFill/>
        </p:spPr>
      </p:pic>
      <p:pic>
        <p:nvPicPr>
          <p:cNvPr id="2050" name="Picture 2" descr="C:\Users\Наташик\Desktop\новые картинки\мед картинки\desmurgiya-pravila-sposoby-vidy-povyazok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286256"/>
            <a:ext cx="3968746" cy="2381248"/>
          </a:xfrm>
          <a:prstGeom prst="rect">
            <a:avLst/>
          </a:prstGeom>
          <a:noFill/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3B749AE-CE03-4CD8-8246-D0AE22C36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Лекция</a:t>
            </a: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381000" y="476672"/>
          <a:ext cx="777436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35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435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35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Вид повязки</a:t>
                      </a:r>
                    </a:p>
                  </a:txBody>
                  <a:tcPr marL="67733" marR="67733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Мягкие бинтовые повязки</a:t>
                      </a:r>
                    </a:p>
                  </a:txBody>
                  <a:tcPr marL="67733" marR="67733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Мягкие безбинтовые повязки</a:t>
                      </a:r>
                    </a:p>
                  </a:txBody>
                  <a:tcPr marL="67733" marR="67733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Твердые стандартные и импровизированные</a:t>
                      </a:r>
                      <a:r>
                        <a:rPr lang="ru-RU" baseline="0" dirty="0"/>
                        <a:t> повязки</a:t>
                      </a:r>
                      <a:endParaRPr lang="ru-RU" dirty="0"/>
                    </a:p>
                  </a:txBody>
                  <a:tcPr marL="67733" marR="67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По применяемым для фиксации материалам</a:t>
                      </a:r>
                    </a:p>
                  </a:txBody>
                  <a:tcPr marL="67733" marR="67733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Бинты марлевые, эластичные, резиновые</a:t>
                      </a:r>
                    </a:p>
                  </a:txBody>
                  <a:tcPr marL="67733" marR="67733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Косыночные повязки, клеевые повязки, пращевидные,</a:t>
                      </a:r>
                      <a:r>
                        <a:rPr lang="ru-RU" baseline="0" dirty="0"/>
                        <a:t> трубные, сетчато-трубные бинтовые повязки</a:t>
                      </a:r>
                      <a:endParaRPr lang="ru-RU" dirty="0"/>
                    </a:p>
                  </a:txBody>
                  <a:tcPr marL="67733" marR="67733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Отвердевающие: гипсовые, клеевые; шинные повязки: пластмассовые,</a:t>
                      </a:r>
                      <a:r>
                        <a:rPr lang="ru-RU" baseline="0" dirty="0"/>
                        <a:t> деревянные, металлические, вакуумные, пневматические, из подручных средств.</a:t>
                      </a:r>
                      <a:endParaRPr lang="ru-RU" dirty="0"/>
                    </a:p>
                  </a:txBody>
                  <a:tcPr marL="67733" marR="67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085"/>
            <a:ext cx="7543800" cy="581744"/>
          </a:xfrm>
        </p:spPr>
        <p:txBody>
          <a:bodyPr>
            <a:normAutofit fontScale="90000"/>
          </a:bodyPr>
          <a:lstStyle/>
          <a:p>
            <a:r>
              <a:rPr lang="ru-RU" dirty="0"/>
              <a:t>Классификация повязок</a:t>
            </a:r>
          </a:p>
        </p:txBody>
      </p:sp>
    </p:spTree>
    <p:extLst>
      <p:ext uri="{BB962C8B-B14F-4D97-AF65-F5344CB8AC3E}">
        <p14:creationId xmlns:p14="http://schemas.microsoft.com/office/powerpoint/2010/main" val="425744089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74136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/>
              <a:t>     </a:t>
            </a:r>
            <a:r>
              <a:rPr lang="ru-RU" sz="3100" dirty="0"/>
              <a:t>Мягкие безбинтовые повязки:</a:t>
            </a:r>
            <a:br>
              <a:rPr lang="ru-RU" sz="3100" dirty="0"/>
            </a:br>
            <a:r>
              <a:rPr lang="ru-RU" sz="3100" dirty="0"/>
              <a:t>-накладывают с помощью косынки (отрезок марли в виде равнобедренного треугольника);</a:t>
            </a:r>
            <a:br>
              <a:rPr lang="ru-RU" sz="3100" dirty="0"/>
            </a:br>
            <a:r>
              <a:rPr lang="ru-RU" sz="3100" dirty="0"/>
              <a:t>-клеевые повязки (их иногда называют наклейками; их роль могут выполнить лейкопластырь, клеол, коллодий);</a:t>
            </a:r>
            <a:br>
              <a:rPr lang="ru-RU" sz="3100" dirty="0"/>
            </a:br>
            <a:r>
              <a:rPr lang="ru-RU" sz="3100" dirty="0"/>
              <a:t>-пращевидные повязки (накладывают на нос, верхнюю губу, подбородок, затылочную и теменную области, свод черепа);</a:t>
            </a:r>
            <a:br>
              <a:rPr lang="ru-RU" sz="3100" dirty="0"/>
            </a:br>
            <a:r>
              <a:rPr lang="ru-RU" sz="3100" dirty="0"/>
              <a:t>-трубчатый эластичный и сетчато-трубчатый медицинский бинт (фиксируют перевязочный материал на ранах, не вызывая расстройств кровообращения и не нарушая движений в суставах.</a:t>
            </a:r>
            <a:br>
              <a:rPr lang="ru-RU" sz="3100" dirty="0"/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372167558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Цель наложения повязки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dirty="0"/>
              <a:t>Удерживать перевязочный материал на поверхности тела (укрепление повязки);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/>
              <a:t>Оказывать давление на подлежащие ткани (давящие повязки);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err="1"/>
              <a:t>Иммобилизировать</a:t>
            </a:r>
            <a:r>
              <a:rPr lang="ru-RU" dirty="0"/>
              <a:t> какую-либо часть тела (неподвижные повязки);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/>
              <a:t>Создать возможность тяги за конечность, голову (вытягивающие повязки).</a:t>
            </a:r>
          </a:p>
        </p:txBody>
      </p:sp>
    </p:spTree>
    <p:extLst>
      <p:ext uri="{BB962C8B-B14F-4D97-AF65-F5344CB8AC3E}">
        <p14:creationId xmlns:p14="http://schemas.microsoft.com/office/powerpoint/2010/main" val="1129489672"/>
      </p:ext>
    </p:extLst>
  </p:cSld>
  <p:clrMapOvr>
    <a:masterClrMapping/>
  </p:clrMapOvr>
  <p:transition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Клеевые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Используют при небольших повреждениях и на область операционной раны. Волосяной покров сбривают.</a:t>
            </a:r>
          </a:p>
        </p:txBody>
      </p:sp>
    </p:spTree>
    <p:extLst>
      <p:ext uri="{BB962C8B-B14F-4D97-AF65-F5344CB8AC3E}">
        <p14:creationId xmlns:p14="http://schemas.microsoft.com/office/powerpoint/2010/main" val="2315338191"/>
      </p:ext>
    </p:extLst>
  </p:cSld>
  <p:clrMapOvr>
    <a:masterClrMapping/>
  </p:clrMapOvr>
  <p:transition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Клеевая повязка</a:t>
            </a:r>
          </a:p>
        </p:txBody>
      </p:sp>
      <p:pic>
        <p:nvPicPr>
          <p:cNvPr id="8194" name="Picture 2" descr="C:\Users\Наташик\Desktop\1 семестр патология фармация резентации\десмургия\Photo\Клеоловая повязка на живот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444" y="1447800"/>
            <a:ext cx="5288661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Лейкопластырная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Перевязочный материал, наложенный на рану, закрепленный несколькими полосками липкого пластыря (лейкопластырь) к здоровым участкам кожи.</a:t>
            </a:r>
          </a:p>
          <a:p>
            <a:r>
              <a:rPr lang="ru-RU" dirty="0"/>
              <a:t>Недостатки:</a:t>
            </a:r>
          </a:p>
          <a:p>
            <a:r>
              <a:rPr lang="ru-RU" dirty="0" err="1"/>
              <a:t>Манцерация</a:t>
            </a:r>
            <a:r>
              <a:rPr lang="ru-RU" dirty="0"/>
              <a:t> и ненадежная фиксация при намокании.</a:t>
            </a:r>
          </a:p>
        </p:txBody>
      </p:sp>
    </p:spTree>
    <p:extLst>
      <p:ext uri="{BB962C8B-B14F-4D97-AF65-F5344CB8AC3E}">
        <p14:creationId xmlns:p14="http://schemas.microsoft.com/office/powerpoint/2010/main" val="2383806132"/>
      </p:ext>
    </p:extLst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Лейкопластырная повязка</a:t>
            </a:r>
          </a:p>
        </p:txBody>
      </p:sp>
      <p:pic>
        <p:nvPicPr>
          <p:cNvPr id="14338" name="Picture 2" descr="C:\Users\Наташик\Desktop\1 семестр патология фармация резентации\десмургия\Photo\Фиксация повязки на животе с помощью лейкопластыря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2136" y="1447800"/>
            <a:ext cx="6425277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Лейкопластырная повязка</a:t>
            </a:r>
          </a:p>
        </p:txBody>
      </p:sp>
      <p:pic>
        <p:nvPicPr>
          <p:cNvPr id="1026" name="Picture 2" descr="E:\Photo\Наложение повязки с бактерицидным пластырем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407667"/>
            <a:ext cx="5759647" cy="523604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Клеоловая</a:t>
            </a:r>
            <a:r>
              <a:rPr lang="ru-RU" dirty="0"/>
              <a:t>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/>
              <a:t>Клеол</a:t>
            </a:r>
            <a:r>
              <a:rPr lang="ru-RU" dirty="0"/>
              <a:t> – это раствор сосновой смолы в спирте и эфире, в равных количествах. Рану закрывают повязкой. Кожу вокруг смазывают </a:t>
            </a:r>
            <a:r>
              <a:rPr lang="ru-RU" dirty="0" err="1"/>
              <a:t>клеолом</a:t>
            </a:r>
            <a:r>
              <a:rPr lang="ru-RU" dirty="0"/>
              <a:t> и дают немного подсохнуть. Растянутой марлей накрывают, края плотно прижимают к коже.</a:t>
            </a:r>
          </a:p>
          <a:p>
            <a:r>
              <a:rPr lang="ru-RU" dirty="0"/>
              <a:t>Недостаток:</a:t>
            </a:r>
          </a:p>
          <a:p>
            <a:r>
              <a:rPr lang="ru-RU" dirty="0"/>
              <a:t>Слабая прочность и загрязнение кожи засохшим </a:t>
            </a:r>
            <a:r>
              <a:rPr lang="ru-RU" dirty="0" err="1"/>
              <a:t>клеолом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1972969"/>
      </p:ext>
    </p:extLst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Коллоидная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Марлю приклеивают коллодием (раствор нитроклетчатки в смеси спирта и эфира). Рану прикрывают салфеткой  и края салфетки смазывают </a:t>
            </a:r>
            <a:r>
              <a:rPr lang="ru-RU" dirty="0" err="1"/>
              <a:t>коллидием</a:t>
            </a:r>
            <a:r>
              <a:rPr lang="ru-RU" dirty="0"/>
              <a:t>. Наносят коллодий шпателем; удерживается 7-8 дней.</a:t>
            </a:r>
          </a:p>
          <a:p>
            <a:r>
              <a:rPr lang="ru-RU" dirty="0"/>
              <a:t>Недостаток:</a:t>
            </a:r>
          </a:p>
          <a:p>
            <a:r>
              <a:rPr lang="ru-RU" dirty="0"/>
              <a:t>Малая эластичность и раздражение кожи.</a:t>
            </a:r>
          </a:p>
        </p:txBody>
      </p:sp>
    </p:spTree>
    <p:extLst>
      <p:ext uri="{BB962C8B-B14F-4D97-AF65-F5344CB8AC3E}">
        <p14:creationId xmlns:p14="http://schemas.microsoft.com/office/powerpoint/2010/main" val="545604898"/>
      </p:ext>
    </p:extLst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ЦЕЛИ И ЗАДАЧИ.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Сформировать у студентов понятие о десмургии. Ее место и значение в современной хирургии. Ознакомиться с видами перевязочного материала и приобретать навыки накладывать повязки на лицо, волосистую часть головы, шею, грудь, конечности, промежность, живот.</a:t>
            </a:r>
          </a:p>
          <a:p>
            <a:r>
              <a:rPr lang="ru-RU" dirty="0"/>
              <a:t>Уметь накладывать бинтовые повязки.</a:t>
            </a:r>
          </a:p>
        </p:txBody>
      </p:sp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394136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dirty="0">
                <a:effectLst/>
                <a:latin typeface="Arial Black" pitchFamily="34" charset="0"/>
              </a:rPr>
              <a:t>Косыночные повязки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3928480" cy="5221560"/>
          </a:xfrm>
          <a:solidFill>
            <a:schemeClr val="accent2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82550" indent="0">
              <a:buNone/>
            </a:pPr>
            <a:endParaRPr lang="ru-RU" dirty="0"/>
          </a:p>
          <a:p>
            <a:pPr marL="82550" indent="0">
              <a:buNone/>
            </a:pPr>
            <a:endParaRPr lang="ru-RU" b="1" dirty="0">
              <a:latin typeface="Arial Black" pitchFamily="34" charset="0"/>
            </a:endParaRPr>
          </a:p>
          <a:p>
            <a:pPr marL="82550" indent="0">
              <a:buNone/>
            </a:pPr>
            <a:r>
              <a:rPr lang="ru-RU" b="1" dirty="0">
                <a:latin typeface="Arial Black" pitchFamily="34" charset="0"/>
              </a:rPr>
              <a:t>Треугольный кусок перевязочного материала (марля, бязь)</a:t>
            </a:r>
          </a:p>
          <a:p>
            <a:pPr marL="82550" indent="0">
              <a:buNone/>
            </a:pPr>
            <a:endParaRPr lang="ru-RU" dirty="0"/>
          </a:p>
          <a:p>
            <a:pPr marL="82550" indent="0">
              <a:buNone/>
            </a:pPr>
            <a:endParaRPr lang="ru-RU" dirty="0"/>
          </a:p>
        </p:txBody>
      </p:sp>
      <p:pic>
        <p:nvPicPr>
          <p:cNvPr id="3074" name="Picture 2" descr="C:\Users\Евгеша\Desktop\80-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4784"/>
            <a:ext cx="4185044" cy="51409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68207"/>
      </p:ext>
    </p:extLst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Косыночная повязка</a:t>
            </a:r>
          </a:p>
        </p:txBody>
      </p:sp>
      <p:pic>
        <p:nvPicPr>
          <p:cNvPr id="9218" name="Picture 2" descr="C:\Users\Наташик\Desktop\1 семестр патология фармация резентации\десмургия\Photo\Косыночная повязка на рук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0477" y="1447800"/>
            <a:ext cx="4768596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Бинтовые повязки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Накладываются из части бинта, из одного или нескольких рулонов бинта.</a:t>
            </a:r>
          </a:p>
          <a:p>
            <a:r>
              <a:rPr lang="ru-RU" dirty="0"/>
              <a:t>Скатанная часть бинта – головка, а конец – хвост.</a:t>
            </a:r>
          </a:p>
        </p:txBody>
      </p:sp>
      <p:pic>
        <p:nvPicPr>
          <p:cNvPr id="4098" name="Picture 2" descr="C:\Users\Евгеша\Desktop\i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9300"/>
            <a:ext cx="4236248" cy="316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4873916"/>
      </p:ext>
    </p:extLst>
  </p:cSld>
  <p:clrMapOvr>
    <a:masterClrMapping/>
  </p:clrMapOvr>
  <p:transition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4716687"/>
              </p:ext>
            </p:extLst>
          </p:nvPr>
        </p:nvGraphicFramePr>
        <p:xfrm>
          <a:off x="179511" y="1447800"/>
          <a:ext cx="8712969" cy="3565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22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022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8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4779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Узкие бинты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Средние бинты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Широкие бинты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7582">
                <a:tc>
                  <a:txBody>
                    <a:bodyPr/>
                    <a:lstStyle/>
                    <a:p>
                      <a:pPr marL="442913" indent="0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3-5-7 см,       для перевязки пальцев кисти, стопы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60363" indent="0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10-12 см; для перевязки головы, кисти, предплечья, голени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388" indent="0"/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Arial Black" pitchFamily="34" charset="0"/>
                        </a:rPr>
                        <a:t>14-18 см; для перевязки грудной клетки, молочной железы, бедро.</a:t>
                      </a:r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963629"/>
      </p:ext>
    </p:extLst>
  </p:cSld>
  <p:clrMapOvr>
    <a:masterClrMapping/>
  </p:clrMapOvr>
  <p:transition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Требования к правильно наложенной повязке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6646" indent="-514350">
              <a:buFont typeface="+mj-lt"/>
              <a:buAutoNum type="alphaLcParenR"/>
            </a:pPr>
            <a:r>
              <a:rPr lang="ru-RU" dirty="0"/>
              <a:t>Закрыть большой участок тела;</a:t>
            </a:r>
          </a:p>
          <a:p>
            <a:pPr marL="596646" indent="-514350">
              <a:buFont typeface="+mj-lt"/>
              <a:buAutoNum type="alphaLcParenR"/>
            </a:pPr>
            <a:r>
              <a:rPr lang="ru-RU" dirty="0"/>
              <a:t>Не нарушать </a:t>
            </a:r>
            <a:r>
              <a:rPr lang="ru-RU" dirty="0" err="1"/>
              <a:t>лимфо</a:t>
            </a:r>
            <a:r>
              <a:rPr lang="ru-RU" dirty="0"/>
              <a:t>- и кровообращения;</a:t>
            </a:r>
          </a:p>
          <a:p>
            <a:pPr marL="596646" indent="-514350">
              <a:buFont typeface="+mj-lt"/>
              <a:buAutoNum type="alphaLcParenR"/>
            </a:pPr>
            <a:r>
              <a:rPr lang="ru-RU" dirty="0"/>
              <a:t>Не мешать пациенту;</a:t>
            </a:r>
          </a:p>
          <a:p>
            <a:pPr marL="596646" indent="-514350">
              <a:buFont typeface="+mj-lt"/>
              <a:buAutoNum type="alphaLcParenR"/>
            </a:pPr>
            <a:r>
              <a:rPr lang="ru-RU" dirty="0"/>
              <a:t>Иметь опрятный вид;</a:t>
            </a:r>
          </a:p>
          <a:p>
            <a:pPr marL="596646" indent="-514350">
              <a:buFont typeface="+mj-lt"/>
              <a:buAutoNum type="alphaLcParenR"/>
            </a:pPr>
            <a:r>
              <a:rPr lang="ru-RU" dirty="0"/>
              <a:t>Прочно держаться на теле.</a:t>
            </a:r>
          </a:p>
        </p:txBody>
      </p:sp>
    </p:spTree>
    <p:extLst>
      <p:ext uri="{BB962C8B-B14F-4D97-AF65-F5344CB8AC3E}">
        <p14:creationId xmlns:p14="http://schemas.microsoft.com/office/powerpoint/2010/main" val="3524659727"/>
      </p:ext>
    </p:extLst>
  </p:cSld>
  <p:clrMapOvr>
    <a:masterClrMapping/>
  </p:clrMapOvr>
  <p:transition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 </a:t>
            </a:r>
            <a:r>
              <a:rPr lang="ru-RU" dirty="0" err="1"/>
              <a:t>бинтования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/>
              <a:t>Расположение лицом к пациенту, чтобы следить за состоянием пациента;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Удобное положение пациента, чтобы обеспечить хороший доступ к бинтуемой части тела;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Бинтуемому участку тела придается такое положение, которое сохраняется после наложения повязки (верхняя конечность – предплечье согнуто под </a:t>
            </a:r>
            <a:r>
              <a:rPr lang="ru-RU" dirty="0" err="1"/>
              <a:t>угдом</a:t>
            </a:r>
            <a:r>
              <a:rPr lang="ru-RU" dirty="0"/>
              <a:t> 90 градусов, нижняя конечность – стопа под прямым углом и слегка согнута в коленном суставе);</a:t>
            </a:r>
          </a:p>
        </p:txBody>
      </p:sp>
    </p:spTree>
    <p:extLst>
      <p:ext uri="{BB962C8B-B14F-4D97-AF65-F5344CB8AC3E}">
        <p14:creationId xmlns:p14="http://schemas.microsoft.com/office/powerpoint/2010/main" val="1590301570"/>
      </p:ext>
    </p:extLst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 </a:t>
            </a:r>
            <a:r>
              <a:rPr lang="ru-RU" dirty="0" err="1"/>
              <a:t>бинтования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Бинтуемый участок должен находиться на уровне груди бинтующего.</a:t>
            </a:r>
          </a:p>
          <a:p>
            <a:pPr>
              <a:buFont typeface="Wingdings" pitchFamily="2" charset="2"/>
              <a:buChar char="q"/>
            </a:pPr>
            <a:r>
              <a:rPr lang="ru-RU" dirty="0" err="1"/>
              <a:t>Бинтование</a:t>
            </a:r>
            <a:r>
              <a:rPr lang="ru-RU" dirty="0"/>
              <a:t> производится от периферии к центру; слева направо со стороны бинтующего;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Каждый ход следующий должен прикрывать предыдущий на 2/3 или половину;</a:t>
            </a:r>
          </a:p>
        </p:txBody>
      </p:sp>
    </p:spTree>
    <p:extLst>
      <p:ext uri="{BB962C8B-B14F-4D97-AF65-F5344CB8AC3E}">
        <p14:creationId xmlns:p14="http://schemas.microsoft.com/office/powerpoint/2010/main" val="2448715292"/>
      </p:ext>
    </p:extLst>
  </p:cSld>
  <p:clrMapOvr>
    <a:masterClrMapping/>
  </p:clrMapOvr>
  <p:transition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Правила </a:t>
            </a:r>
            <a:r>
              <a:rPr lang="ru-RU" dirty="0" err="1"/>
              <a:t>бинтования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Головку бинта не отрывать от бинтуемой части тела и равномерно натягивать;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При наложении бинта на участки тела конической формы для лучшего прилегания бинта через 1-2 оборота его перекручивают (на стороне противоположно ране); </a:t>
            </a:r>
          </a:p>
        </p:txBody>
      </p:sp>
    </p:spTree>
    <p:extLst>
      <p:ext uri="{BB962C8B-B14F-4D97-AF65-F5344CB8AC3E}">
        <p14:creationId xmlns:p14="http://schemas.microsoft.com/office/powerpoint/2010/main" val="3911758483"/>
      </p:ext>
    </p:extLst>
  </p:cSld>
  <p:clrMapOvr>
    <a:masterClrMapping/>
  </p:clrMapOvr>
  <p:transition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</a:t>
            </a:r>
            <a:r>
              <a:rPr lang="ru-RU" dirty="0" err="1"/>
              <a:t>бинтования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 err="1"/>
              <a:t>Бинтование</a:t>
            </a:r>
            <a:r>
              <a:rPr lang="ru-RU" dirty="0"/>
              <a:t> начинают с закрепляющих, циркулярных ходов бинта;</a:t>
            </a:r>
          </a:p>
          <a:p>
            <a:pPr>
              <a:buFont typeface="Wingdings" pitchFamily="2" charset="2"/>
              <a:buChar char="q"/>
            </a:pPr>
            <a:r>
              <a:rPr lang="ru-RU" dirty="0" err="1"/>
              <a:t>Бинтование</a:t>
            </a:r>
            <a:r>
              <a:rPr lang="ru-RU" dirty="0"/>
              <a:t> производят обеими руками: одна раскатывает бинт, а другая расправляет, чтобы накладывать равномерно;</a:t>
            </a:r>
          </a:p>
          <a:p>
            <a:pPr>
              <a:buFont typeface="Wingdings" pitchFamily="2" charset="2"/>
              <a:buChar char="q"/>
            </a:pPr>
            <a:r>
              <a:rPr lang="ru-RU" dirty="0"/>
              <a:t>Конец бинта фиксируют.</a:t>
            </a:r>
          </a:p>
        </p:txBody>
      </p:sp>
    </p:spTree>
    <p:extLst>
      <p:ext uri="{BB962C8B-B14F-4D97-AF65-F5344CB8AC3E}">
        <p14:creationId xmlns:p14="http://schemas.microsoft.com/office/powerpoint/2010/main" val="3876896688"/>
      </p:ext>
    </p:extLst>
  </p:cSld>
  <p:clrMapOvr>
    <a:masterClrMapping/>
  </p:clrMapOvr>
  <p:transition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Типы повязок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Пращевидная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повязка. </a:t>
            </a:r>
            <a:r>
              <a:rPr lang="ru-RU" dirty="0"/>
              <a:t>Изготавливается из части бинта. Оба конца надрезают продольно по направлению к середине, не соединяя их полностью. (нос, подбородок, </a:t>
            </a:r>
            <a:r>
              <a:rPr lang="ru-RU" dirty="0" err="1"/>
              <a:t>затылок,темя</a:t>
            </a:r>
            <a:r>
              <a:rPr lang="ru-RU" dirty="0"/>
              <a:t>).</a:t>
            </a:r>
          </a:p>
        </p:txBody>
      </p:sp>
      <p:pic>
        <p:nvPicPr>
          <p:cNvPr id="5122" name="Picture 2" descr="C:\Users\Евгеша\Desktop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4005064"/>
            <a:ext cx="464400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404945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СОДЕРЖАНИЕ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1. Определение понятие десмургия</a:t>
            </a:r>
          </a:p>
          <a:p>
            <a:pPr lvl="0"/>
            <a:r>
              <a:rPr lang="ru-RU" dirty="0"/>
              <a:t>2. Классификация повязок</a:t>
            </a:r>
          </a:p>
          <a:p>
            <a:pPr lvl="0"/>
            <a:r>
              <a:rPr lang="ru-RU" dirty="0"/>
              <a:t>3. виды перевязочного материала</a:t>
            </a:r>
          </a:p>
          <a:p>
            <a:pPr lvl="0"/>
            <a:r>
              <a:rPr lang="ru-RU" dirty="0"/>
              <a:t>4. Способы укрепления перевязочного материала</a:t>
            </a:r>
          </a:p>
          <a:p>
            <a:pPr lvl="0"/>
            <a:r>
              <a:rPr lang="ru-RU" dirty="0"/>
              <a:t>5. Обучение технике наложения повязок на лицо, голову, шею, грудь, конечности, промежность, живот.</a:t>
            </a:r>
          </a:p>
          <a:p>
            <a:pPr lvl="0"/>
            <a:r>
              <a:rPr lang="ru-RU" dirty="0"/>
              <a:t>6. Демонстрация различных видов перевязочного материала и способов укрепления их (клеевая, лейкопластырная, использование эластических бинтов).</a:t>
            </a:r>
          </a:p>
          <a:p>
            <a:pPr lvl="0"/>
            <a:r>
              <a:rPr lang="ru-RU" dirty="0"/>
              <a:t>7. Демонстрация 7 основных бинтовых повязок — циркулярной, спиральной, крестообразной, колосовидной, ползучей, возвращающаяся, черепашья.</a:t>
            </a:r>
          </a:p>
          <a:p>
            <a:pPr lvl="0"/>
            <a:r>
              <a:rPr lang="ru-RU" dirty="0"/>
              <a:t>8. Разбор общих правил наложения мягких бинтовых повязок.</a:t>
            </a:r>
          </a:p>
          <a:p>
            <a:pPr lvl="0"/>
            <a:r>
              <a:rPr lang="ru-RU" dirty="0"/>
              <a:t>9. Освоение студентами техники наложения повязок.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Пращевидная</a:t>
            </a:r>
            <a:r>
              <a:rPr lang="ru-RU" dirty="0"/>
              <a:t> повязка</a:t>
            </a:r>
          </a:p>
        </p:txBody>
      </p:sp>
      <p:pic>
        <p:nvPicPr>
          <p:cNvPr id="11266" name="Picture 2" descr="C:\Users\Наташик\Desktop\1 семестр патология фармация резентации\десмургия\Photo\Пращевидная повязка на подбородочную область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4487" y="1447800"/>
            <a:ext cx="4600575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Т-образная повязка.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Полоса бинта, к середине которой пришит или перекинут конец другой полосы (промежность).</a:t>
            </a:r>
          </a:p>
        </p:txBody>
      </p:sp>
      <p:pic>
        <p:nvPicPr>
          <p:cNvPr id="6146" name="Picture 2" descr="C:\Users\Евгеша\Desktop\0_75c0c_dc478e29_XL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681" y="3200945"/>
            <a:ext cx="1858963" cy="14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Евгеша\Desktop\02550521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613" y="3573016"/>
            <a:ext cx="3881883" cy="317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Евгеша\Desktop\mb4_026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838" y="4691062"/>
            <a:ext cx="2701094" cy="20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617900"/>
      </p:ext>
    </p:extLst>
  </p:cSld>
  <p:clrMapOvr>
    <a:masterClrMapping/>
  </p:clrMapOvr>
  <p:transition>
    <p:dissolv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Циркулярная или круговая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Один тур бинта накладывается на другой, полностью закрывая предыдущий.</a:t>
            </a:r>
          </a:p>
        </p:txBody>
      </p:sp>
      <p:pic>
        <p:nvPicPr>
          <p:cNvPr id="7170" name="Picture 2" descr="C:\Users\Евгеша\Desktop\1303330708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0" y="2564904"/>
            <a:ext cx="3810000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189332"/>
      </p:ext>
    </p:extLst>
  </p:cSld>
  <p:clrMapOvr>
    <a:masterClrMapping/>
  </p:clrMapOvr>
  <p:transition>
    <p:dissolv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Спиралевидная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Каждый последующий тур прикрывает предыдущий наполовину или несколько больше. Разновидности: восходящая – снизу вверх, нисходящая – наоборот.</a:t>
            </a:r>
          </a:p>
        </p:txBody>
      </p:sp>
      <p:pic>
        <p:nvPicPr>
          <p:cNvPr id="8194" name="Picture 2" descr="C:\Users\Евгеша\Desktop\1723_html_6425a8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025" y="3606800"/>
            <a:ext cx="20193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176249"/>
      </p:ext>
    </p:extLst>
  </p:cSld>
  <p:clrMapOvr>
    <a:masterClrMapping/>
  </p:clrMapOvr>
  <p:transition>
    <p:dissolv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Спиральная повязка</a:t>
            </a:r>
          </a:p>
        </p:txBody>
      </p:sp>
      <p:pic>
        <p:nvPicPr>
          <p:cNvPr id="12290" name="Picture 2" descr="C:\Users\Наташик\Desktop\1 семестр патология фармация резентации\десмургия\Photo\Спиральная повязка на голень без перегибов бинта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0584" y="1447800"/>
            <a:ext cx="3048381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Ползучая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Как спиралевидная, но туры не соприкасаются друг с другом.</a:t>
            </a:r>
          </a:p>
        </p:txBody>
      </p:sp>
      <p:pic>
        <p:nvPicPr>
          <p:cNvPr id="9218" name="Picture 2" descr="C:\Users\Евгеша\Desktop\02391661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52935"/>
            <a:ext cx="5266482" cy="341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118868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Крестообразная, или восьмиобразная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Туры бинта перекрещиваются друг с другом.</a:t>
            </a:r>
          </a:p>
        </p:txBody>
      </p:sp>
      <p:pic>
        <p:nvPicPr>
          <p:cNvPr id="10242" name="Picture 2" descr="C:\Users\Евгеша\Desktop\1294_2012310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113" y="2668588"/>
            <a:ext cx="4467225" cy="270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519024"/>
      </p:ext>
    </p:extLst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Колосовидная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Перекрест по одной линии, напоминает колос. Разновидность – восьмиобразная.</a:t>
            </a:r>
          </a:p>
        </p:txBody>
      </p:sp>
      <p:pic>
        <p:nvPicPr>
          <p:cNvPr id="11266" name="Picture 2" descr="C:\Users\Евгеша\Desktop\artroz_i_sport_7986_10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11488"/>
            <a:ext cx="3340869" cy="336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856508"/>
      </p:ext>
    </p:extLst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Черепашья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84784"/>
            <a:ext cx="7498080" cy="4800600"/>
          </a:xfrm>
        </p:spPr>
        <p:txBody>
          <a:bodyPr/>
          <a:lstStyle/>
          <a:p>
            <a:r>
              <a:rPr lang="ru-RU" dirty="0"/>
              <a:t>Чаще применяется в области согнутых суставов. Два вида: расходящаяся и сходящаяся.</a:t>
            </a:r>
          </a:p>
        </p:txBody>
      </p:sp>
      <p:pic>
        <p:nvPicPr>
          <p:cNvPr id="12290" name="Picture 2" descr="C:\Users\Евгеша\Desktop\image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3" y="4869160"/>
            <a:ext cx="2978617" cy="166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Евгеша\Desktop\29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262" y="2996952"/>
            <a:ext cx="5546467" cy="2487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265879"/>
      </p:ext>
    </p:extLst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Сходящаяся черепашья повязка</a:t>
            </a:r>
          </a:p>
        </p:txBody>
      </p:sp>
      <p:pic>
        <p:nvPicPr>
          <p:cNvPr id="13314" name="Picture 2" descr="C:\Users\Наташик\Desktop\1 семестр патология фармация резентации\десмургия\Photo\Сходящаяся черепашья повязка на область коленного сустава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430" y="1447800"/>
            <a:ext cx="5512689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Десмургия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учение о правилах наложения и применения повязок.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Повязка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закрепленный на теле пациента с лечебной целью перевязочный материал. Состоит из перевязочного материала, который накладывается на рану, фиксирующая часть.</a:t>
            </a:r>
          </a:p>
        </p:txBody>
      </p:sp>
    </p:spTree>
    <p:extLst>
      <p:ext uri="{BB962C8B-B14F-4D97-AF65-F5344CB8AC3E}">
        <p14:creationId xmlns:p14="http://schemas.microsoft.com/office/powerpoint/2010/main" val="2901809035"/>
      </p:ext>
    </p:extLst>
  </p:cSld>
  <p:clrMapOvr>
    <a:masterClrMapping/>
  </p:clrMapOvr>
  <p:transition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Возвращающаяся повязка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культю конечности после ампутации</a:t>
            </a:r>
          </a:p>
        </p:txBody>
      </p:sp>
      <p:pic>
        <p:nvPicPr>
          <p:cNvPr id="13314" name="Picture 2" descr="C:\Users\Евгеша\Desktop\mb4_010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76550"/>
            <a:ext cx="1800200" cy="242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Евгеша\Desktop\3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2564904"/>
            <a:ext cx="2019300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Евгеша\Desktop\3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0" y="3416300"/>
            <a:ext cx="184785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716530"/>
      </p:ext>
    </p:extLst>
  </p:cSld>
  <p:clrMapOvr>
    <a:masterClrMapping/>
  </p:clrMapOvr>
  <p:transition>
    <p:dissolv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Повязки на голову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Шапочка Гиппократа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Шапочка - чепец</a:t>
            </a:r>
          </a:p>
        </p:txBody>
      </p:sp>
      <p:pic>
        <p:nvPicPr>
          <p:cNvPr id="14338" name="Picture 2" descr="C:\Users\Евгеша\Desktop\krp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660" y="1772816"/>
            <a:ext cx="1604540" cy="201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Евгеша\Desktop\i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513" y="4273550"/>
            <a:ext cx="26003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51489"/>
      </p:ext>
    </p:extLst>
  </p:cSld>
  <p:clrMapOvr>
    <a:masterClrMapping/>
  </p:clrMapOvr>
  <p:transition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ЧЕПЕЦ</a:t>
            </a:r>
          </a:p>
        </p:txBody>
      </p:sp>
      <p:pic>
        <p:nvPicPr>
          <p:cNvPr id="3074" name="Picture 2" descr="C:\Users\Наташик\Desktop\1 семестр патология фармация резентации\десмургия\повязки на уроке\20150228_1044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60000">
            <a:off x="1167441" y="1461525"/>
            <a:ext cx="3782207" cy="2836655"/>
          </a:xfrm>
          <a:prstGeom prst="rect">
            <a:avLst/>
          </a:prstGeom>
          <a:noFill/>
        </p:spPr>
      </p:pic>
      <p:pic>
        <p:nvPicPr>
          <p:cNvPr id="3075" name="Picture 3" descr="C:\Users\Наташик\Desktop\1 семестр патология фармация резентации\десмургия\повязки на уроке\20150228_11294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71612"/>
            <a:ext cx="3657600" cy="2743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Повязки на голову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Повязка на один, оба глаза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Повязка уздечка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Неаполитанская повязка</a:t>
            </a:r>
          </a:p>
        </p:txBody>
      </p:sp>
      <p:pic>
        <p:nvPicPr>
          <p:cNvPr id="15362" name="Picture 2" descr="C:\Users\Евгеша\Desktop\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984250"/>
            <a:ext cx="1000125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Евгеша\Desktop\35640391_uzdech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2808288"/>
            <a:ext cx="213360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Евгеша\Desktop\Povyaz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49080"/>
            <a:ext cx="284380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356488"/>
      </p:ext>
    </p:extLst>
  </p:cSld>
  <p:clrMapOvr>
    <a:masterClrMapping/>
  </p:clrMapOvr>
  <p:transition>
    <p:dissolv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/>
              <a:t>Повязка на голову</a:t>
            </a:r>
            <a:br>
              <a:rPr lang="ru-RU" sz="4000"/>
            </a:br>
            <a:r>
              <a:rPr lang="ru-RU" sz="4000"/>
              <a:t>«Шапочка Гиппократа»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/>
          </a:p>
          <a:p>
            <a:pPr eaLnBrk="1" hangingPunct="1"/>
            <a:endParaRPr lang="ru-RU"/>
          </a:p>
        </p:txBody>
      </p:sp>
      <p:pic>
        <p:nvPicPr>
          <p:cNvPr id="5124" name="Picture 7" descr="1(7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060575"/>
            <a:ext cx="3384550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8"/>
          <p:cNvSpPr txBox="1">
            <a:spLocks noChangeArrowheads="1"/>
          </p:cNvSpPr>
          <p:nvPr/>
        </p:nvSpPr>
        <p:spPr bwMode="auto">
          <a:xfrm>
            <a:off x="5364163" y="2924175"/>
            <a:ext cx="2736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5126" name="Rectangle 10"/>
          <p:cNvSpPr>
            <a:spLocks noChangeArrowheads="1"/>
          </p:cNvSpPr>
          <p:nvPr/>
        </p:nvSpPr>
        <p:spPr bwMode="auto">
          <a:xfrm>
            <a:off x="4679950" y="4005263"/>
            <a:ext cx="44640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1200"/>
          </a:p>
        </p:txBody>
      </p:sp>
      <p:sp>
        <p:nvSpPr>
          <p:cNvPr id="5127" name="Text Box 11"/>
          <p:cNvSpPr txBox="1">
            <a:spLocks noChangeArrowheads="1"/>
          </p:cNvSpPr>
          <p:nvPr/>
        </p:nvSpPr>
        <p:spPr bwMode="auto">
          <a:xfrm>
            <a:off x="4211638" y="1989138"/>
            <a:ext cx="49323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900"/>
          </a:p>
        </p:txBody>
      </p:sp>
      <p:sp>
        <p:nvSpPr>
          <p:cNvPr id="5128" name="Text Box 12"/>
          <p:cNvSpPr txBox="1">
            <a:spLocks noChangeArrowheads="1"/>
          </p:cNvSpPr>
          <p:nvPr/>
        </p:nvSpPr>
        <p:spPr bwMode="auto">
          <a:xfrm>
            <a:off x="4427538" y="2565400"/>
            <a:ext cx="424815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800"/>
              <a:t>Более обширные области прикрывают бинтовыми повязками. Весь свод черепа может быть прикрыт так называемой возвращающейся повязкой головы, имеющей вид шапочки. Закрепив бинт круговым ходом (1) вокруг головы, делают спереди перегиб и ведут бинт по боковой поверхности головы несколько косо, выше предыдущего (2). На затылке делают второй перегиб и прикрывают боковую сторону головы с другой стороны (3). </a:t>
            </a:r>
          </a:p>
        </p:txBody>
      </p:sp>
    </p:spTree>
  </p:cSld>
  <p:clrMapOvr>
    <a:masterClrMapping/>
  </p:clrMapOvr>
  <p:transition>
    <p:dissolv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/>
              <a:t>Повязка на голову:</a:t>
            </a:r>
            <a:br>
              <a:rPr lang="ru-RU" sz="4000"/>
            </a:br>
            <a:r>
              <a:rPr lang="ru-RU" sz="4000"/>
              <a:t>                               «Чепец»</a:t>
            </a:r>
          </a:p>
        </p:txBody>
      </p:sp>
      <p:sp>
        <p:nvSpPr>
          <p:cNvPr id="8195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/>
              <a:t>Отрезают от бинта завязку длиной около 1 м и располагают ее серединой на темя. Концы завязки удерживает больной или делают закрепляющий тур вокруг лба и затылка. Бинтование продолжают и доходят до завязки, затем бинт оборачивают вокруг завязки и ведут по затылку до завязки с другой стороны, снова оборачивают бинт вокруг завязки и ведут дальше вокруг головы несколько выше закрепляющего тура. Повторными ходами бинта полностью закрывают волосистую часть головы, бинт привязывают к завязке, а ее завязывают под подбородком.</a:t>
            </a:r>
          </a:p>
          <a:p>
            <a:pPr eaLnBrk="1" hangingPunct="1">
              <a:lnSpc>
                <a:spcPct val="80000"/>
              </a:lnSpc>
            </a:pPr>
            <a:endParaRPr lang="ru-RU" sz="1600"/>
          </a:p>
        </p:txBody>
      </p:sp>
      <p:pic>
        <p:nvPicPr>
          <p:cNvPr id="8196" name="Picture 8" descr="054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7613" y="2312988"/>
            <a:ext cx="2540000" cy="3365500"/>
          </a:xfrm>
        </p:spPr>
      </p:pic>
      <p:pic>
        <p:nvPicPr>
          <p:cNvPr id="8197" name="Picture 9" descr="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349500"/>
            <a:ext cx="25400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0" descr="0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349500"/>
            <a:ext cx="2540000" cy="336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/>
              <a:t>Повязка на один и два глаза</a:t>
            </a:r>
          </a:p>
        </p:txBody>
      </p:sp>
      <p:sp>
        <p:nvSpPr>
          <p:cNvPr id="10243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b="1"/>
              <a:t>Повязка на один глаз (монокулярная)</a:t>
            </a:r>
            <a:r>
              <a:rPr lang="ru-RU" sz="1600"/>
              <a:t>. Повязку применяют для закрепления перевязочного материала в области глаза при его повреждениях и заболеваниях. Хорошо натоженная повязка на глаз должна плотно прилегать, но не оказывать давления на глазное яблоко. Кроме того, необходимо следить, чтобы уши оставались открытыми.</a:t>
            </a:r>
            <a:br>
              <a:rPr lang="ru-RU" sz="1600"/>
            </a:br>
            <a:br>
              <a:rPr lang="ru-RU" sz="1600"/>
            </a:br>
            <a:r>
              <a:rPr lang="ru-RU" sz="1600"/>
              <a:t>Накладывают закрепляющий тур бинта вокруг головы, захватывая лобные и затылочные бугры; сзади бинт опускают вниз и ведут вверх под мочкой уха со стороны больного глаза через щеку, закрывая этим туром глаз; затем направляют циркулярно ход вокруг головы; продолжают, чередуя два-три хода.</a:t>
            </a:r>
          </a:p>
        </p:txBody>
      </p:sp>
      <p:pic>
        <p:nvPicPr>
          <p:cNvPr id="10244" name="Picture 7" descr="3(2)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844675"/>
            <a:ext cx="2016125" cy="2232025"/>
          </a:xfrm>
        </p:spPr>
      </p:pic>
      <p:pic>
        <p:nvPicPr>
          <p:cNvPr id="10245" name="Picture 8" descr="4(3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3933825"/>
            <a:ext cx="22606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Повязки на шею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Повязка на верхнюю часть шеи</a:t>
            </a:r>
          </a:p>
          <a:p>
            <a:r>
              <a:rPr lang="ru-RU" dirty="0"/>
              <a:t>Повязка на нижнюю часть шеи</a:t>
            </a:r>
          </a:p>
        </p:txBody>
      </p:sp>
    </p:spTree>
    <p:extLst>
      <p:ext uri="{BB962C8B-B14F-4D97-AF65-F5344CB8AC3E}">
        <p14:creationId xmlns:p14="http://schemas.microsoft.com/office/powerpoint/2010/main" val="3511884518"/>
      </p:ext>
    </p:extLst>
  </p:cSld>
  <p:clrMapOvr>
    <a:masterClrMapping/>
  </p:clrMapOvr>
  <p:transition>
    <p:dissolv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4000"/>
              <a:t>Крестообразная повязка на затылочную область</a:t>
            </a:r>
          </a:p>
        </p:txBody>
      </p:sp>
      <p:sp>
        <p:nvSpPr>
          <p:cNvPr id="9219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400" b="1"/>
              <a:t>Крестообразная повязка на затылок и шею.</a:t>
            </a:r>
            <a:r>
              <a:rPr lang="ru-RU" sz="1400"/>
              <a:t> Повязки на шею должны хорошо фиксировать перевязочный материал и в то же время не стеснять дыхание и не сдавливать кровеносные сосуды, особенно вены. Поэтому циркулярная повязка на шею не целесообразна, так как тугой ход бинта применять нельзя, а при слабо наложенных турах повязка будет вращаться. Этих недостатков лишена крестообразная или восьмиобразная повязка вокруг шеи. С помощью такой повязки можно закрыть нижние отделы передней и задней поверхности шеи после операций на щитовидной железе или при воспалительных процессах. Крестообразную повязку применяют для фиксации перевязочного материала на шее и затылке. При фурункулах и карбункулах используется комбинированная повязка на шею и затылочную область в виде восьмерки.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1400"/>
          </a:p>
        </p:txBody>
      </p:sp>
      <p:pic>
        <p:nvPicPr>
          <p:cNvPr id="9220" name="Picture 7" descr="5(1)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16063" y="2751138"/>
            <a:ext cx="1943100" cy="2489200"/>
          </a:xfrm>
        </p:spPr>
      </p:pic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Повязка на верхнюю конечность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Повязка на один палец</a:t>
            </a:r>
          </a:p>
          <a:p>
            <a:r>
              <a:rPr lang="ru-RU" dirty="0"/>
              <a:t>Повязка на 1 палец</a:t>
            </a:r>
          </a:p>
          <a:p>
            <a:r>
              <a:rPr lang="ru-RU" dirty="0"/>
              <a:t>Повязка перчатка</a:t>
            </a:r>
          </a:p>
          <a:p>
            <a:r>
              <a:rPr lang="ru-RU" dirty="0"/>
              <a:t>Возвращающаяся повязка на кисть</a:t>
            </a:r>
          </a:p>
          <a:p>
            <a:r>
              <a:rPr lang="ru-RU" dirty="0"/>
              <a:t>Повязка на предплечье (спиралевидная)</a:t>
            </a:r>
          </a:p>
          <a:p>
            <a:r>
              <a:rPr lang="ru-RU" dirty="0"/>
              <a:t>Повязка на локтевой сустав, на плечо,</a:t>
            </a:r>
          </a:p>
          <a:p>
            <a:r>
              <a:rPr lang="ru-RU" dirty="0"/>
              <a:t>На подмышечную впадину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3522"/>
      </p:ext>
    </p:extLst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Перевязочный материал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материал, который накладывается на рану с лечебной целью.</a:t>
            </a:r>
          </a:p>
        </p:txBody>
      </p:sp>
      <p:pic>
        <p:nvPicPr>
          <p:cNvPr id="1026" name="Picture 2" descr="C:\Users\Евгеша\Desktop\norm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140968"/>
            <a:ext cx="403244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вгеша\Desktop\a652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4298826" cy="386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314532"/>
      </p:ext>
    </p:extLst>
  </p:cSld>
  <p:clrMapOvr>
    <a:masterClrMapping/>
  </p:clrMapOvr>
  <p:transition>
    <p:dissolv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Спиральная повязка на палец</a:t>
            </a:r>
          </a:p>
        </p:txBody>
      </p:sp>
      <p:pic>
        <p:nvPicPr>
          <p:cNvPr id="5122" name="Picture 2" descr="C:\Users\Наташик\Desktop\1 семестр патология фармация резентации\десмургия\повязки на уроке\20150228_1043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-10740000">
            <a:off x="1984375" y="1447800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Черепашья повязка</a:t>
            </a:r>
          </a:p>
        </p:txBody>
      </p:sp>
      <p:pic>
        <p:nvPicPr>
          <p:cNvPr id="10242" name="Picture 2" descr="C:\Users\Наташик\Desktop\1 семестр патология фармация резентации\десмургия\Photo\Наложение сходящейся черепашьей повяз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2559" y="1447800"/>
            <a:ext cx="6364432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Повязка на грудную клетку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Окклюзионная</a:t>
            </a:r>
            <a:r>
              <a:rPr lang="ru-RU" dirty="0"/>
              <a:t> повязка (спиралевидная, крестовидная)</a:t>
            </a:r>
          </a:p>
        </p:txBody>
      </p:sp>
      <p:pic>
        <p:nvPicPr>
          <p:cNvPr id="16388" name="Picture 4" descr="C:\Users\Евгеша\Desktop\19635_html_m48d645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2882900"/>
            <a:ext cx="2036762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Евгеша\Desktop\1561_10716241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863" y="2832100"/>
            <a:ext cx="251460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841293"/>
      </p:ext>
    </p:extLst>
  </p:cSld>
  <p:clrMapOvr>
    <a:masterClrMapping/>
  </p:clrMapOvr>
  <p:transition>
    <p:dissolv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Крестообразная повязка</a:t>
            </a:r>
          </a:p>
        </p:txBody>
      </p:sp>
      <p:pic>
        <p:nvPicPr>
          <p:cNvPr id="7170" name="Picture 2" descr="C:\Users\Наташик\Desktop\1 семестр патология фармация резентации\десмургия\Photo\Крестообразная повязка на спин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5059" y="1447800"/>
            <a:ext cx="5619431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Повязка на </a:t>
            </a:r>
            <a:r>
              <a:rPr lang="ru-RU" dirty="0" err="1"/>
              <a:t>одну,две</a:t>
            </a:r>
            <a:r>
              <a:rPr lang="ru-RU" dirty="0"/>
              <a:t> молочные железы</a:t>
            </a:r>
          </a:p>
          <a:p>
            <a:r>
              <a:rPr lang="ru-RU" dirty="0"/>
              <a:t>Повязка </a:t>
            </a:r>
            <a:r>
              <a:rPr lang="ru-RU" dirty="0" err="1"/>
              <a:t>Дезо</a:t>
            </a:r>
            <a:endParaRPr lang="ru-RU" dirty="0"/>
          </a:p>
          <a:p>
            <a:r>
              <a:rPr lang="ru-RU" dirty="0"/>
              <a:t>Повязка </a:t>
            </a:r>
            <a:r>
              <a:rPr lang="ru-RU" dirty="0" err="1"/>
              <a:t>Вельпо</a:t>
            </a:r>
            <a:endParaRPr lang="ru-RU" dirty="0"/>
          </a:p>
        </p:txBody>
      </p:sp>
      <p:pic>
        <p:nvPicPr>
          <p:cNvPr id="17410" name="Picture 2" descr="C:\Users\Евгеша\Desktop\91133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2564904"/>
            <a:ext cx="243840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Евгеша\Desktop\mb4_005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900" y="4160838"/>
            <a:ext cx="1619250" cy="2014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Евгеша\Desktop\mb4_08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87" y="3476624"/>
            <a:ext cx="3134667" cy="204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0548260"/>
      </p:ext>
    </p:extLst>
  </p:cSld>
  <p:clrMapOvr>
    <a:masterClrMapping/>
  </p:clrMapOvr>
  <p:transition>
    <p:dissolv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ПОВЯЗКА ДЕЗО</a:t>
            </a:r>
          </a:p>
        </p:txBody>
      </p:sp>
      <p:pic>
        <p:nvPicPr>
          <p:cNvPr id="4098" name="Picture 2" descr="C:\Users\Наташик\Desktop\1 семестр патология фармация резентации\десмургия\повязки на уроке\20150228_1216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-10800000">
            <a:off x="1898759" y="1555663"/>
            <a:ext cx="6400800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Колосовидная повязка </a:t>
            </a:r>
          </a:p>
        </p:txBody>
      </p:sp>
      <p:pic>
        <p:nvPicPr>
          <p:cNvPr id="6146" name="Picture 2" descr="C:\Users\Наташик\Desktop\1 семестр патология фармация резентации\десмургия\Photo\Наложение колосовидной повязки на плечо готовая повязка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0547" y="1447800"/>
            <a:ext cx="3648456" cy="48006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 функции повязки делятся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Асептическая защитная – предотвращает вторичное инфицирование раны;</a:t>
            </a:r>
          </a:p>
          <a:p>
            <a:r>
              <a:rPr lang="ru-RU" dirty="0"/>
              <a:t>Лекарственные</a:t>
            </a:r>
          </a:p>
          <a:p>
            <a:r>
              <a:rPr lang="ru-RU" dirty="0"/>
              <a:t>Компрессная – длительное воздействие на рану;</a:t>
            </a:r>
          </a:p>
          <a:p>
            <a:r>
              <a:rPr lang="ru-RU" dirty="0"/>
              <a:t>Фиксирующая – фиксирует участок тела в определенном положении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6830121"/>
      </p:ext>
    </p:extLst>
  </p:cSld>
  <p:clrMapOvr>
    <a:masterClrMapping/>
  </p:clrMapOvr>
  <p:transition>
    <p:dissolv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Твердые повязки</a:t>
            </a:r>
          </a:p>
        </p:txBody>
      </p:sp>
      <p:sp>
        <p:nvSpPr>
          <p:cNvPr id="4" name="Блок-схема: память с прямым доступом 3"/>
          <p:cNvSpPr/>
          <p:nvPr/>
        </p:nvSpPr>
        <p:spPr>
          <a:xfrm>
            <a:off x="1547663" y="1628800"/>
            <a:ext cx="3855609" cy="1621904"/>
          </a:xfrm>
          <a:prstGeom prst="flowChartMagneticDru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фиксационные</a:t>
            </a:r>
          </a:p>
        </p:txBody>
      </p:sp>
      <p:sp>
        <p:nvSpPr>
          <p:cNvPr id="5" name="Блок-схема: память с прямым доступом 4"/>
          <p:cNvSpPr/>
          <p:nvPr/>
        </p:nvSpPr>
        <p:spPr>
          <a:xfrm>
            <a:off x="4283968" y="3501008"/>
            <a:ext cx="4248472" cy="1765920"/>
          </a:xfrm>
          <a:prstGeom prst="flowChartMagneticDru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дистракционные</a:t>
            </a:r>
          </a:p>
        </p:txBody>
      </p:sp>
    </p:spTree>
    <p:extLst>
      <p:ext uri="{BB962C8B-B14F-4D97-AF65-F5344CB8AC3E}">
        <p14:creationId xmlns:p14="http://schemas.microsoft.com/office/powerpoint/2010/main" val="60966377"/>
      </p:ext>
    </p:extLst>
  </p:cSld>
  <p:clrMapOvr>
    <a:masterClrMapping/>
  </p:clrMapOvr>
  <p:transition>
    <p:dissolv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Фиксационные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Фиксация поврежденного участка тела.</a:t>
            </a:r>
          </a:p>
          <a:p>
            <a:r>
              <a:rPr lang="ru-RU" dirty="0"/>
              <a:t>Шина </a:t>
            </a:r>
            <a:r>
              <a:rPr lang="ru-RU" dirty="0" err="1"/>
              <a:t>Крамера</a:t>
            </a:r>
            <a:endParaRPr lang="ru-RU" dirty="0"/>
          </a:p>
          <a:p>
            <a:endParaRPr lang="ru-RU" dirty="0"/>
          </a:p>
          <a:p>
            <a:r>
              <a:rPr lang="ru-RU" dirty="0"/>
              <a:t>Шина </a:t>
            </a:r>
            <a:r>
              <a:rPr lang="ru-RU" dirty="0" err="1"/>
              <a:t>Фильберга</a:t>
            </a:r>
            <a:endParaRPr lang="ru-RU" dirty="0"/>
          </a:p>
          <a:p>
            <a:r>
              <a:rPr lang="ru-RU" dirty="0"/>
              <a:t>Фанерная</a:t>
            </a:r>
          </a:p>
        </p:txBody>
      </p:sp>
      <p:pic>
        <p:nvPicPr>
          <p:cNvPr id="18434" name="Picture 2" descr="C:\Users\Евгеша\Desktop\35d697e9d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2061713"/>
            <a:ext cx="2410297" cy="158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6892062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Замена повязки.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98080" cy="1143000"/>
          </a:xfrm>
        </p:spPr>
        <p:txBody>
          <a:bodyPr/>
          <a:lstStyle/>
          <a:p>
            <a:r>
              <a:rPr lang="ru-RU" b="1" dirty="0">
                <a:effectLst/>
              </a:rPr>
              <a:t>Перевязка - это</a:t>
            </a:r>
          </a:p>
        </p:txBody>
      </p:sp>
      <p:pic>
        <p:nvPicPr>
          <p:cNvPr id="61444" name="Picture 4" descr="ÐÐµÑÐµÐ²ÑÐ·ÐºÐ¸. ÐÐ¸Ð´Ñ Ð¿ÐµÑÐµÐ²ÑÐ·Ð¾Ð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214290"/>
            <a:ext cx="4357686" cy="2908756"/>
          </a:xfrm>
          <a:prstGeom prst="rect">
            <a:avLst/>
          </a:prstGeom>
          <a:noFill/>
        </p:spPr>
      </p:pic>
      <p:pic>
        <p:nvPicPr>
          <p:cNvPr id="61446" name="Picture 6" descr="Ð¿Ð¾Ð¼Ð¾ÑÑ Ð¿ÑÐ¸ ÑÐ¸Ð¼Ð¸ÑÐµÑÐºÐ¸Ñ Ð¾Ð¶Ð¾Ð³Ð°Ñ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3424834"/>
            <a:ext cx="6108837" cy="34331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37720627"/>
      </p:ext>
    </p:extLst>
  </p:cSld>
  <p:clrMapOvr>
    <a:masterClrMapping/>
  </p:clrMapOvr>
  <p:transition>
    <p:dissolv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Дистракционные шины</a:t>
            </a:r>
          </a:p>
        </p:txBody>
      </p:sp>
      <p:pic>
        <p:nvPicPr>
          <p:cNvPr id="19458" name="Picture 2" descr="C:\Users\Евгеша\Desktop\a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12851"/>
            <a:ext cx="4111898" cy="297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Евгеша\Desktop\Ris-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38" y="2924944"/>
            <a:ext cx="359295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79746"/>
      </p:ext>
    </p:extLst>
  </p:cSld>
  <p:clrMapOvr>
    <a:masterClrMapping/>
  </p:clrMapOvr>
  <p:transition>
    <p:dissolv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Гипс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Гипс – это прокаленный при </a:t>
            </a:r>
            <a:r>
              <a:rPr lang="en-US" dirty="0"/>
              <a:t>t</a:t>
            </a:r>
            <a:r>
              <a:rPr lang="ru-RU" dirty="0"/>
              <a:t> 140С сульфат кальция. После прокаливания он легко растирается в белый порошок, при смеси с водой получается кашицеобразная масса, быстро отвердевает. На воздухе поглощает влагу, в этом его качество ухудшается. Хранят в оцинкованных ящиках в сухом месте.</a:t>
            </a:r>
          </a:p>
        </p:txBody>
      </p:sp>
    </p:spTree>
    <p:extLst>
      <p:ext uri="{BB962C8B-B14F-4D97-AF65-F5344CB8AC3E}">
        <p14:creationId xmlns:p14="http://schemas.microsoft.com/office/powerpoint/2010/main" val="1162998774"/>
      </p:ext>
    </p:extLst>
  </p:cSld>
  <p:clrMapOvr>
    <a:masterClrMapping/>
  </p:clrMapOvr>
  <p:transition>
    <p:dissolv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Преимущества: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Иммобилизация</a:t>
            </a:r>
          </a:p>
          <a:p>
            <a:r>
              <a:rPr lang="ru-RU" dirty="0"/>
              <a:t>Закрывает рану</a:t>
            </a:r>
          </a:p>
          <a:p>
            <a:r>
              <a:rPr lang="ru-RU" dirty="0"/>
              <a:t>Не мешает дренированию</a:t>
            </a:r>
          </a:p>
        </p:txBody>
      </p:sp>
    </p:spTree>
    <p:extLst>
      <p:ext uri="{BB962C8B-B14F-4D97-AF65-F5344CB8AC3E}">
        <p14:creationId xmlns:p14="http://schemas.microsoft.com/office/powerpoint/2010/main" val="3913406594"/>
      </p:ext>
    </p:extLst>
  </p:cSld>
  <p:clrMapOvr>
    <a:masterClrMapping/>
  </p:clrMapOvr>
  <p:transition>
    <p:dissolv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ТВЕРДЫХ ПОВЯЗОК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Циркулярная (глухая)</a:t>
            </a:r>
          </a:p>
          <a:p>
            <a:r>
              <a:rPr lang="ru-RU" dirty="0"/>
              <a:t>Разрезная (съемная)</a:t>
            </a:r>
          </a:p>
          <a:p>
            <a:r>
              <a:rPr lang="ru-RU" dirty="0" err="1"/>
              <a:t>Окончатая</a:t>
            </a:r>
            <a:endParaRPr lang="ru-RU" dirty="0"/>
          </a:p>
          <a:p>
            <a:r>
              <a:rPr lang="ru-RU" dirty="0" err="1"/>
              <a:t>МостовиднаяК</a:t>
            </a:r>
            <a:endParaRPr lang="ru-RU" dirty="0"/>
          </a:p>
          <a:p>
            <a:r>
              <a:rPr lang="ru-RU" dirty="0"/>
              <a:t>Шинная</a:t>
            </a:r>
          </a:p>
          <a:p>
            <a:r>
              <a:rPr lang="ru-RU" dirty="0"/>
              <a:t>Лангетная</a:t>
            </a:r>
          </a:p>
          <a:p>
            <a:r>
              <a:rPr lang="ru-RU" dirty="0" err="1"/>
              <a:t>Лангетно</a:t>
            </a:r>
            <a:r>
              <a:rPr lang="ru-RU" dirty="0"/>
              <a:t>-циркулярная</a:t>
            </a:r>
          </a:p>
          <a:p>
            <a:r>
              <a:rPr lang="ru-RU" dirty="0" err="1"/>
              <a:t>Торако</a:t>
            </a:r>
            <a:r>
              <a:rPr lang="ru-RU" dirty="0"/>
              <a:t>-бронхиальная</a:t>
            </a:r>
          </a:p>
          <a:p>
            <a:r>
              <a:rPr lang="ru-RU" dirty="0"/>
              <a:t>Корсеты</a:t>
            </a:r>
          </a:p>
          <a:p>
            <a:r>
              <a:rPr lang="ru-RU" dirty="0"/>
              <a:t>Кроватки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1080896"/>
      </p:ext>
    </p:extLst>
  </p:cSld>
  <p:clrMapOvr>
    <a:masterClrMapping/>
  </p:clrMapOvr>
  <p:transition>
    <p:dissolv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Правила наложения гипса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dirty="0"/>
              <a:t>Участку придается среднефизиологическое положение;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 err="1"/>
              <a:t>Иммобилизируются</a:t>
            </a:r>
            <a:r>
              <a:rPr lang="ru-RU" dirty="0"/>
              <a:t> еще и два соседних сустава;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/>
              <a:t>Повязка не должна сдавливать ткани, но и не должна быть </a:t>
            </a:r>
            <a:r>
              <a:rPr lang="ru-RU" dirty="0" err="1"/>
              <a:t>черезчур</a:t>
            </a:r>
            <a:r>
              <a:rPr lang="ru-RU" dirty="0"/>
              <a:t> свободной;</a:t>
            </a:r>
          </a:p>
          <a:p>
            <a:pPr marL="596646" indent="-514350">
              <a:buFont typeface="+mj-lt"/>
              <a:buAutoNum type="arabicPeriod"/>
            </a:pPr>
            <a:r>
              <a:rPr lang="ru-RU" dirty="0"/>
              <a:t>После наложения повязки проверить, не сдавливает ли она магистральные сосуды.</a:t>
            </a:r>
          </a:p>
        </p:txBody>
      </p:sp>
    </p:spTree>
    <p:extLst>
      <p:ext uri="{BB962C8B-B14F-4D97-AF65-F5344CB8AC3E}">
        <p14:creationId xmlns:p14="http://schemas.microsoft.com/office/powerpoint/2010/main" val="167766826"/>
      </p:ext>
    </p:extLst>
  </p:cSld>
  <p:clrMapOvr>
    <a:masterClrMapping/>
  </p:clrMapOvr>
  <p:transition>
    <p:dissolv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05426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482" name="Picture 2" descr="C:\Users\Евгеша\Desktop\normal__DSC2349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313363" cy="379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Евгеша\Desktop\i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0"/>
            <a:ext cx="3830637" cy="259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Евгеша\Desktop\58525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798888"/>
            <a:ext cx="5313363" cy="305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Евгеша\Desktop\f20100920075347-shiga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2263986"/>
            <a:ext cx="3830637" cy="2677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Евгеша\Desktop\IMG_075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4" y="4509120"/>
            <a:ext cx="3830636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4713473"/>
      </p:ext>
    </p:extLst>
  </p:cSld>
  <p:clrMapOvr>
    <a:masterClrMapping/>
  </p:clrMapOvr>
  <p:transition>
    <p:dissolv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Евгеша\Desktop\2122_1_big_galler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3663"/>
            <a:ext cx="4608512" cy="468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Евгеша\Desktop\д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888" y="1412776"/>
            <a:ext cx="3779192" cy="426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396491"/>
      </p:ext>
    </p:extLst>
  </p:cSld>
  <p:clrMapOvr>
    <a:masterClrMapping/>
  </p:clrMapOvr>
  <p:transition>
    <p:dissolv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СПАСИБО ЗА ВНИМАНИЕ!!!</a:t>
            </a:r>
            <a:endParaRPr lang="ru-RU" dirty="0"/>
          </a:p>
        </p:txBody>
      </p:sp>
      <p:pic>
        <p:nvPicPr>
          <p:cNvPr id="4" name="Picture 2" descr="C:\Users\Наташик\Desktop\новые картинки\мед картинки\ai-imag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5100" y="1589036"/>
            <a:ext cx="7499350" cy="451812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3450603"/>
              </p:ext>
            </p:extLst>
          </p:nvPr>
        </p:nvGraphicFramePr>
        <p:xfrm>
          <a:off x="107504" y="907517"/>
          <a:ext cx="8517632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9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9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294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29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/>
                        <a:t>Вид повязки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Мягкие</a:t>
                      </a:r>
                      <a:r>
                        <a:rPr lang="ru-RU" sz="2000" baseline="0" dirty="0"/>
                        <a:t> бинтовые повязки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Мягкие безбинтовые повязки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Твердые стандартные и импровизированные повязки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/>
                        <a:t>По функциональному назначению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Защитные, лекарственные, давящие (гемостатические),</a:t>
                      </a:r>
                      <a:r>
                        <a:rPr lang="ru-RU" sz="2000" baseline="0" dirty="0"/>
                        <a:t> иммобилизирующие, окклюзионные, корригирующие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Защитные, лекарственные, контурные, иммобилизирующие, корригирующие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Иммобилизирующие, корригирующие для лечения</a:t>
                      </a:r>
                      <a:r>
                        <a:rPr lang="ru-RU" sz="2000" baseline="0" dirty="0"/>
                        <a:t> переломов и заболеваний костей, транспортная иммобилизация для доставки в ЛПУ и профилактики шока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4624"/>
            <a:ext cx="7543800" cy="914400"/>
          </a:xfrm>
        </p:spPr>
        <p:txBody>
          <a:bodyPr/>
          <a:lstStyle/>
          <a:p>
            <a:r>
              <a:rPr lang="ru-RU" dirty="0"/>
              <a:t>Классификация повязок</a:t>
            </a:r>
          </a:p>
        </p:txBody>
      </p:sp>
    </p:spTree>
    <p:extLst>
      <p:ext uri="{BB962C8B-B14F-4D97-AF65-F5344CB8AC3E}">
        <p14:creationId xmlns:p14="http://schemas.microsoft.com/office/powerpoint/2010/main" val="120404414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effectLst/>
                <a:latin typeface="Bookman Old Style" pitchFamily="18" charset="0"/>
              </a:rPr>
              <a:t>повязки</a:t>
            </a: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331640" y="1466492"/>
            <a:ext cx="3456384" cy="612648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мягкие</a:t>
            </a: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5148064" y="1484784"/>
            <a:ext cx="3600400" cy="612648"/>
          </a:xfrm>
          <a:prstGeom prst="flowChartProces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твердые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2276872"/>
            <a:ext cx="3528392" cy="29523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720725" indent="-360363"/>
            <a:r>
              <a:rPr lang="ru-RU" sz="3600" b="1" dirty="0" err="1">
                <a:solidFill>
                  <a:schemeClr val="bg1"/>
                </a:solidFill>
              </a:rPr>
              <a:t>Пластерные</a:t>
            </a:r>
            <a:endParaRPr lang="ru-RU" sz="3600" b="1" dirty="0">
              <a:solidFill>
                <a:schemeClr val="bg1"/>
              </a:solidFill>
            </a:endParaRPr>
          </a:p>
          <a:p>
            <a:pPr marL="720725" indent="-360363"/>
            <a:r>
              <a:rPr lang="ru-RU" sz="3600" b="1" dirty="0" err="1">
                <a:solidFill>
                  <a:schemeClr val="bg1"/>
                </a:solidFill>
              </a:rPr>
              <a:t>Клеоловые</a:t>
            </a:r>
            <a:endParaRPr lang="ru-RU" sz="3600" b="1" dirty="0">
              <a:solidFill>
                <a:schemeClr val="bg1"/>
              </a:solidFill>
            </a:endParaRPr>
          </a:p>
          <a:p>
            <a:pPr marL="720725" indent="-360363"/>
            <a:r>
              <a:rPr lang="ru-RU" sz="3600" b="1" dirty="0">
                <a:solidFill>
                  <a:schemeClr val="bg1"/>
                </a:solidFill>
              </a:rPr>
              <a:t>Косыночные</a:t>
            </a:r>
          </a:p>
          <a:p>
            <a:pPr marL="720725" indent="-360363"/>
            <a:r>
              <a:rPr lang="ru-RU" sz="3600" b="1" dirty="0">
                <a:solidFill>
                  <a:schemeClr val="bg1"/>
                </a:solidFill>
              </a:rPr>
              <a:t>Бинтовые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2276872"/>
            <a:ext cx="3600400" cy="295232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263525"/>
            <a:r>
              <a:rPr lang="ru-RU" sz="3600" b="1" dirty="0">
                <a:solidFill>
                  <a:schemeClr val="bg1"/>
                </a:solidFill>
              </a:rPr>
              <a:t>Декстриновые</a:t>
            </a:r>
          </a:p>
          <a:p>
            <a:pPr marL="263525"/>
            <a:r>
              <a:rPr lang="ru-RU" sz="3600" b="1" dirty="0">
                <a:solidFill>
                  <a:schemeClr val="bg1"/>
                </a:solidFill>
              </a:rPr>
              <a:t>Крахмальные</a:t>
            </a:r>
          </a:p>
          <a:p>
            <a:pPr marL="263525"/>
            <a:r>
              <a:rPr lang="ru-RU" sz="3600" b="1" dirty="0">
                <a:solidFill>
                  <a:schemeClr val="bg1"/>
                </a:solidFill>
              </a:rPr>
              <a:t>Гипсовые</a:t>
            </a:r>
          </a:p>
          <a:p>
            <a:pPr marL="263525"/>
            <a:r>
              <a:rPr lang="ru-RU" sz="3600" b="1" dirty="0">
                <a:solidFill>
                  <a:schemeClr val="bg1"/>
                </a:solidFill>
              </a:rPr>
              <a:t>Лечебные шины</a:t>
            </a:r>
          </a:p>
        </p:txBody>
      </p:sp>
    </p:spTree>
    <p:extLst>
      <p:ext uri="{BB962C8B-B14F-4D97-AF65-F5344CB8AC3E}">
        <p14:creationId xmlns:p14="http://schemas.microsoft.com/office/powerpoint/2010/main" val="4215763063"/>
      </p:ext>
    </p:extLst>
  </p:cSld>
  <p:clrMapOvr>
    <a:masterClrMapping/>
  </p:clrMapOvr>
  <p:transition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467544" y="764704"/>
          <a:ext cx="8229600" cy="594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Вид повязки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Мягкие бинтовые повязки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Мягкие безбинтовые повязки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Твердые стандартные и импровизированные повязки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По технике наложения: на голове и шее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На</a:t>
                      </a:r>
                      <a:r>
                        <a:rPr lang="ru-RU" baseline="0" dirty="0"/>
                        <a:t> конечностях и туловище</a:t>
                      </a:r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Шапочка, «уздечка»,</a:t>
                      </a:r>
                      <a:r>
                        <a:rPr lang="ru-RU" baseline="0" dirty="0"/>
                        <a:t> «чепец», циркулярная, неаполитанская, крестобразная, на один или оба глаза</a:t>
                      </a:r>
                    </a:p>
                    <a:p>
                      <a:endParaRPr lang="ru-RU" baseline="0" dirty="0"/>
                    </a:p>
                    <a:p>
                      <a:r>
                        <a:rPr lang="ru-RU" baseline="0" dirty="0"/>
                        <a:t>Спиральная, крестообразная, колосовидная, «черепашья», сходящаяся и расходящаяся, возвращающаяся, Дезо.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Наклейки, пращевидные, косыночные повязки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Наклейки,</a:t>
                      </a:r>
                      <a:r>
                        <a:rPr lang="ru-RU" baseline="0" dirty="0"/>
                        <a:t> бандаж, суспензорий, Т-образная, косыночная повязка</a:t>
                      </a:r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Шины транспортные и лечебные</a:t>
                      </a:r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Гипсовые повязки: циркулярная, лонгетная, </a:t>
                      </a:r>
                      <a:r>
                        <a:rPr lang="ru-RU" dirty="0" err="1"/>
                        <a:t>лонгетно</a:t>
                      </a:r>
                      <a:r>
                        <a:rPr lang="ru-RU" dirty="0"/>
                        <a:t>-циркулярная;</a:t>
                      </a:r>
                    </a:p>
                    <a:p>
                      <a:r>
                        <a:rPr lang="ru-RU" dirty="0"/>
                        <a:t>Шины;</a:t>
                      </a:r>
                      <a:r>
                        <a:rPr lang="ru-RU" baseline="0" dirty="0"/>
                        <a:t> клеевые повязки.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11088"/>
            <a:ext cx="8229600" cy="782960"/>
          </a:xfrm>
        </p:spPr>
        <p:txBody>
          <a:bodyPr/>
          <a:lstStyle/>
          <a:p>
            <a:r>
              <a:rPr lang="ru-RU" dirty="0"/>
              <a:t>Классификация повязок</a:t>
            </a:r>
          </a:p>
        </p:txBody>
      </p:sp>
    </p:spTree>
    <p:extLst>
      <p:ext uri="{BB962C8B-B14F-4D97-AF65-F5344CB8AC3E}">
        <p14:creationId xmlns:p14="http://schemas.microsoft.com/office/powerpoint/2010/main" val="3080420707"/>
      </p:ext>
    </p:extLst>
  </p:cSld>
  <p:clrMapOvr>
    <a:masterClrMapping/>
  </p:clrMapOvr>
  <p:transition spd="slow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202</TotalTime>
  <Words>1814</Words>
  <Application>Microsoft Office PowerPoint</Application>
  <PresentationFormat>Экран (4:3)</PresentationFormat>
  <Paragraphs>246</Paragraphs>
  <Slides>67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67</vt:i4>
      </vt:variant>
    </vt:vector>
  </HeadingPairs>
  <TitlesOfParts>
    <vt:vector size="79" baseType="lpstr">
      <vt:lpstr>Arial</vt:lpstr>
      <vt:lpstr>Arial Black</vt:lpstr>
      <vt:lpstr>Bookman Old Style</vt:lpstr>
      <vt:lpstr>Calibri</vt:lpstr>
      <vt:lpstr>Corbel</vt:lpstr>
      <vt:lpstr>Gill Sans MT</vt:lpstr>
      <vt:lpstr>Times New Roman</vt:lpstr>
      <vt:lpstr>Verdana</vt:lpstr>
      <vt:lpstr>Wingdings</vt:lpstr>
      <vt:lpstr>Wingdings 2</vt:lpstr>
      <vt:lpstr>Солнцестояние</vt:lpstr>
      <vt:lpstr>Тема Office</vt:lpstr>
      <vt:lpstr>Лекция</vt:lpstr>
      <vt:lpstr>ЦЕЛИ И ЗАДАЧИ.</vt:lpstr>
      <vt:lpstr>СОДЕРЖАНИЕ</vt:lpstr>
      <vt:lpstr>Презентация PowerPoint</vt:lpstr>
      <vt:lpstr>Презентация PowerPoint</vt:lpstr>
      <vt:lpstr>Перевязка - это</vt:lpstr>
      <vt:lpstr>Классификация повязок</vt:lpstr>
      <vt:lpstr>повязки</vt:lpstr>
      <vt:lpstr>Классификация повязок</vt:lpstr>
      <vt:lpstr>Классификация повязок</vt:lpstr>
      <vt:lpstr>     Мягкие безбинтовые повязки: -накладывают с помощью косынки (отрезок марли в виде равнобедренного треугольника); -клеевые повязки (их иногда называют наклейками; их роль могут выполнить лейкопластырь, клеол, коллодий); -пращевидные повязки (накладывают на нос, верхнюю губу, подбородок, затылочную и теменную области, свод черепа); -трубчатый эластичный и сетчато-трубчатый медицинский бинт (фиксируют перевязочный материал на ранах, не вызывая расстройств кровообращения и не нарушая движений в суставах. </vt:lpstr>
      <vt:lpstr>Цель наложения повязки</vt:lpstr>
      <vt:lpstr>Клеевые </vt:lpstr>
      <vt:lpstr>Клеевая повязка</vt:lpstr>
      <vt:lpstr>Лейкопластырная повязка</vt:lpstr>
      <vt:lpstr>Лейкопластырная повязка</vt:lpstr>
      <vt:lpstr>Лейкопластырная повязка</vt:lpstr>
      <vt:lpstr>Клеоловая повязка</vt:lpstr>
      <vt:lpstr>Коллоидная повязка</vt:lpstr>
      <vt:lpstr>Косыночные повязки</vt:lpstr>
      <vt:lpstr>Косыночная повязка</vt:lpstr>
      <vt:lpstr>Бинтовые повязки</vt:lpstr>
      <vt:lpstr>Презентация PowerPoint</vt:lpstr>
      <vt:lpstr>Требования к правильно наложенной повязке</vt:lpstr>
      <vt:lpstr>Правила бинтования</vt:lpstr>
      <vt:lpstr>Правила бинтования</vt:lpstr>
      <vt:lpstr>Правила бинтования</vt:lpstr>
      <vt:lpstr>Правила бинтования</vt:lpstr>
      <vt:lpstr>Типы повязок</vt:lpstr>
      <vt:lpstr>Пращевидная повязка</vt:lpstr>
      <vt:lpstr>Т-образная повязка.</vt:lpstr>
      <vt:lpstr>Циркулярная или круговая повязка</vt:lpstr>
      <vt:lpstr>Спиралевидная повязка</vt:lpstr>
      <vt:lpstr>Спиральная повязка</vt:lpstr>
      <vt:lpstr>Ползучая повязка</vt:lpstr>
      <vt:lpstr>Крестообразная, или восьмиобразная повязка</vt:lpstr>
      <vt:lpstr>Колосовидная повязка</vt:lpstr>
      <vt:lpstr>Черепашья повязка</vt:lpstr>
      <vt:lpstr>Сходящаяся черепашья повязка</vt:lpstr>
      <vt:lpstr>Возвращающаяся повязка</vt:lpstr>
      <vt:lpstr>Повязки на голову</vt:lpstr>
      <vt:lpstr>ЧЕПЕЦ</vt:lpstr>
      <vt:lpstr>Повязки на голову</vt:lpstr>
      <vt:lpstr>Повязка на голову «Шапочка Гиппократа»</vt:lpstr>
      <vt:lpstr>Повязка на голову:                                «Чепец»</vt:lpstr>
      <vt:lpstr>Повязка на один и два глаза</vt:lpstr>
      <vt:lpstr>Повязки на шею</vt:lpstr>
      <vt:lpstr>Крестообразная повязка на затылочную область</vt:lpstr>
      <vt:lpstr>Повязка на верхнюю конечность</vt:lpstr>
      <vt:lpstr>Спиральная повязка на палец</vt:lpstr>
      <vt:lpstr>Черепашья повязка</vt:lpstr>
      <vt:lpstr>Повязка на грудную клетку</vt:lpstr>
      <vt:lpstr>Крестообразная повязка</vt:lpstr>
      <vt:lpstr>Презентация PowerPoint</vt:lpstr>
      <vt:lpstr>ПОВЯЗКА ДЕЗО</vt:lpstr>
      <vt:lpstr>Колосовидная повязка </vt:lpstr>
      <vt:lpstr>По функции повязки делятся</vt:lpstr>
      <vt:lpstr>Твердые повязки</vt:lpstr>
      <vt:lpstr>Фиксационные </vt:lpstr>
      <vt:lpstr>Дистракционные шины</vt:lpstr>
      <vt:lpstr>Гипс </vt:lpstr>
      <vt:lpstr>Преимущества:</vt:lpstr>
      <vt:lpstr>ВИДЫ ТВЕРДЫХ ПОВЯЗОК</vt:lpstr>
      <vt:lpstr>Правила наложения гипса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Десмургия наука о повязках</dc:title>
  <dc:creator>Евгеша</dc:creator>
  <cp:lastModifiedBy>Ольга Демкина</cp:lastModifiedBy>
  <cp:revision>41</cp:revision>
  <dcterms:created xsi:type="dcterms:W3CDTF">2013-09-29T14:30:37Z</dcterms:created>
  <dcterms:modified xsi:type="dcterms:W3CDTF">2024-03-21T09:19:22Z</dcterms:modified>
</cp:coreProperties>
</file>