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0" r:id="rId3"/>
    <p:sldId id="271" r:id="rId4"/>
    <p:sldId id="260" r:id="rId5"/>
    <p:sldId id="261" r:id="rId6"/>
    <p:sldId id="275" r:id="rId7"/>
    <p:sldId id="273" r:id="rId8"/>
    <p:sldId id="272" r:id="rId9"/>
    <p:sldId id="276" r:id="rId10"/>
    <p:sldId id="257" r:id="rId11"/>
    <p:sldId id="268" r:id="rId12"/>
    <p:sldId id="269" r:id="rId13"/>
    <p:sldId id="282" r:id="rId14"/>
    <p:sldId id="277" r:id="rId15"/>
    <p:sldId id="278" r:id="rId16"/>
    <p:sldId id="280" r:id="rId17"/>
    <p:sldId id="281" r:id="rId18"/>
    <p:sldId id="274" r:id="rId1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Гражданин и государство.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Патриот 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72332"/>
            <a:ext cx="3951288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545288" cy="480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4608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Кейс 1.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E762E5B1-708A-48D7-AC48-A772B830DC3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1"/>
          <a:stretch/>
        </p:blipFill>
        <p:spPr>
          <a:xfrm>
            <a:off x="827584" y="2348880"/>
            <a:ext cx="2948136" cy="3214395"/>
          </a:xfrm>
        </p:spPr>
      </p:pic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5D87790F-BAC6-4AC7-BD79-24AA986FDA4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1. Группа школьников пришла на прогулку в парк. Ребята весело провели время, поиграли, устроили пикник, все разбросали, сломали молодые саженцы и ушли.</a:t>
            </a:r>
          </a:p>
          <a:p>
            <a:r>
              <a:rPr lang="ru-RU" dirty="0"/>
              <a:t>Вопрос. Какие права и обязанности они нарушили? Связано ли это как то с Конституцией.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770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КЕЙС 2.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Петя – ученик </a:t>
            </a:r>
            <a:r>
              <a:rPr lang="ru-RU" dirty="0" smtClean="0"/>
              <a:t>6 </a:t>
            </a:r>
            <a:r>
              <a:rPr lang="ru-RU" dirty="0"/>
              <a:t>класса, заявил родителям, что в школу ему ходить необязательно. Аргументирует свою позицию п. 1 ст. 43 Конституции РФ «Каждый имеет право на образование». Петя считает, что право не одно и тоже что и обязанность, «хочу пользуюсь, хочу не пользуюсь»</a:t>
            </a:r>
          </a:p>
          <a:p>
            <a:r>
              <a:rPr lang="ru-RU" b="1" dirty="0"/>
              <a:t>Прав ли Петя?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4038600" cy="250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850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КЕЙС 3.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276872"/>
            <a:ext cx="4038600" cy="3849291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Семья Давида </a:t>
            </a:r>
            <a:r>
              <a:rPr lang="ru-RU" dirty="0"/>
              <a:t>Гиоргадзе </a:t>
            </a:r>
            <a:r>
              <a:rPr lang="ru-RU" dirty="0" smtClean="0"/>
              <a:t>переехала на постоянное местожительство в Москву из Тбилиси.</a:t>
            </a:r>
          </a:p>
          <a:p>
            <a:r>
              <a:rPr lang="ru-RU" b="1" dirty="0" smtClean="0"/>
              <a:t>Родители волнуются, примут ли их сына в среднюю общеобразовательную школу.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01727"/>
            <a:ext cx="4038600" cy="2791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392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chemeClr val="accent1">
                    <a:lumMod val="75000"/>
                  </a:schemeClr>
                </a:solidFill>
              </a:rPr>
              <a:t>КЕЙС </a:t>
            </a:r>
            <a:r>
              <a:rPr lang="ru-RU" b="1" smtClean="0">
                <a:solidFill>
                  <a:schemeClr val="accent1">
                    <a:lumMod val="75000"/>
                  </a:schemeClr>
                </a:solidFill>
              </a:rPr>
              <a:t>4. 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Пришла соседка с претензией, что шумно, а весь дом ещё спит, между ними состоялся диалог: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Маша: Имеем право! Конституция Российской Федерации в ст.44 (п.1) гарантирует свободу творчества!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Соседка: Конституция Российской Федерации в ст.37 (п.5) гарантирует право на отдых!</a:t>
            </a:r>
          </a:p>
          <a:p>
            <a:r>
              <a:rPr lang="ru-RU" b="1" dirty="0">
                <a:solidFill>
                  <a:schemeClr val="tx2"/>
                </a:solidFill>
              </a:rPr>
              <a:t>Кто из них прав?</a:t>
            </a:r>
          </a:p>
          <a:p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276872"/>
            <a:ext cx="4038600" cy="3849291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tx2"/>
                </a:solidFill>
              </a:rPr>
              <a:t>Маша пригласила участников своей музыкальной группы к себе в квартиру на репетицию в воскресенье, в 6 утра.</a:t>
            </a:r>
          </a:p>
          <a:p>
            <a:pPr marL="0" indent="0">
              <a:buNone/>
            </a:pPr>
            <a:r>
              <a:rPr lang="ru-RU" dirty="0">
                <a:solidFill>
                  <a:schemeClr val="tx2"/>
                </a:solidFill>
              </a:rPr>
              <a:t> Сегодня концерт, надо как следует подготовиться, а времени на неделе не было, все ребята учились, вечера были заняты. Репетиция в самом разгаре.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015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l="-4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Ответьте на вопросы: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492896"/>
            <a:ext cx="4038600" cy="363326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1) Назовите источник </a:t>
            </a:r>
            <a:r>
              <a:rPr lang="ru-RU" dirty="0"/>
              <a:t>власти в Российской Федерации?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6073"/>
            <a:ext cx="4038600" cy="303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616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l="-4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Ответьте на вопросы: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492896"/>
            <a:ext cx="4038600" cy="3633267"/>
          </a:xfrm>
        </p:spPr>
        <p:txBody>
          <a:bodyPr/>
          <a:lstStyle/>
          <a:p>
            <a:pPr lvl="0"/>
            <a:r>
              <a:rPr lang="ru-RU" dirty="0"/>
              <a:t>2</a:t>
            </a:r>
            <a:r>
              <a:rPr lang="ru-RU" dirty="0" smtClean="0"/>
              <a:t>) </a:t>
            </a:r>
            <a:r>
              <a:rPr lang="ru-RU" b="1" dirty="0"/>
              <a:t>Что, согласно Конституции, является высшей ценностью </a:t>
            </a:r>
            <a:r>
              <a:rPr lang="ru-RU" b="1" dirty="0" smtClean="0"/>
              <a:t>нашего государства</a:t>
            </a:r>
            <a:r>
              <a:rPr lang="ru-RU" b="1" dirty="0"/>
              <a:t>?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50678"/>
            <a:ext cx="4038600" cy="3025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862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l="-4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Ответьте на вопросы: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492896"/>
            <a:ext cx="4038600" cy="3633267"/>
          </a:xfrm>
        </p:spPr>
        <p:txBody>
          <a:bodyPr/>
          <a:lstStyle/>
          <a:p>
            <a:pPr lvl="0"/>
            <a:r>
              <a:rPr lang="ru-RU" dirty="0" smtClean="0"/>
              <a:t>3) </a:t>
            </a:r>
            <a:r>
              <a:rPr lang="ru-RU" b="1" dirty="0"/>
              <a:t>Конституция — нормативный правовой акт, обладающий высшей юридической силой. Как вы объясните это положение?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470105"/>
            <a:ext cx="4038600" cy="2786153"/>
          </a:xfrm>
        </p:spPr>
      </p:pic>
    </p:spTree>
    <p:extLst>
      <p:ext uri="{BB962C8B-B14F-4D97-AF65-F5344CB8AC3E}">
        <p14:creationId xmlns:p14="http://schemas.microsoft.com/office/powerpoint/2010/main" val="192682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7000"/>
            <a:lum/>
          </a:blip>
          <a:srcRect/>
          <a:stretch>
            <a:fillRect l="-4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Ответьте на вопросы: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492896"/>
            <a:ext cx="4038600" cy="3633267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/>
              <a:t>4</a:t>
            </a:r>
            <a:r>
              <a:rPr lang="ru-RU" dirty="0" smtClean="0"/>
              <a:t>) </a:t>
            </a:r>
            <a:r>
              <a:rPr lang="ru-RU" b="1" dirty="0"/>
              <a:t>В Конституции Президент назван «гарантом Конституции, прав и свобод человека и гражданина». Что в данном случае означает слово «гарант»?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729297"/>
            <a:ext cx="4038600" cy="2267768"/>
          </a:xfrm>
        </p:spPr>
      </p:pic>
    </p:spTree>
    <p:extLst>
      <p:ext uri="{BB962C8B-B14F-4D97-AF65-F5344CB8AC3E}">
        <p14:creationId xmlns:p14="http://schemas.microsoft.com/office/powerpoint/2010/main" val="99597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Выводы.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Патриот 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72332"/>
            <a:ext cx="3951288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545288" cy="480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69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Подумайте, что объединяет эти изображения?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20888"/>
            <a:ext cx="4041775" cy="227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2984356" cy="395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690" y="3789040"/>
            <a:ext cx="2474062" cy="279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13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l="-5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19672" y="273050"/>
            <a:ext cx="3600400" cy="272390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Конституция как основной закон в Российской Федерации.</a:t>
            </a:r>
            <a:r>
              <a:rPr lang="ru-RU" sz="2800" dirty="0">
                <a:solidFill>
                  <a:srgbClr val="C00000"/>
                </a:solidFill>
              </a:rPr>
              <a:t/>
            </a:r>
            <a:br>
              <a:rPr lang="ru-RU" sz="2800" dirty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457200" y="2780928"/>
            <a:ext cx="3008313" cy="3345235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Цель урока:</a:t>
            </a:r>
          </a:p>
          <a:p>
            <a:r>
              <a:rPr lang="ru-RU" sz="2800" dirty="0">
                <a:solidFill>
                  <a:srgbClr val="002060"/>
                </a:solidFill>
              </a:rPr>
              <a:t>Почему важно изучать Конституцию? Что мне лично может дать знание Конституции?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96752"/>
            <a:ext cx="3108209" cy="4139679"/>
          </a:xfrm>
        </p:spPr>
      </p:pic>
    </p:spTree>
    <p:extLst>
      <p:ext uri="{BB962C8B-B14F-4D97-AF65-F5344CB8AC3E}">
        <p14:creationId xmlns:p14="http://schemas.microsoft.com/office/powerpoint/2010/main" val="101327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Главный закон страны.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" name="Главный закон страны _ Мультфильм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310169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12 декабря 1993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4038600" cy="2269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4038600" cy="2722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44824"/>
            <a:ext cx="2779713" cy="368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трелка вправо 5"/>
          <p:cNvSpPr/>
          <p:nvPr/>
        </p:nvSpPr>
        <p:spPr>
          <a:xfrm>
            <a:off x="4427984" y="3573016"/>
            <a:ext cx="1152128" cy="720080"/>
          </a:xfrm>
          <a:prstGeom prst="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815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7000"/>
            <a:lum/>
          </a:blip>
          <a:srcRect/>
          <a:stretch>
            <a:fillRect l="-5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Что такое Конституция?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16981"/>
            <a:ext cx="4038600" cy="26924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Конституция</a:t>
            </a:r>
            <a:r>
              <a:rPr lang="ru-RU" dirty="0" smtClean="0"/>
              <a:t> – (лат. </a:t>
            </a:r>
            <a:r>
              <a:rPr lang="en-US" dirty="0"/>
              <a:t>c</a:t>
            </a:r>
            <a:r>
              <a:rPr lang="en-US" dirty="0" smtClean="0"/>
              <a:t>onstitutio)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Конституция</a:t>
            </a:r>
            <a:r>
              <a:rPr lang="en-US" dirty="0" smtClean="0">
                <a:solidFill>
                  <a:srgbClr val="FF0000"/>
                </a:solidFill>
              </a:rPr>
              <a:t> – </a:t>
            </a:r>
          </a:p>
          <a:p>
            <a:pPr marL="0" indent="0">
              <a:buNone/>
            </a:pPr>
            <a:r>
              <a:rPr lang="ru-RU" dirty="0"/>
              <a:t>основной закон государства, имеет высшую юридическую силу, прямое действие и применяется на всей территории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695980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 l="-5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5D1253-9D93-48BD-9515-4B906CD0D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Работа в группах.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7C2B056-9F49-4405-A479-CD45C2D7F6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2122" y="2060848"/>
            <a:ext cx="2872460" cy="32403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7B0D3FA-4F5A-4AFD-B79E-4904B5DFAE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9952" y="2636912"/>
            <a:ext cx="4035902" cy="250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8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Структура Конституции РФ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94" r="508"/>
          <a:stretch/>
        </p:blipFill>
        <p:spPr bwMode="auto">
          <a:xfrm>
            <a:off x="467544" y="1279160"/>
            <a:ext cx="8448975" cy="557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820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A5D1253-9D93-48BD-9515-4B906CD0D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Решение кейсов.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7C2B056-9F49-4405-A479-CD45C2D7F6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2122" y="2060848"/>
            <a:ext cx="2872460" cy="324036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7B0D3FA-4F5A-4AFD-B79E-4904B5DFAE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2636912"/>
            <a:ext cx="4035902" cy="250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0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394</Words>
  <Application>Microsoft Office PowerPoint</Application>
  <PresentationFormat>Экран (4:3)</PresentationFormat>
  <Paragraphs>41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Гражданин и государство.</vt:lpstr>
      <vt:lpstr>Подумайте, что объединяет эти изображения?</vt:lpstr>
      <vt:lpstr>Конституция как основной закон в Российской Федерации. </vt:lpstr>
      <vt:lpstr>Главный закон страны.</vt:lpstr>
      <vt:lpstr>12 декабря 1993</vt:lpstr>
      <vt:lpstr>Что такое Конституция?</vt:lpstr>
      <vt:lpstr>Работа в группах.</vt:lpstr>
      <vt:lpstr>Структура Конституции РФ</vt:lpstr>
      <vt:lpstr>Решение кейсов.</vt:lpstr>
      <vt:lpstr>Кейс 1.</vt:lpstr>
      <vt:lpstr>КЕЙС 2. </vt:lpstr>
      <vt:lpstr>КЕЙС 3. </vt:lpstr>
      <vt:lpstr>КЕЙС 4. </vt:lpstr>
      <vt:lpstr>Ответьте на вопросы:</vt:lpstr>
      <vt:lpstr>Ответьте на вопросы:</vt:lpstr>
      <vt:lpstr>Ответьте на вопросы:</vt:lpstr>
      <vt:lpstr>Ответьте на вопросы:</vt:lpstr>
      <vt:lpstr>Выводы.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23</cp:revision>
  <cp:lastPrinted>2024-04-03T08:17:18Z</cp:lastPrinted>
  <dcterms:created xsi:type="dcterms:W3CDTF">2024-03-19T09:23:31Z</dcterms:created>
  <dcterms:modified xsi:type="dcterms:W3CDTF">2024-06-06T15:28:47Z</dcterms:modified>
</cp:coreProperties>
</file>