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9" r:id="rId2"/>
    <p:sldId id="259" r:id="rId3"/>
    <p:sldId id="260" r:id="rId4"/>
    <p:sldId id="262" r:id="rId5"/>
    <p:sldId id="261" r:id="rId6"/>
    <p:sldId id="268" r:id="rId7"/>
    <p:sldId id="269" r:id="rId8"/>
    <p:sldId id="270" r:id="rId9"/>
    <p:sldId id="285" r:id="rId10"/>
    <p:sldId id="271" r:id="rId11"/>
    <p:sldId id="287" r:id="rId12"/>
    <p:sldId id="280" r:id="rId13"/>
    <p:sldId id="278" r:id="rId14"/>
    <p:sldId id="279" r:id="rId15"/>
    <p:sldId id="283" r:id="rId16"/>
    <p:sldId id="290" r:id="rId17"/>
    <p:sldId id="284" r:id="rId18"/>
    <p:sldId id="286" r:id="rId19"/>
    <p:sldId id="281" r:id="rId20"/>
    <p:sldId id="28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2" d="100"/>
          <a:sy n="122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784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189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241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280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68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193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84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303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730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6036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977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66108-E09D-46D5-A297-E5D3D8F6EEC3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C1A28-9AA5-4D4A-B32B-341F3DACBF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311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r">
              <a:buNone/>
            </a:pPr>
            <a:r>
              <a:rPr lang="ru-RU" b="1" i="1" dirty="0">
                <a:solidFill>
                  <a:srgbClr val="C00000"/>
                </a:solidFill>
              </a:rPr>
              <a:t>Когда человек не знает, </a:t>
            </a:r>
          </a:p>
          <a:p>
            <a:pPr marL="0" lvl="0" indent="0" algn="r">
              <a:buNone/>
            </a:pPr>
            <a:r>
              <a:rPr lang="ru-RU" b="1" i="1" dirty="0">
                <a:solidFill>
                  <a:srgbClr val="C00000"/>
                </a:solidFill>
              </a:rPr>
              <a:t>к какой пристани он держит путь,</a:t>
            </a:r>
          </a:p>
          <a:p>
            <a:pPr marL="0" lvl="0" indent="0" algn="r">
              <a:buNone/>
            </a:pPr>
            <a:r>
              <a:rPr lang="ru-RU" b="1" i="1" dirty="0">
                <a:solidFill>
                  <a:srgbClr val="C00000"/>
                </a:solidFill>
              </a:rPr>
              <a:t> для него ни один ветер не будет попутным.</a:t>
            </a:r>
          </a:p>
          <a:p>
            <a:pPr marL="0" lvl="0" indent="0" algn="r">
              <a:buNone/>
            </a:pPr>
            <a:r>
              <a:rPr lang="ru-RU" b="1" dirty="0" err="1">
                <a:solidFill>
                  <a:prstClr val="black"/>
                </a:solidFill>
              </a:rPr>
              <a:t>Лу́ций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ru-RU" b="1" dirty="0" err="1">
                <a:solidFill>
                  <a:prstClr val="black"/>
                </a:solidFill>
              </a:rPr>
              <a:t>Анне́й</a:t>
            </a:r>
            <a:r>
              <a:rPr lang="ru-RU" b="1" dirty="0">
                <a:solidFill>
                  <a:prstClr val="black"/>
                </a:solidFill>
              </a:rPr>
              <a:t> </a:t>
            </a:r>
            <a:r>
              <a:rPr lang="ru-RU" b="1">
                <a:solidFill>
                  <a:prstClr val="black"/>
                </a:solidFill>
              </a:rPr>
              <a:t>Се́не́ка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967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Понаблюдаем!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904656"/>
          </a:xfrm>
        </p:spPr>
        <p:txBody>
          <a:bodyPr>
            <a:normAutofit fontScale="92500" lnSpcReduction="20000"/>
          </a:bodyPr>
          <a:lstStyle/>
          <a:p>
            <a:pPr marL="82550" indent="0"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</a:t>
            </a:r>
            <a:r>
              <a:rPr lang="ru-RU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волка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корми, он в лес смотрит.</a:t>
            </a:r>
          </a:p>
          <a:p>
            <a:pPr marL="85725" indent="0">
              <a:spcBef>
                <a:spcPct val="0"/>
              </a:spcBef>
              <a:buClrTx/>
              <a:buSzTx/>
              <a:buNone/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altLang="ru-RU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Сколько ни </a:t>
            </a:r>
            <a:r>
              <a:rPr lang="ru-RU" altLang="ru-RU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договаривались мы о </a:t>
            </a:r>
            <a:r>
              <a:rPr lang="ru-RU" alt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встрече, ей не суждено было состояться.</a:t>
            </a:r>
          </a:p>
          <a:p>
            <a:pPr marL="85725" indent="0">
              <a:spcBef>
                <a:spcPct val="0"/>
              </a:spcBef>
              <a:buNone/>
            </a:pPr>
            <a:r>
              <a:rPr lang="ru-RU" altLang="ru-RU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3.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Ни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деревья, 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вода не шелохнутся. </a:t>
            </a:r>
          </a:p>
          <a:p>
            <a:pPr marL="85725" indent="0">
              <a:spcBef>
                <a:spcPct val="0"/>
              </a:spcBef>
              <a:buNone/>
            </a:pP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4. На 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небо глянула – 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месяца, 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звёзд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2550" indent="0">
              <a:buNone/>
            </a:pP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улице 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нет ни 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ветерка.</a:t>
            </a:r>
          </a:p>
          <a:p>
            <a:pPr marL="82550" indent="0">
              <a:buNone/>
            </a:pP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6. Вокруг 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altLang="ru-RU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души.</a:t>
            </a:r>
          </a:p>
          <a:p>
            <a:pPr marL="82550" indent="0">
              <a:buNone/>
            </a:pP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7. Я 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не произнес </a:t>
            </a:r>
            <a:r>
              <a:rPr lang="ru-RU" alt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alt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слова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2550" indent="0">
              <a:buNone/>
            </a:pP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ru-RU" altLang="ru-RU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чему я не рад.</a:t>
            </a:r>
          </a:p>
          <a:p>
            <a:pPr marL="82550" indent="0">
              <a:buNone/>
            </a:pP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9. </a:t>
            </a:r>
            <a:r>
              <a:rPr lang="ru-RU" altLang="ru-RU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altLang="ru-RU" dirty="0">
                <a:latin typeface="Arial" panose="020B0604020202020204" pitchFamily="34" charset="0"/>
                <a:cs typeface="Arial" panose="020B0604020202020204" pitchFamily="34" charset="0"/>
              </a:rPr>
              <a:t>когда я не ездил в горы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2550" indent="0">
              <a:buNone/>
            </a:pP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10. Я пришел домой </a:t>
            </a:r>
            <a:r>
              <a:rPr lang="ru-RU" alt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жив </a:t>
            </a:r>
            <a:r>
              <a:rPr lang="ru-RU" alt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мертв.</a:t>
            </a:r>
          </a:p>
          <a:p>
            <a:pPr marL="82550" indent="0">
              <a:buNone/>
            </a:pP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11. Я </a:t>
            </a:r>
            <a:r>
              <a:rPr lang="ru-RU" alt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 разу 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 был на море.      </a:t>
            </a:r>
          </a:p>
          <a:p>
            <a:pPr marL="82550" indent="0">
              <a:buNone/>
            </a:pP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12. </a:t>
            </a:r>
            <a:r>
              <a:rPr lang="ru-RU" altLang="ru-RU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 один </a:t>
            </a:r>
            <a:r>
              <a:rPr lang="ru-RU" alt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 пришел к финишу первый.</a:t>
            </a:r>
          </a:p>
          <a:p>
            <a:pPr marL="82550" indent="0">
              <a:buNone/>
            </a:pPr>
            <a:endParaRPr lang="ru-RU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550" indent="0">
              <a:buNone/>
            </a:pPr>
            <a:endParaRPr lang="ru-RU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endParaRPr lang="ru-RU" alt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ct val="0"/>
              </a:spcBef>
              <a:buClrTx/>
              <a:buSzTx/>
              <a:buNone/>
              <a:defRPr/>
            </a:pPr>
            <a:endParaRPr lang="ru-RU" altLang="ru-RU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88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708" y="260648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Вывод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4390060"/>
              </p:ext>
            </p:extLst>
          </p:nvPr>
        </p:nvGraphicFramePr>
        <p:xfrm>
          <a:off x="107504" y="764704"/>
          <a:ext cx="9036496" cy="5791200"/>
        </p:xfrm>
        <a:graphic>
          <a:graphicData uri="http://schemas.openxmlformats.org/drawingml/2006/table">
            <a:tbl>
              <a:tblPr firstRow="1" bandRow="1"/>
              <a:tblGrid>
                <a:gridCol w="5277628">
                  <a:extLst>
                    <a:ext uri="{9D8B030D-6E8A-4147-A177-3AD203B41FA5}">
                      <a16:colId xmlns:a16="http://schemas.microsoft.com/office/drawing/2014/main" xmlns="" val="831677893"/>
                    </a:ext>
                  </a:extLst>
                </a:gridCol>
                <a:gridCol w="3758868">
                  <a:extLst>
                    <a:ext uri="{9D8B030D-6E8A-4147-A177-3AD203B41FA5}">
                      <a16:colId xmlns:a16="http://schemas.microsoft.com/office/drawing/2014/main" xmlns="" val="2849864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Как</a:t>
                      </a: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волка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</a:t>
                      </a: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корми, он в лес смотрит.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2000" dirty="0" smtClean="0"/>
                        <a:t>Для усиления утверждения в придаточной части.</a:t>
                      </a: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82581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r>
                        <a:rPr lang="ru-RU" altLang="ru-RU" sz="2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Сколько ни </a:t>
                      </a:r>
                      <a:r>
                        <a:rPr lang="ru-RU" altLang="ru-RU" sz="2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договаривались мы о встрече, ей не суждено было состояться.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88897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Ни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деревья, 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вода не шелохнутся.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В соединительном повторяющемся союзе.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1298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На небо глянула – 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месяца, 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звёзд.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04381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</a:t>
                      </a:r>
                      <a:r>
                        <a:rPr lang="ru-RU" altLang="ru-RU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улице 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нет ни 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ветерка.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В предложении с отрицательным словом НЕТ.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504093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 Вокруг 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</a:t>
                      </a:r>
                      <a:r>
                        <a:rPr lang="ru-RU" altLang="ru-RU" sz="20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души.</a:t>
                      </a:r>
                      <a:endParaRPr lang="ru-RU" sz="2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Для усиления отрицания рядом с существительным в </a:t>
                      </a:r>
                      <a:r>
                        <a:rPr lang="ru-RU" sz="2000" dirty="0" err="1" smtClean="0"/>
                        <a:t>Р.п</a:t>
                      </a:r>
                      <a:r>
                        <a:rPr lang="ru-RU" sz="2000" dirty="0" smtClean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56533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 Я не произнес 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</a:t>
                      </a:r>
                      <a:r>
                        <a:rPr lang="ru-RU" altLang="ru-RU" sz="2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слова.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48732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 </a:t>
                      </a:r>
                      <a:r>
                        <a:rPr lang="ru-RU" altLang="ru-RU" sz="2000" b="1" dirty="0" smtClean="0">
                          <a:solidFill>
                            <a:srgbClr val="7030A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чему я не рад.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Без ударения в отрицательных местоимениях или наречиях.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596895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 </a:t>
                      </a:r>
                      <a:r>
                        <a:rPr lang="ru-RU" altLang="ru-RU" sz="2000" b="1" dirty="0" smtClean="0">
                          <a:solidFill>
                            <a:srgbClr val="7030A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когда я не ездил в горы.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57286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 Я пришел домой 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жив 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мертв.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В устойчивых оборотах.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07076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 Я 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 разу 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был на море.      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Различай по смыслу:</a:t>
                      </a:r>
                      <a:r>
                        <a:rPr lang="ru-RU" sz="2000" baseline="0" dirty="0" smtClean="0"/>
                        <a:t> никогда, никто.</a:t>
                      </a:r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07577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 </a:t>
                      </a: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Ни один </a:t>
                      </a:r>
                      <a:r>
                        <a:rPr lang="ru-RU" altLang="ru-RU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пришел к финишу первый.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612333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61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490066"/>
          </a:xfrm>
        </p:spPr>
        <p:txBody>
          <a:bodyPr>
            <a:noAutofit/>
          </a:bodyPr>
          <a:lstStyle/>
          <a:p>
            <a:pPr lvl="0"/>
            <a:r>
              <a:rPr lang="ru-RU" sz="2800" dirty="0"/>
              <a:t>Спишите предложения, вставляя пропущенные буквы. Определите часть речи слова ни и его роль в предложении.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616624"/>
          </a:xfrm>
        </p:spPr>
        <p:txBody>
          <a:bodyPr>
            <a:noAutofit/>
          </a:bodyPr>
          <a:lstStyle/>
          <a:p>
            <a:pPr marL="457200" lvl="0" indent="-332104">
              <a:spcBef>
                <a:spcPts val="0"/>
              </a:spcBef>
              <a:buClr>
                <a:srgbClr val="FF7A3E"/>
              </a:buClr>
              <a:buSzPct val="100000"/>
              <a:buAutoNum type="arabicPeriod"/>
            </a:pPr>
            <a:r>
              <a:rPr lang="ru-RU" sz="2800" dirty="0"/>
              <a:t>Я не мог </a:t>
            </a:r>
            <a:r>
              <a:rPr lang="ru-RU" sz="2800" dirty="0" smtClean="0">
                <a:solidFill>
                  <a:srgbClr val="0070C0"/>
                </a:solidFill>
              </a:rPr>
              <a:t>(</a:t>
            </a:r>
            <a:r>
              <a:rPr lang="ru-RU" sz="2800" b="1" dirty="0" smtClean="0">
                <a:solidFill>
                  <a:srgbClr val="1155CC"/>
                </a:solidFill>
              </a:rPr>
              <a:t>н..)</a:t>
            </a:r>
            <a:r>
              <a:rPr lang="ru-RU" sz="2800" dirty="0" smtClean="0"/>
              <a:t>говорить</a:t>
            </a:r>
            <a:r>
              <a:rPr lang="ru-RU" sz="2800" dirty="0"/>
              <a:t>, </a:t>
            </a:r>
            <a:r>
              <a:rPr lang="ru-RU" sz="2800" dirty="0" smtClean="0"/>
              <a:t>(</a:t>
            </a:r>
            <a:r>
              <a:rPr lang="ru-RU" sz="2800" b="1" dirty="0" smtClean="0">
                <a:solidFill>
                  <a:srgbClr val="1155CC"/>
                </a:solidFill>
              </a:rPr>
              <a:t>н..)</a:t>
            </a:r>
            <a:r>
              <a:rPr lang="ru-RU" sz="2800" dirty="0" smtClean="0"/>
              <a:t> </a:t>
            </a:r>
            <a:r>
              <a:rPr lang="ru-RU" sz="2800" dirty="0"/>
              <a:t>молчать.</a:t>
            </a:r>
          </a:p>
          <a:p>
            <a:pPr marL="457200" lvl="0" indent="-332104">
              <a:spcBef>
                <a:spcPts val="0"/>
              </a:spcBef>
              <a:buClr>
                <a:srgbClr val="FF7A3E"/>
              </a:buClr>
              <a:buSzPct val="100000"/>
              <a:buAutoNum type="arabicPeriod"/>
            </a:pPr>
            <a:r>
              <a:rPr lang="ru-RU" sz="2800" dirty="0"/>
              <a:t>Куда </a:t>
            </a:r>
            <a:r>
              <a:rPr lang="ru-RU" sz="2800" dirty="0" smtClean="0"/>
              <a:t>(</a:t>
            </a:r>
            <a:r>
              <a:rPr lang="ru-RU" sz="2800" b="1" dirty="0" smtClean="0">
                <a:solidFill>
                  <a:srgbClr val="1155CC"/>
                </a:solidFill>
              </a:rPr>
              <a:t>н...)</a:t>
            </a:r>
            <a:r>
              <a:rPr lang="ru-RU" sz="2800" dirty="0" smtClean="0"/>
              <a:t> </a:t>
            </a:r>
            <a:r>
              <a:rPr lang="ru-RU" sz="2800" dirty="0"/>
              <a:t>посмотришь, везде цветут сады.</a:t>
            </a:r>
          </a:p>
          <a:p>
            <a:pPr marL="457200" lvl="0" indent="-332104">
              <a:spcBef>
                <a:spcPts val="0"/>
              </a:spcBef>
              <a:buClr>
                <a:srgbClr val="FF7A3E"/>
              </a:buClr>
              <a:buSzPct val="100000"/>
              <a:buAutoNum type="arabicPeriod"/>
            </a:pPr>
            <a:r>
              <a:rPr lang="ru-RU" sz="2800" b="1" dirty="0" smtClean="0">
                <a:solidFill>
                  <a:srgbClr val="1155CC"/>
                </a:solidFill>
              </a:rPr>
              <a:t>(Н…) </a:t>
            </a:r>
            <a:r>
              <a:rPr lang="ru-RU" sz="2800" dirty="0" smtClean="0"/>
              <a:t>разу я не видел высоких гор.</a:t>
            </a:r>
            <a:endParaRPr lang="ru-RU" sz="2800" dirty="0"/>
          </a:p>
          <a:p>
            <a:pPr marL="457200" lvl="0" indent="-332104">
              <a:spcBef>
                <a:spcPts val="0"/>
              </a:spcBef>
              <a:buClr>
                <a:srgbClr val="FF7A3E"/>
              </a:buClr>
              <a:buSzPct val="100000"/>
              <a:buAutoNum type="arabicPeriod"/>
            </a:pPr>
            <a:r>
              <a:rPr lang="ru-RU" sz="2800" dirty="0" smtClean="0"/>
              <a:t> Вокруг нет </a:t>
            </a:r>
            <a:r>
              <a:rPr lang="ru-RU" sz="2800" dirty="0" smtClean="0">
                <a:solidFill>
                  <a:srgbClr val="0070C0"/>
                </a:solidFill>
              </a:rPr>
              <a:t>(</a:t>
            </a:r>
            <a:r>
              <a:rPr lang="ru-RU" sz="2800" b="1" dirty="0" smtClean="0">
                <a:solidFill>
                  <a:srgbClr val="0070C0"/>
                </a:solidFill>
              </a:rPr>
              <a:t>н…</a:t>
            </a:r>
            <a:r>
              <a:rPr lang="ru-RU" sz="2800" dirty="0" smtClean="0">
                <a:solidFill>
                  <a:srgbClr val="0070C0"/>
                </a:solidFill>
              </a:rPr>
              <a:t>) </a:t>
            </a:r>
            <a:r>
              <a:rPr lang="ru-RU" sz="2800" dirty="0" smtClean="0"/>
              <a:t>души.</a:t>
            </a:r>
            <a:endParaRPr lang="ru-RU" sz="2800" dirty="0"/>
          </a:p>
          <a:p>
            <a:pPr marL="457200" lvl="0" indent="-332104">
              <a:spcBef>
                <a:spcPts val="0"/>
              </a:spcBef>
              <a:buClr>
                <a:srgbClr val="FF7A3E"/>
              </a:buClr>
              <a:buSzPct val="100000"/>
              <a:buAutoNum type="arabicPeriod"/>
            </a:pPr>
            <a:r>
              <a:rPr lang="ru-RU" sz="2800" dirty="0"/>
              <a:t>Сколько бы </a:t>
            </a:r>
            <a:r>
              <a:rPr lang="ru-RU" sz="2800" dirty="0" smtClean="0">
                <a:solidFill>
                  <a:srgbClr val="0070C0"/>
                </a:solidFill>
              </a:rPr>
              <a:t>(</a:t>
            </a:r>
            <a:r>
              <a:rPr lang="ru-RU" sz="2800" b="1" dirty="0" smtClean="0">
                <a:solidFill>
                  <a:srgbClr val="1155CC"/>
                </a:solidFill>
              </a:rPr>
              <a:t>н..) </a:t>
            </a:r>
            <a:r>
              <a:rPr lang="ru-RU" sz="2800" dirty="0"/>
              <a:t>жил, не перестаешь удивляться красоте природы.</a:t>
            </a:r>
          </a:p>
          <a:p>
            <a:pPr marL="457200" lvl="0" indent="-332104">
              <a:spcBef>
                <a:spcPts val="0"/>
              </a:spcBef>
              <a:buClr>
                <a:srgbClr val="FF7A3E"/>
              </a:buClr>
              <a:buSzPct val="100000"/>
              <a:buAutoNum type="arabicPeriod"/>
            </a:pPr>
            <a:r>
              <a:rPr lang="ru-RU" sz="2800" dirty="0" smtClean="0"/>
              <a:t>На небе (</a:t>
            </a:r>
            <a:r>
              <a:rPr lang="ru-RU" sz="2800" dirty="0" smtClean="0">
                <a:solidFill>
                  <a:srgbClr val="0070C0"/>
                </a:solidFill>
              </a:rPr>
              <a:t>н.</a:t>
            </a:r>
            <a:r>
              <a:rPr lang="ru-RU" sz="2800" dirty="0" smtClean="0"/>
              <a:t>.</a:t>
            </a:r>
            <a:r>
              <a:rPr lang="ru-RU" sz="2800" dirty="0" smtClean="0">
                <a:solidFill>
                  <a:srgbClr val="0070C0"/>
                </a:solidFill>
              </a:rPr>
              <a:t>)</a:t>
            </a:r>
            <a:r>
              <a:rPr lang="ru-RU" sz="2800" dirty="0" smtClean="0"/>
              <a:t> тучки.</a:t>
            </a:r>
            <a:endParaRPr lang="ru-RU" sz="2800" dirty="0"/>
          </a:p>
          <a:p>
            <a:pPr marL="457200" lvl="0" indent="-332104">
              <a:spcBef>
                <a:spcPts val="0"/>
              </a:spcBef>
              <a:buClr>
                <a:srgbClr val="FF7A3E"/>
              </a:buClr>
              <a:buSzPct val="100000"/>
              <a:buAutoNum type="arabicPeriod"/>
            </a:pPr>
            <a:r>
              <a:rPr lang="ru-RU" sz="2800" b="1" dirty="0" smtClean="0">
                <a:solidFill>
                  <a:srgbClr val="1155CC"/>
                </a:solidFill>
              </a:rPr>
              <a:t>(Н…)</a:t>
            </a:r>
            <a:r>
              <a:rPr lang="ru-RU" sz="2800" dirty="0" smtClean="0"/>
              <a:t> </a:t>
            </a:r>
            <a:r>
              <a:rPr lang="ru-RU" sz="2800" dirty="0"/>
              <a:t>сказок о вас не расскажут, </a:t>
            </a:r>
            <a:r>
              <a:rPr lang="ru-RU" sz="2800" dirty="0" smtClean="0"/>
              <a:t>(</a:t>
            </a:r>
            <a:r>
              <a:rPr lang="ru-RU" sz="2800" b="1" dirty="0" smtClean="0">
                <a:solidFill>
                  <a:srgbClr val="1155CC"/>
                </a:solidFill>
              </a:rPr>
              <a:t>н…)</a:t>
            </a:r>
            <a:r>
              <a:rPr lang="ru-RU" sz="2800" dirty="0" smtClean="0"/>
              <a:t> </a:t>
            </a:r>
            <a:r>
              <a:rPr lang="ru-RU" sz="2800" dirty="0"/>
              <a:t>песен о вас не споют</a:t>
            </a:r>
            <a:r>
              <a:rPr lang="ru-RU" sz="2800" dirty="0" smtClean="0"/>
              <a:t>.</a:t>
            </a:r>
          </a:p>
          <a:p>
            <a:pPr marL="457200" lvl="0" indent="-332104">
              <a:spcBef>
                <a:spcPts val="0"/>
              </a:spcBef>
              <a:buClr>
                <a:srgbClr val="FF7A3E"/>
              </a:buClr>
              <a:buSzPct val="100000"/>
              <a:buAutoNum type="arabicPeriod"/>
            </a:pPr>
            <a:r>
              <a:rPr lang="ru-RU" sz="2800" dirty="0" smtClean="0">
                <a:solidFill>
                  <a:srgbClr val="0070C0"/>
                </a:solidFill>
              </a:rPr>
              <a:t>(</a:t>
            </a:r>
            <a:r>
              <a:rPr lang="ru-RU" sz="2800" b="1" dirty="0" smtClean="0">
                <a:solidFill>
                  <a:srgbClr val="0070C0"/>
                </a:solidFill>
              </a:rPr>
              <a:t>Н…</a:t>
            </a:r>
            <a:r>
              <a:rPr lang="ru-RU" sz="2800" dirty="0" smtClean="0">
                <a:solidFill>
                  <a:srgbClr val="0070C0"/>
                </a:solidFill>
              </a:rPr>
              <a:t>)</a:t>
            </a:r>
            <a:r>
              <a:rPr lang="ru-RU" sz="2800" dirty="0" smtClean="0"/>
              <a:t>кто и (</a:t>
            </a:r>
            <a:r>
              <a:rPr lang="ru-RU" sz="2800" b="1" dirty="0" smtClean="0">
                <a:solidFill>
                  <a:srgbClr val="0070C0"/>
                </a:solidFill>
              </a:rPr>
              <a:t>н…</a:t>
            </a:r>
            <a:r>
              <a:rPr lang="ru-RU" sz="2800" dirty="0" smtClean="0">
                <a:solidFill>
                  <a:srgbClr val="0070C0"/>
                </a:solidFill>
              </a:rPr>
              <a:t>)</a:t>
            </a:r>
            <a:r>
              <a:rPr lang="ru-RU" sz="2800" dirty="0" smtClean="0"/>
              <a:t>где (</a:t>
            </a:r>
            <a:r>
              <a:rPr lang="ru-RU" sz="2800" b="1" dirty="0" smtClean="0">
                <a:solidFill>
                  <a:srgbClr val="0070C0"/>
                </a:solidFill>
              </a:rPr>
              <a:t>н…</a:t>
            </a:r>
            <a:r>
              <a:rPr lang="ru-RU" sz="2800" dirty="0" smtClean="0"/>
              <a:t>) с кем не отдыхал.</a:t>
            </a:r>
          </a:p>
          <a:p>
            <a:pPr marL="457200" lvl="0" indent="-332104">
              <a:spcBef>
                <a:spcPts val="0"/>
              </a:spcBef>
              <a:buClr>
                <a:srgbClr val="FF7A3E"/>
              </a:buClr>
              <a:buSzPct val="100000"/>
              <a:buAutoNum type="arabicPeriod"/>
            </a:pPr>
            <a:r>
              <a:rPr lang="ru-RU" sz="2800" dirty="0" smtClean="0">
                <a:solidFill>
                  <a:srgbClr val="0070C0"/>
                </a:solidFill>
              </a:rPr>
              <a:t>(</a:t>
            </a:r>
            <a:r>
              <a:rPr lang="ru-RU" sz="2800" b="1" dirty="0" smtClean="0">
                <a:solidFill>
                  <a:srgbClr val="0070C0"/>
                </a:solidFill>
              </a:rPr>
              <a:t>Н…</a:t>
            </a:r>
            <a:r>
              <a:rPr lang="ru-RU" sz="2800" dirty="0" smtClean="0">
                <a:solidFill>
                  <a:srgbClr val="0070C0"/>
                </a:solidFill>
              </a:rPr>
              <a:t>) </a:t>
            </a:r>
            <a:r>
              <a:rPr lang="ru-RU" sz="2800" dirty="0" smtClean="0"/>
              <a:t>один человек нам не помог.</a:t>
            </a:r>
          </a:p>
          <a:p>
            <a:pPr marL="457200" lvl="0" indent="-332104">
              <a:spcBef>
                <a:spcPts val="0"/>
              </a:spcBef>
              <a:buClr>
                <a:srgbClr val="FF7A3E"/>
              </a:buClr>
              <a:buSzPct val="100000"/>
              <a:buAutoNum type="arabicPeriod"/>
            </a:pPr>
            <a:r>
              <a:rPr lang="ru-RU" sz="2800" dirty="0">
                <a:solidFill>
                  <a:srgbClr val="0070C0"/>
                </a:solidFill>
              </a:rPr>
              <a:t>(</a:t>
            </a:r>
            <a:r>
              <a:rPr lang="ru-RU" sz="2800" b="1" dirty="0" smtClean="0">
                <a:solidFill>
                  <a:srgbClr val="0070C0"/>
                </a:solidFill>
              </a:rPr>
              <a:t>Н..) </a:t>
            </a:r>
            <a:r>
              <a:rPr lang="ru-RU" sz="2800" dirty="0" smtClean="0"/>
              <a:t>днем </a:t>
            </a:r>
            <a:r>
              <a:rPr lang="ru-RU" sz="2800" dirty="0" smtClean="0">
                <a:solidFill>
                  <a:srgbClr val="0070C0"/>
                </a:solidFill>
              </a:rPr>
              <a:t>(</a:t>
            </a:r>
            <a:r>
              <a:rPr lang="ru-RU" sz="2800" b="1" dirty="0" smtClean="0">
                <a:solidFill>
                  <a:srgbClr val="0070C0"/>
                </a:solidFill>
              </a:rPr>
              <a:t>н..</a:t>
            </a:r>
            <a:r>
              <a:rPr lang="ru-RU" sz="2800" dirty="0" smtClean="0">
                <a:solidFill>
                  <a:srgbClr val="0070C0"/>
                </a:solidFill>
              </a:rPr>
              <a:t>) </a:t>
            </a:r>
            <a:r>
              <a:rPr lang="ru-RU" sz="2800" dirty="0" smtClean="0"/>
              <a:t>ночью мне не спалось.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558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Лексическая зарядка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 smtClean="0"/>
              <a:t>Ни </a:t>
            </a:r>
            <a:r>
              <a:rPr lang="ru-RU" dirty="0"/>
              <a:t>свет ни </a:t>
            </a:r>
            <a:r>
              <a:rPr lang="ru-RU" dirty="0" smtClean="0"/>
              <a:t>заря</a:t>
            </a:r>
          </a:p>
          <a:p>
            <a:pPr marL="82296" indent="0">
              <a:buNone/>
            </a:pPr>
            <a:r>
              <a:rPr lang="ru-RU" dirty="0" smtClean="0"/>
              <a:t>Ни </a:t>
            </a:r>
            <a:r>
              <a:rPr lang="ru-RU" dirty="0"/>
              <a:t>два ни полтора           </a:t>
            </a:r>
          </a:p>
          <a:p>
            <a:pPr marL="82296" indent="0">
              <a:buNone/>
            </a:pPr>
            <a:r>
              <a:rPr lang="ru-RU" dirty="0" smtClean="0"/>
              <a:t>Ни </a:t>
            </a:r>
            <a:r>
              <a:rPr lang="ru-RU" dirty="0"/>
              <a:t>днём ни </a:t>
            </a:r>
            <a:r>
              <a:rPr lang="ru-RU" dirty="0" smtClean="0"/>
              <a:t>ночью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809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 smtClean="0"/>
              <a:t>Ни </a:t>
            </a:r>
            <a:r>
              <a:rPr lang="ru-RU" dirty="0"/>
              <a:t>свет ни заря</a:t>
            </a:r>
          </a:p>
          <a:p>
            <a:pPr marL="82296" indent="0">
              <a:buNone/>
            </a:pPr>
            <a:r>
              <a:rPr lang="ru-RU" dirty="0" smtClean="0"/>
              <a:t>                                     </a:t>
            </a:r>
            <a:r>
              <a:rPr lang="ru-RU" dirty="0"/>
              <a:t>очень рано</a:t>
            </a:r>
          </a:p>
          <a:p>
            <a:pPr marL="82296" indent="0">
              <a:buNone/>
            </a:pPr>
            <a:r>
              <a:rPr lang="ru-RU" dirty="0"/>
              <a:t>Ни два ни полтора           </a:t>
            </a:r>
          </a:p>
          <a:p>
            <a:pPr marL="82296" indent="0">
              <a:buNone/>
            </a:pPr>
            <a:r>
              <a:rPr lang="ru-RU" dirty="0" smtClean="0"/>
              <a:t>                                     недостаточно</a:t>
            </a:r>
          </a:p>
          <a:p>
            <a:pPr marL="82296" indent="0">
              <a:buNone/>
            </a:pPr>
            <a:r>
              <a:rPr lang="ru-RU" dirty="0" smtClean="0"/>
              <a:t>Ни днём ни ночью</a:t>
            </a:r>
          </a:p>
          <a:p>
            <a:pPr marL="82296" indent="0">
              <a:buNone/>
            </a:pPr>
            <a:r>
              <a:rPr lang="ru-RU" dirty="0" smtClean="0"/>
              <a:t>                                      никогда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992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" sz="4400" b="1" dirty="0">
                <a:solidFill>
                  <a:srgbClr val="FF7A3E"/>
                </a:solidFill>
              </a:rPr>
              <a:t>Вставьте НЕ или НИ.</a:t>
            </a:r>
            <a:br>
              <a:rPr lang="ru" sz="4400" b="1" dirty="0">
                <a:solidFill>
                  <a:srgbClr val="FF7A3E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08" y="846138"/>
            <a:ext cx="8892988" cy="5895230"/>
          </a:xfrm>
        </p:spPr>
        <p:txBody>
          <a:bodyPr>
            <a:normAutofit fontScale="77500" lnSpcReduction="20000"/>
          </a:bodyPr>
          <a:lstStyle/>
          <a:p>
            <a:pPr marL="82296" indent="0">
              <a:lnSpc>
                <a:spcPct val="160000"/>
              </a:lnSpc>
              <a:buNone/>
            </a:pPr>
            <a:r>
              <a:rPr lang="ru" sz="3600" dirty="0" smtClean="0"/>
              <a:t>1. </a:t>
            </a:r>
            <a:r>
              <a:rPr lang="ru-RU" dirty="0"/>
              <a:t>Я ___ мог </a:t>
            </a:r>
            <a:r>
              <a:rPr lang="ru-RU" dirty="0" smtClean="0"/>
              <a:t>___ сказать, </a:t>
            </a:r>
            <a:r>
              <a:rPr lang="ru-RU" dirty="0"/>
              <a:t>___ </a:t>
            </a:r>
            <a:r>
              <a:rPr lang="ru-RU" dirty="0" smtClean="0"/>
              <a:t>промолчать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 smtClean="0"/>
              <a:t>2. </a:t>
            </a:r>
            <a:r>
              <a:rPr lang="ru-RU" dirty="0"/>
              <a:t>___ слова сквозь грохот ___ слышно.</a:t>
            </a:r>
            <a:br>
              <a:rPr lang="ru-RU" dirty="0"/>
            </a:br>
            <a:r>
              <a:rPr lang="ru-RU" dirty="0"/>
              <a:t>3</a:t>
            </a:r>
            <a:r>
              <a:rPr lang="ru-RU" dirty="0" smtClean="0"/>
              <a:t>. </a:t>
            </a:r>
            <a:r>
              <a:rPr lang="ru-RU" dirty="0"/>
              <a:t>Как я ___ старался, но решить эту задачу ___ мог.</a:t>
            </a:r>
            <a:br>
              <a:rPr lang="ru-RU" dirty="0"/>
            </a:br>
            <a:r>
              <a:rPr lang="ru-RU" dirty="0"/>
              <a:t>4</a:t>
            </a:r>
            <a:r>
              <a:rPr lang="ru-RU" dirty="0" smtClean="0"/>
              <a:t>. </a:t>
            </a:r>
            <a:r>
              <a:rPr lang="ru-RU" dirty="0"/>
              <a:t>Как врач, я ___ мог ___ помочь раненому.</a:t>
            </a:r>
            <a:br>
              <a:rPr lang="ru-RU" dirty="0"/>
            </a:br>
            <a:r>
              <a:rPr lang="ru-RU" dirty="0"/>
              <a:t>5</a:t>
            </a:r>
            <a:r>
              <a:rPr lang="ru-RU" dirty="0" smtClean="0"/>
              <a:t>.  </a:t>
            </a:r>
            <a:r>
              <a:rPr lang="ru-RU" dirty="0"/>
              <a:t>___ одно окошко ___ светилось на улице.</a:t>
            </a:r>
            <a:br>
              <a:rPr lang="ru-RU" dirty="0"/>
            </a:br>
            <a:r>
              <a:rPr lang="ru-RU" dirty="0"/>
              <a:t>6</a:t>
            </a:r>
            <a:r>
              <a:rPr lang="ru-RU" dirty="0" smtClean="0"/>
              <a:t>. </a:t>
            </a:r>
            <a:r>
              <a:rPr lang="ru-RU" dirty="0"/>
              <a:t>Сколько бы ___ жил, ___ перестаю удивляться красоте природы.</a:t>
            </a:r>
            <a:br>
              <a:rPr lang="ru-RU" dirty="0"/>
            </a:br>
            <a:r>
              <a:rPr lang="ru-RU" dirty="0"/>
              <a:t>7</a:t>
            </a:r>
            <a:r>
              <a:rPr lang="ru-RU" dirty="0" smtClean="0"/>
              <a:t>. </a:t>
            </a:r>
            <a:r>
              <a:rPr lang="ru-RU" dirty="0"/>
              <a:t>Прошу вас, ___ слова!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924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 smtClean="0">
                <a:solidFill>
                  <a:srgbClr val="002060"/>
                </a:solidFill>
              </a:rPr>
              <a:t>Составьте  </a:t>
            </a:r>
            <a:r>
              <a:rPr lang="ru-RU" altLang="ru-RU" b="1" dirty="0">
                <a:solidFill>
                  <a:srgbClr val="002060"/>
                </a:solidFill>
              </a:rPr>
              <a:t>текст</a:t>
            </a:r>
            <a:r>
              <a:rPr lang="ru-RU" altLang="ru-RU" dirty="0">
                <a:solidFill>
                  <a:srgbClr val="002060"/>
                </a:solidFill>
              </a:rPr>
              <a:t/>
            </a:r>
            <a:br>
              <a:rPr lang="ru-RU" altLang="ru-RU" dirty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dirty="0"/>
              <a:t>Когда я вижу море, то н… </a:t>
            </a:r>
            <a:r>
              <a:rPr lang="ru-RU" altLang="ru-RU" dirty="0" smtClean="0"/>
              <a:t>могу  не</a:t>
            </a:r>
            <a:r>
              <a:rPr lang="ru-RU" altLang="ru-RU" dirty="0"/>
              <a:t>….______. Н..  одно столетие_____________________. </a:t>
            </a:r>
            <a:endParaRPr lang="ru-RU" altLang="ru-RU" dirty="0" smtClean="0"/>
          </a:p>
          <a:p>
            <a:pPr marL="0" indent="0">
              <a:buNone/>
            </a:pPr>
            <a:r>
              <a:rPr lang="ru-RU" altLang="ru-RU" dirty="0" smtClean="0"/>
              <a:t>Н</a:t>
            </a:r>
            <a:r>
              <a:rPr lang="ru-RU" altLang="ru-RU" dirty="0"/>
              <a:t>.. ветер, н… солнце не властны над морем. Даже человек, сколько бы н… пытался ___________, не способен _____________. Море – это (не)постижимая тайна, и н… один из нас н… ______________________.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8211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Проверь себя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" dirty="0"/>
              <a:t>1. </a:t>
            </a:r>
            <a:r>
              <a:rPr lang="ru-RU" dirty="0"/>
              <a:t>Кто </a:t>
            </a:r>
            <a:r>
              <a:rPr lang="ru-RU" dirty="0">
                <a:solidFill>
                  <a:srgbClr val="0070C0"/>
                </a:solidFill>
              </a:rPr>
              <a:t>НИ</a:t>
            </a:r>
            <a:r>
              <a:rPr lang="ru-RU" dirty="0"/>
              <a:t> отвечал сегодня, ответили хорошо.</a:t>
            </a:r>
            <a:br>
              <a:rPr lang="ru-RU" dirty="0"/>
            </a:br>
            <a:r>
              <a:rPr lang="ru-RU" dirty="0"/>
              <a:t>2. Куда он только </a:t>
            </a:r>
            <a:r>
              <a:rPr lang="ru-RU" dirty="0">
                <a:solidFill>
                  <a:srgbClr val="0070C0"/>
                </a:solidFill>
              </a:rPr>
              <a:t>НЕ</a:t>
            </a:r>
            <a:r>
              <a:rPr lang="ru-RU" dirty="0"/>
              <a:t> обращался!</a:t>
            </a:r>
            <a:br>
              <a:rPr lang="ru-RU" dirty="0"/>
            </a:br>
            <a:r>
              <a:rPr lang="ru-RU" dirty="0"/>
              <a:t>3. В каком бы </a:t>
            </a:r>
            <a:r>
              <a:rPr lang="ru-RU" dirty="0">
                <a:solidFill>
                  <a:srgbClr val="0070C0"/>
                </a:solidFill>
              </a:rPr>
              <a:t>НИ</a:t>
            </a:r>
            <a:r>
              <a:rPr lang="ru-RU" dirty="0"/>
              <a:t> был далёком краю, я вспоминаю деревню свою.</a:t>
            </a:r>
            <a:br>
              <a:rPr lang="ru-RU" dirty="0"/>
            </a:br>
            <a:r>
              <a:rPr lang="ru-RU" dirty="0"/>
              <a:t>4. Кто </a:t>
            </a:r>
            <a:r>
              <a:rPr lang="ru-RU" dirty="0">
                <a:solidFill>
                  <a:srgbClr val="0070C0"/>
                </a:solidFill>
              </a:rPr>
              <a:t>НЕ</a:t>
            </a:r>
            <a:r>
              <a:rPr lang="ru-RU" dirty="0"/>
              <a:t> читал сказок Пушкина!</a:t>
            </a:r>
            <a:br>
              <a:rPr lang="ru-RU" dirty="0"/>
            </a:br>
            <a:r>
              <a:rPr lang="ru-RU" dirty="0"/>
              <a:t>5. Он </a:t>
            </a:r>
            <a:r>
              <a:rPr lang="ru-RU" dirty="0">
                <a:solidFill>
                  <a:srgbClr val="0070C0"/>
                </a:solidFill>
              </a:rPr>
              <a:t>НЕ</a:t>
            </a:r>
            <a:r>
              <a:rPr lang="ru-RU" dirty="0"/>
              <a:t> мог приехать к нам.</a:t>
            </a:r>
            <a:br>
              <a:rPr lang="ru-RU" dirty="0"/>
            </a:br>
            <a:r>
              <a:rPr lang="ru-RU" dirty="0"/>
              <a:t>6. Куда </a:t>
            </a:r>
            <a:r>
              <a:rPr lang="ru-RU" dirty="0">
                <a:solidFill>
                  <a:srgbClr val="0070C0"/>
                </a:solidFill>
              </a:rPr>
              <a:t>НИ</a:t>
            </a:r>
            <a:r>
              <a:rPr lang="ru-RU" dirty="0"/>
              <a:t> посмотришь, везде цветут сады.</a:t>
            </a:r>
            <a:br>
              <a:rPr lang="ru-RU" dirty="0"/>
            </a:br>
            <a:r>
              <a:rPr lang="ru-RU" dirty="0"/>
              <a:t>7. Он встал сегодня </a:t>
            </a:r>
            <a:r>
              <a:rPr lang="ru-RU" dirty="0">
                <a:solidFill>
                  <a:srgbClr val="0070C0"/>
                </a:solidFill>
              </a:rPr>
              <a:t>НИ</a:t>
            </a:r>
            <a:r>
              <a:rPr lang="ru-RU" dirty="0"/>
              <a:t> свет </a:t>
            </a:r>
            <a:r>
              <a:rPr lang="ru-RU" dirty="0">
                <a:solidFill>
                  <a:srgbClr val="0070C0"/>
                </a:solidFill>
              </a:rPr>
              <a:t>НИ </a:t>
            </a:r>
            <a:r>
              <a:rPr lang="ru-RU" dirty="0"/>
              <a:t>заря.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10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1161563"/>
              </p:ext>
            </p:extLst>
          </p:nvPr>
        </p:nvGraphicFramePr>
        <p:xfrm>
          <a:off x="457200" y="1700807"/>
          <a:ext cx="7715200" cy="3364992"/>
        </p:xfrm>
        <a:graphic>
          <a:graphicData uri="http://schemas.openxmlformats.org/drawingml/2006/table">
            <a:tbl>
              <a:tblPr firstRow="1" firstCol="1" bandRow="1"/>
              <a:tblGrid>
                <a:gridCol w="25714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14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722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53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Урок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Я на </a:t>
                      </a: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уроке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Итог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53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Интересно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53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Скучно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53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Безразлично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1060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жизни пригодится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062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96646" indent="-514350">
              <a:buAutoNum type="arabicPeriod"/>
            </a:pPr>
            <a:r>
              <a:rPr lang="ru-RU" dirty="0" smtClean="0"/>
              <a:t>Параграф 73</a:t>
            </a:r>
          </a:p>
          <a:p>
            <a:pPr marL="596646" indent="-514350">
              <a:buAutoNum type="arabicPeriod"/>
            </a:pPr>
            <a:r>
              <a:rPr lang="ru-RU" dirty="0" smtClean="0"/>
              <a:t>Упр. 466, 469 </a:t>
            </a:r>
          </a:p>
          <a:p>
            <a:pPr marL="596646" indent="-514350">
              <a:buAutoNum type="arabicPeriod"/>
            </a:pPr>
            <a:r>
              <a:rPr lang="ru-RU" dirty="0" smtClean="0"/>
              <a:t>Карточка</a:t>
            </a:r>
          </a:p>
        </p:txBody>
      </p:sp>
    </p:spTree>
    <p:extLst>
      <p:ext uri="{BB962C8B-B14F-4D97-AF65-F5344CB8AC3E}">
        <p14:creationId xmlns:p14="http://schemas.microsoft.com/office/powerpoint/2010/main" val="41564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" sz="22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Gill Sans MT"/>
              </a:rPr>
              <a:t/>
            </a:r>
            <a:br>
              <a:rPr lang="ru" sz="22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Gill Sans MT"/>
              </a:rPr>
            </a:br>
            <a:r>
              <a:rPr lang="ru" sz="22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Gill Sans MT"/>
              </a:rPr>
              <a:t> </a:t>
            </a:r>
            <a:r>
              <a:rPr lang="ru" sz="2700" b="1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Gill Sans MT"/>
              </a:rPr>
              <a:t>«Да и нет»</a:t>
            </a:r>
            <a:endParaRPr lang="ru-RU" sz="27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856984" cy="6264696"/>
          </a:xfrm>
        </p:spPr>
        <p:txBody>
          <a:bodyPr>
            <a:normAutofit fontScale="25000" lnSpcReduction="20000"/>
          </a:bodyPr>
          <a:lstStyle/>
          <a:p>
            <a:pPr marL="482600">
              <a:lnSpc>
                <a:spcPct val="115000"/>
              </a:lnSpc>
              <a:spcBef>
                <a:spcPts val="0"/>
              </a:spcBef>
              <a:buClr>
                <a:srgbClr val="FF7A3E"/>
              </a:buClr>
              <a:buSzPts val="1400"/>
              <a:buFont typeface="+mj-lt"/>
              <a:buAutoNum type="arabicPeriod"/>
              <a:defRPr/>
            </a:pPr>
            <a:r>
              <a:rPr lang="ru-RU" sz="8800" dirty="0"/>
              <a:t>НЕ пишется слитно со словами, которые не употребляются без НЕ, с неопределёнными местоимениями и отрицательными наречиями.</a:t>
            </a:r>
          </a:p>
          <a:p>
            <a:pPr marL="482600">
              <a:lnSpc>
                <a:spcPct val="115000"/>
              </a:lnSpc>
              <a:spcBef>
                <a:spcPts val="0"/>
              </a:spcBef>
              <a:buClr>
                <a:srgbClr val="FF7A3E"/>
              </a:buClr>
              <a:buSzPts val="1400"/>
              <a:buFont typeface="+mj-lt"/>
              <a:buAutoNum type="arabicPeriod"/>
              <a:defRPr/>
            </a:pPr>
            <a:r>
              <a:rPr lang="ru-RU" sz="8800" dirty="0"/>
              <a:t>НЕ всегда пишется раздельно с глаголами, деепричастиями и причастиями.</a:t>
            </a:r>
          </a:p>
          <a:p>
            <a:pPr marL="482600">
              <a:lnSpc>
                <a:spcPct val="115000"/>
              </a:lnSpc>
              <a:spcBef>
                <a:spcPts val="0"/>
              </a:spcBef>
              <a:buClr>
                <a:srgbClr val="FF7A3E"/>
              </a:buClr>
              <a:buSzPts val="1400"/>
              <a:buFont typeface="+mj-lt"/>
              <a:buAutoNum type="arabicPeriod"/>
              <a:defRPr/>
            </a:pPr>
            <a:r>
              <a:rPr lang="ru-RU" sz="8800" dirty="0"/>
              <a:t>НЕ со словом пишется раздельно, если есть противопоставление с союзом А.</a:t>
            </a:r>
          </a:p>
          <a:p>
            <a:pPr marL="482600">
              <a:lnSpc>
                <a:spcPct val="115000"/>
              </a:lnSpc>
              <a:spcBef>
                <a:spcPts val="0"/>
              </a:spcBef>
              <a:buClr>
                <a:srgbClr val="FF7A3E"/>
              </a:buClr>
              <a:buSzPts val="1400"/>
              <a:buFont typeface="+mj-lt"/>
              <a:buAutoNum type="arabicPeriod"/>
              <a:defRPr/>
            </a:pPr>
            <a:r>
              <a:rPr lang="ru-RU" sz="8800" dirty="0"/>
              <a:t>Причастия, у которых есть зависимые слова, пишутся с НЕ слитно.</a:t>
            </a:r>
          </a:p>
          <a:p>
            <a:pPr marL="482600">
              <a:lnSpc>
                <a:spcPct val="115000"/>
              </a:lnSpc>
              <a:spcBef>
                <a:spcPts val="0"/>
              </a:spcBef>
              <a:buClr>
                <a:srgbClr val="FF7A3E"/>
              </a:buClr>
              <a:buSzPts val="1400"/>
              <a:buFont typeface="+mj-lt"/>
              <a:buAutoNum type="arabicPeriod"/>
              <a:defRPr/>
            </a:pPr>
            <a:r>
              <a:rPr lang="ru-RU" sz="8800" dirty="0"/>
              <a:t>Если прилагательное можно заменить синонимом и при этом у него нет противопоставления с союзом А и отрицательных слов, то НЕ пишем слитно.</a:t>
            </a:r>
          </a:p>
          <a:p>
            <a:pPr marL="482600">
              <a:lnSpc>
                <a:spcPct val="115000"/>
              </a:lnSpc>
              <a:spcBef>
                <a:spcPts val="0"/>
              </a:spcBef>
              <a:buClr>
                <a:srgbClr val="FF7A3E"/>
              </a:buClr>
              <a:buSzPts val="1400"/>
              <a:buFont typeface="+mj-lt"/>
              <a:buAutoNum type="arabicPeriod"/>
              <a:defRPr/>
            </a:pPr>
            <a:r>
              <a:rPr lang="ru-RU" sz="8800" dirty="0"/>
              <a:t>НЕ с числительными всегда раздельно.</a:t>
            </a:r>
          </a:p>
          <a:p>
            <a:pPr marL="482600">
              <a:lnSpc>
                <a:spcPct val="115000"/>
              </a:lnSpc>
              <a:spcBef>
                <a:spcPts val="0"/>
              </a:spcBef>
              <a:buClr>
                <a:srgbClr val="FF7A3E"/>
              </a:buClr>
              <a:buSzPts val="1400"/>
              <a:buFont typeface="+mj-lt"/>
              <a:buAutoNum type="arabicPeriod"/>
              <a:defRPr/>
            </a:pPr>
            <a:r>
              <a:rPr lang="ru-RU" sz="8800" dirty="0"/>
              <a:t>Глагол «(не)доедал» может иметь два написания — и слитное, и раздельное.</a:t>
            </a:r>
          </a:p>
          <a:p>
            <a:pPr marL="482600">
              <a:lnSpc>
                <a:spcPct val="115000"/>
              </a:lnSpc>
              <a:spcBef>
                <a:spcPts val="0"/>
              </a:spcBef>
              <a:buClr>
                <a:srgbClr val="FF7A3E"/>
              </a:buClr>
              <a:buSzPts val="1400"/>
              <a:buFont typeface="+mj-lt"/>
              <a:buAutoNum type="arabicPeriod"/>
              <a:defRPr/>
            </a:pPr>
            <a:r>
              <a:rPr lang="ru-RU" sz="8800" dirty="0"/>
              <a:t>В данном предложении НЕ с прилагательным написано верно: </a:t>
            </a:r>
            <a:r>
              <a:rPr lang="ru-RU" sz="8800" i="1" dirty="0"/>
              <a:t>Это был очень не весёлый человек.</a:t>
            </a:r>
          </a:p>
          <a:p>
            <a:pPr marL="482600">
              <a:lnSpc>
                <a:spcPct val="115000"/>
              </a:lnSpc>
              <a:spcBef>
                <a:spcPts val="0"/>
              </a:spcBef>
              <a:buClr>
                <a:srgbClr val="FF7A3E"/>
              </a:buClr>
              <a:buSzPts val="1400"/>
              <a:buFont typeface="+mj-lt"/>
              <a:buAutoNum type="arabicPeriod"/>
              <a:defRPr/>
            </a:pPr>
            <a:r>
              <a:rPr lang="ru-RU" sz="8800" dirty="0"/>
              <a:t>Правильно ли дано объяснение правописанию НЕ со словом: </a:t>
            </a:r>
            <a:r>
              <a:rPr lang="ru-RU" sz="8800" i="1" dirty="0"/>
              <a:t>НЕ ПРОЧИТАН — НЕ с глаголом пишется раздельно.</a:t>
            </a:r>
          </a:p>
          <a:p>
            <a:pPr marL="482600">
              <a:lnSpc>
                <a:spcPct val="115000"/>
              </a:lnSpc>
              <a:spcBef>
                <a:spcPts val="0"/>
              </a:spcBef>
              <a:buClr>
                <a:srgbClr val="FF7A3E"/>
              </a:buClr>
              <a:buSzPts val="1400"/>
              <a:buFont typeface="+mj-lt"/>
              <a:buAutoNum type="arabicPeriod"/>
              <a:defRPr/>
            </a:pPr>
            <a:r>
              <a:rPr lang="ru-RU" sz="8800" kern="0" dirty="0">
                <a:latin typeface="Proxima Nova"/>
                <a:sym typeface="Proxima Nova"/>
              </a:rPr>
              <a:t>Местоимение   «не(с)чем» пишется слитно</a:t>
            </a:r>
            <a:r>
              <a:rPr lang="ru-RU" sz="8800" kern="0" dirty="0" smtClean="0">
                <a:latin typeface="Proxima Nova"/>
                <a:sym typeface="Proxima Nova"/>
              </a:rPr>
              <a:t>.</a:t>
            </a:r>
            <a:endParaRPr lang="ru-RU" sz="8800" dirty="0"/>
          </a:p>
          <a:p>
            <a:endParaRPr lang="ru-RU" sz="8000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6374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19" cy="5865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302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" sz="32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Gill Sans MT"/>
              </a:rPr>
              <a:t>Проверим!</a:t>
            </a:r>
            <a:endParaRPr lang="ru-RU" sz="3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228995"/>
              </p:ext>
            </p:extLst>
          </p:nvPr>
        </p:nvGraphicFramePr>
        <p:xfrm>
          <a:off x="179516" y="1988840"/>
          <a:ext cx="8784970" cy="1463040"/>
        </p:xfrm>
        <a:graphic>
          <a:graphicData uri="http://schemas.openxmlformats.org/drawingml/2006/table">
            <a:tbl>
              <a:tblPr firstRow="1" bandRow="1"/>
              <a:tblGrid>
                <a:gridCol w="878497">
                  <a:extLst>
                    <a:ext uri="{9D8B030D-6E8A-4147-A177-3AD203B41FA5}">
                      <a16:colId xmlns:a16="http://schemas.microsoft.com/office/drawing/2014/main" xmlns="" val="763348478"/>
                    </a:ext>
                  </a:extLst>
                </a:gridCol>
                <a:gridCol w="878497">
                  <a:extLst>
                    <a:ext uri="{9D8B030D-6E8A-4147-A177-3AD203B41FA5}">
                      <a16:colId xmlns:a16="http://schemas.microsoft.com/office/drawing/2014/main" xmlns="" val="3438848238"/>
                    </a:ext>
                  </a:extLst>
                </a:gridCol>
                <a:gridCol w="878497">
                  <a:extLst>
                    <a:ext uri="{9D8B030D-6E8A-4147-A177-3AD203B41FA5}">
                      <a16:colId xmlns:a16="http://schemas.microsoft.com/office/drawing/2014/main" xmlns="" val="1161451387"/>
                    </a:ext>
                  </a:extLst>
                </a:gridCol>
                <a:gridCol w="878497">
                  <a:extLst>
                    <a:ext uri="{9D8B030D-6E8A-4147-A177-3AD203B41FA5}">
                      <a16:colId xmlns:a16="http://schemas.microsoft.com/office/drawing/2014/main" xmlns="" val="1604322187"/>
                    </a:ext>
                  </a:extLst>
                </a:gridCol>
                <a:gridCol w="878497">
                  <a:extLst>
                    <a:ext uri="{9D8B030D-6E8A-4147-A177-3AD203B41FA5}">
                      <a16:colId xmlns:a16="http://schemas.microsoft.com/office/drawing/2014/main" xmlns="" val="1969787108"/>
                    </a:ext>
                  </a:extLst>
                </a:gridCol>
                <a:gridCol w="878497">
                  <a:extLst>
                    <a:ext uri="{9D8B030D-6E8A-4147-A177-3AD203B41FA5}">
                      <a16:colId xmlns:a16="http://schemas.microsoft.com/office/drawing/2014/main" xmlns="" val="408499618"/>
                    </a:ext>
                  </a:extLst>
                </a:gridCol>
                <a:gridCol w="878497">
                  <a:extLst>
                    <a:ext uri="{9D8B030D-6E8A-4147-A177-3AD203B41FA5}">
                      <a16:colId xmlns:a16="http://schemas.microsoft.com/office/drawing/2014/main" xmlns="" val="1922915670"/>
                    </a:ext>
                  </a:extLst>
                </a:gridCol>
                <a:gridCol w="878497">
                  <a:extLst>
                    <a:ext uri="{9D8B030D-6E8A-4147-A177-3AD203B41FA5}">
                      <a16:colId xmlns:a16="http://schemas.microsoft.com/office/drawing/2014/main" xmlns="" val="355895494"/>
                    </a:ext>
                  </a:extLst>
                </a:gridCol>
                <a:gridCol w="878497">
                  <a:extLst>
                    <a:ext uri="{9D8B030D-6E8A-4147-A177-3AD203B41FA5}">
                      <a16:colId xmlns:a16="http://schemas.microsoft.com/office/drawing/2014/main" xmlns="" val="300993795"/>
                    </a:ext>
                  </a:extLst>
                </a:gridCol>
                <a:gridCol w="878497">
                  <a:extLst>
                    <a:ext uri="{9D8B030D-6E8A-4147-A177-3AD203B41FA5}">
                      <a16:colId xmlns:a16="http://schemas.microsoft.com/office/drawing/2014/main" xmlns="" val="92755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6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7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9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10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29512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0" dirty="0" smtClean="0">
                          <a:solidFill>
                            <a:srgbClr val="C00000"/>
                          </a:solidFill>
                          <a:latin typeface="Proxima Nova"/>
                          <a:sym typeface="Proxima Nova"/>
                        </a:rPr>
                        <a:t>ДА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kern="0" dirty="0" smtClean="0">
                          <a:solidFill>
                            <a:srgbClr val="0070C0"/>
                          </a:solidFill>
                          <a:latin typeface="Proxima Nova"/>
                          <a:sym typeface="Proxima Nova"/>
                        </a:rPr>
                        <a:t>НЕТ</a:t>
                      </a:r>
                      <a:endParaRPr lang="ru-RU" sz="2600" b="1" kern="0" dirty="0" smtClean="0">
                        <a:solidFill>
                          <a:srgbClr val="C00000"/>
                        </a:solidFill>
                        <a:latin typeface="Proxima Nova"/>
                        <a:sym typeface="Proxima Nova"/>
                      </a:endParaRP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0" dirty="0" smtClean="0">
                          <a:solidFill>
                            <a:srgbClr val="C00000"/>
                          </a:solidFill>
                          <a:latin typeface="Proxima Nova"/>
                          <a:sym typeface="Proxima Nova"/>
                        </a:rPr>
                        <a:t>ДА</a:t>
                      </a:r>
                      <a:endParaRPr lang="ru-RU" sz="2800" kern="0" dirty="0" smtClean="0">
                        <a:solidFill>
                          <a:srgbClr val="000000"/>
                        </a:solidFill>
                        <a:latin typeface="Proxima Nova"/>
                        <a:sym typeface="Proxima Nova"/>
                      </a:endParaRP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kern="0" dirty="0" smtClean="0">
                          <a:solidFill>
                            <a:srgbClr val="0070C0"/>
                          </a:solidFill>
                          <a:latin typeface="Proxima Nova"/>
                          <a:sym typeface="Proxima Nova"/>
                        </a:rPr>
                        <a:t>НЕТ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0" dirty="0" smtClean="0">
                          <a:solidFill>
                            <a:srgbClr val="C00000"/>
                          </a:solidFill>
                          <a:latin typeface="Proxima Nova"/>
                          <a:sym typeface="Proxima Nova"/>
                        </a:rPr>
                        <a:t>ДА</a:t>
                      </a:r>
                      <a:endParaRPr lang="ru-RU" sz="2800" kern="0" dirty="0" smtClean="0">
                        <a:solidFill>
                          <a:srgbClr val="000000"/>
                        </a:solidFill>
                        <a:latin typeface="Proxima Nova"/>
                        <a:sym typeface="Proxima Nova"/>
                      </a:endParaRP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0" dirty="0" smtClean="0">
                          <a:solidFill>
                            <a:srgbClr val="C00000"/>
                          </a:solidFill>
                          <a:latin typeface="Proxima Nova"/>
                          <a:sym typeface="Proxima Nova"/>
                        </a:rPr>
                        <a:t>ДА</a:t>
                      </a:r>
                      <a:endParaRPr lang="ru-RU" sz="2800" kern="0" dirty="0" smtClean="0">
                        <a:solidFill>
                          <a:srgbClr val="000000"/>
                        </a:solidFill>
                        <a:latin typeface="Proxima Nova"/>
                        <a:sym typeface="Proxima Nova"/>
                      </a:endParaRP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0" dirty="0" smtClean="0">
                          <a:solidFill>
                            <a:srgbClr val="C00000"/>
                          </a:solidFill>
                          <a:latin typeface="Proxima Nova"/>
                          <a:sym typeface="Proxima Nova"/>
                        </a:rPr>
                        <a:t>ДА</a:t>
                      </a:r>
                      <a:endParaRPr lang="ru-RU" sz="2800" kern="0" dirty="0" smtClean="0">
                        <a:solidFill>
                          <a:srgbClr val="000000"/>
                        </a:solidFill>
                        <a:latin typeface="Proxima Nova"/>
                        <a:sym typeface="Proxima Nova"/>
                      </a:endParaRP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kern="0" dirty="0" smtClean="0">
                          <a:solidFill>
                            <a:srgbClr val="0070C0"/>
                          </a:solidFill>
                          <a:latin typeface="Proxima Nova"/>
                          <a:sym typeface="Proxima Nova"/>
                        </a:rPr>
                        <a:t>НЕТ</a:t>
                      </a:r>
                      <a:endParaRPr lang="ru-RU" sz="2600" b="1" kern="0" dirty="0" smtClean="0">
                        <a:solidFill>
                          <a:srgbClr val="C00000"/>
                        </a:solidFill>
                        <a:latin typeface="Proxima Nova"/>
                        <a:sym typeface="Proxima Nova"/>
                      </a:endParaRP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kern="0" dirty="0" smtClean="0">
                          <a:solidFill>
                            <a:srgbClr val="0070C0"/>
                          </a:solidFill>
                          <a:latin typeface="Proxima Nova"/>
                          <a:sym typeface="Proxima Nova"/>
                        </a:rPr>
                        <a:t>НЕТ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600" b="1" kern="0" dirty="0" smtClean="0">
                          <a:solidFill>
                            <a:srgbClr val="0070C0"/>
                          </a:solidFill>
                          <a:latin typeface="Proxima Nova"/>
                          <a:sym typeface="Proxima Nova"/>
                        </a:rPr>
                        <a:t>НЕТ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91031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15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651" y="-315416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Проверим 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075240" cy="4857403"/>
          </a:xfrm>
        </p:spPr>
        <p:txBody>
          <a:bodyPr>
            <a:normAutofit/>
          </a:bodyPr>
          <a:lstStyle/>
          <a:p>
            <a:pPr marL="82550" indent="0">
              <a:buNone/>
              <a:defRPr/>
            </a:pPr>
            <a:r>
              <a:rPr lang="ru-RU" sz="3400" dirty="0" smtClean="0"/>
              <a:t>                                  </a:t>
            </a:r>
            <a:endParaRPr lang="ru-RU" sz="2400" dirty="0"/>
          </a:p>
          <a:p>
            <a:pPr marL="365125" lvl="0" indent="-282575" fontAlgn="base">
              <a:spcBef>
                <a:spcPct val="0"/>
              </a:spcBef>
              <a:spcAft>
                <a:spcPct val="0"/>
              </a:spcAft>
              <a:buClr>
                <a:srgbClr val="3891A7"/>
              </a:buClr>
              <a:buNone/>
            </a:pPr>
            <a:endParaRPr lang="ru-RU" altLang="ru-RU" sz="24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221544"/>
              </p:ext>
            </p:extLst>
          </p:nvPr>
        </p:nvGraphicFramePr>
        <p:xfrm>
          <a:off x="226816" y="620688"/>
          <a:ext cx="8593656" cy="6096365"/>
        </p:xfrm>
        <a:graphic>
          <a:graphicData uri="http://schemas.openxmlformats.org/drawingml/2006/table">
            <a:tbl>
              <a:tblPr firstRow="1" bandRow="1"/>
              <a:tblGrid>
                <a:gridCol w="6375981">
                  <a:extLst>
                    <a:ext uri="{9D8B030D-6E8A-4147-A177-3AD203B41FA5}">
                      <a16:colId xmlns:a16="http://schemas.microsoft.com/office/drawing/2014/main" xmlns="" val="489653234"/>
                    </a:ext>
                  </a:extLst>
                </a:gridCol>
                <a:gridCol w="2217675">
                  <a:extLst>
                    <a:ext uri="{9D8B030D-6E8A-4147-A177-3AD203B41FA5}">
                      <a16:colId xmlns:a16="http://schemas.microsoft.com/office/drawing/2014/main" xmlns="" val="3134871980"/>
                    </a:ext>
                  </a:extLst>
                </a:gridCol>
              </a:tblGrid>
              <a:tr h="381481">
                <a:tc>
                  <a:txBody>
                    <a:bodyPr/>
                    <a:lstStyle/>
                    <a:p>
                      <a:r>
                        <a:rPr lang="ru-RU" altLang="ru-RU" sz="2000" dirty="0" smtClean="0">
                          <a:solidFill>
                            <a:prstClr val="black"/>
                          </a:solidFill>
                        </a:rPr>
                        <a:t>1.Ветер </a:t>
                      </a:r>
                      <a:r>
                        <a:rPr lang="ru-RU" altLang="ru-RU" sz="2000" b="1" dirty="0" smtClean="0">
                          <a:solidFill>
                            <a:srgbClr val="C00000"/>
                          </a:solidFill>
                        </a:rPr>
                        <a:t>не</a:t>
                      </a:r>
                      <a:r>
                        <a:rPr lang="ru-RU" altLang="ru-RU" sz="2000" dirty="0" smtClean="0">
                          <a:solidFill>
                            <a:prstClr val="black"/>
                          </a:solidFill>
                        </a:rPr>
                        <a:t> утихал.</a:t>
                      </a:r>
                      <a:r>
                        <a:rPr lang="ru-RU" altLang="ru-RU" sz="20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</a:rPr>
                        <a:t>отрицательное</a:t>
                      </a:r>
                      <a:endParaRPr lang="ru-RU" altLang="ru-RU" sz="2000" b="1" dirty="0" smtClean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13706507"/>
                  </a:ext>
                </a:extLst>
              </a:tr>
              <a:tr h="381481">
                <a:tc>
                  <a:txBody>
                    <a:bodyPr/>
                    <a:lstStyle/>
                    <a:p>
                      <a:r>
                        <a:rPr lang="ru-RU" altLang="ru-RU" sz="2000" dirty="0" smtClean="0">
                          <a:solidFill>
                            <a:prstClr val="black"/>
                          </a:solidFill>
                        </a:rPr>
                        <a:t>2.Где он только </a:t>
                      </a:r>
                      <a:r>
                        <a:rPr lang="ru-RU" altLang="ru-RU" sz="2000" b="1" dirty="0" smtClean="0">
                          <a:solidFill>
                            <a:srgbClr val="C00000"/>
                          </a:solidFill>
                        </a:rPr>
                        <a:t>не</a:t>
                      </a:r>
                      <a:r>
                        <a:rPr lang="ru-RU" altLang="ru-RU" sz="2000" dirty="0" smtClean="0">
                          <a:solidFill>
                            <a:prstClr val="black"/>
                          </a:solidFill>
                        </a:rPr>
                        <a:t> бывал!?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</a:rPr>
                        <a:t>усилительное</a:t>
                      </a:r>
                      <a:endParaRPr lang="ru-RU" altLang="ru-RU" sz="2000" b="1" dirty="0" smtClean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32592713"/>
                  </a:ext>
                </a:extLst>
              </a:tr>
              <a:tr h="674930">
                <a:tc>
                  <a:txBody>
                    <a:bodyPr/>
                    <a:lstStyle/>
                    <a:p>
                      <a:r>
                        <a:rPr lang="ru-RU" altLang="ru-RU" sz="2000" dirty="0" smtClean="0">
                          <a:solidFill>
                            <a:prstClr val="black"/>
                          </a:solidFill>
                        </a:rPr>
                        <a:t>3.Товарищ </a:t>
                      </a:r>
                      <a:r>
                        <a:rPr lang="ru-RU" altLang="ru-RU" sz="2000" b="1" dirty="0" smtClean="0">
                          <a:solidFill>
                            <a:srgbClr val="C00000"/>
                          </a:solidFill>
                        </a:rPr>
                        <a:t>не </a:t>
                      </a:r>
                      <a:r>
                        <a:rPr lang="ru-RU" altLang="ru-RU" sz="2000" dirty="0" smtClean="0">
                          <a:solidFill>
                            <a:prstClr val="black"/>
                          </a:solidFill>
                        </a:rPr>
                        <a:t>мог </a:t>
                      </a:r>
                      <a:r>
                        <a:rPr lang="ru-RU" altLang="ru-RU" sz="2000" b="1" dirty="0" smtClean="0">
                          <a:solidFill>
                            <a:srgbClr val="C00000"/>
                          </a:solidFill>
                        </a:rPr>
                        <a:t>не</a:t>
                      </a:r>
                      <a:r>
                        <a:rPr lang="ru-RU" altLang="ru-RU" sz="2000" dirty="0" smtClean="0">
                          <a:solidFill>
                            <a:prstClr val="black"/>
                          </a:solidFill>
                        </a:rPr>
                        <a:t> понять меня.</a:t>
                      </a:r>
                      <a:r>
                        <a:rPr lang="ru-RU" altLang="ru-RU" sz="2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</a:rPr>
                        <a:t>положительное- утвердительное</a:t>
                      </a:r>
                      <a:endParaRPr lang="ru-RU" altLang="ru-RU" sz="2000" b="1" dirty="0" smtClean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24051425"/>
                  </a:ext>
                </a:extLst>
              </a:tr>
              <a:tr h="968278">
                <a:tc>
                  <a:txBody>
                    <a:bodyPr/>
                    <a:lstStyle/>
                    <a:p>
                      <a:r>
                        <a:rPr lang="ru-RU" altLang="ru-RU" sz="2000" dirty="0" smtClean="0">
                          <a:solidFill>
                            <a:prstClr val="black"/>
                          </a:solidFill>
                        </a:rPr>
                        <a:t>4.</a:t>
                      </a:r>
                      <a:r>
                        <a:rPr lang="ru-RU" altLang="ru-RU" sz="2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Дождь на улице </a:t>
                      </a:r>
                      <a:r>
                        <a:rPr lang="ru-RU" altLang="ru-RU" sz="2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не</a:t>
                      </a:r>
                      <a:r>
                        <a:rPr lang="ru-RU" altLang="ru-RU" sz="2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прекратился, и наша    прогулка </a:t>
                      </a:r>
                      <a:r>
                        <a:rPr lang="ru-RU" altLang="ru-RU" sz="2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не </a:t>
                      </a:r>
                      <a:r>
                        <a:rPr lang="ru-RU" altLang="ru-RU" sz="2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состоялась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</a:rPr>
                        <a:t>отрицательное</a:t>
                      </a:r>
                      <a:endParaRPr lang="ru-RU" altLang="ru-RU" sz="2000" b="1" dirty="0" smtClean="0">
                        <a:solidFill>
                          <a:prstClr val="black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ССП</a:t>
                      </a:r>
                    </a:p>
                    <a:p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39867494"/>
                  </a:ext>
                </a:extLst>
              </a:tr>
              <a:tr h="674861">
                <a:tc>
                  <a:txBody>
                    <a:bodyPr/>
                    <a:lstStyle/>
                    <a:p>
                      <a:r>
                        <a:rPr lang="ru-RU" altLang="ru-RU" sz="2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5.Дома </a:t>
                      </a:r>
                      <a:r>
                        <a:rPr lang="ru-RU" altLang="ru-RU" sz="2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не</a:t>
                      </a:r>
                      <a:r>
                        <a:rPr lang="ru-RU" altLang="ru-RU" sz="2000" b="1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altLang="ru-RU" sz="2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спали: ещё </a:t>
                      </a:r>
                      <a:r>
                        <a:rPr lang="ru-RU" altLang="ru-RU" sz="2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не </a:t>
                      </a:r>
                      <a:r>
                        <a:rPr lang="ru-RU" altLang="ru-RU" sz="2000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вернулся с работы отец.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5125" marR="0" indent="-2825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3891A7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</a:rPr>
                        <a:t>отрицательное</a:t>
                      </a:r>
                      <a:endParaRPr lang="ru-RU" altLang="ru-RU" sz="2000" b="1" dirty="0" smtClean="0">
                        <a:solidFill>
                          <a:prstClr val="black"/>
                        </a:solidFill>
                      </a:endParaRPr>
                    </a:p>
                    <a:p>
                      <a:pPr marL="365125" indent="-282575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3891A7"/>
                        </a:buClr>
                        <a:buNone/>
                      </a:pPr>
                      <a:r>
                        <a:rPr lang="ru-RU" altLang="ru-RU" sz="2000" b="1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БСП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69800376"/>
                  </a:ext>
                </a:extLst>
              </a:tr>
              <a:tr h="3987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6.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Не только </a:t>
                      </a:r>
                      <a:r>
                        <a:rPr lang="ru-RU" sz="2000" dirty="0" smtClean="0"/>
                        <a:t>дети, 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но и</a:t>
                      </a:r>
                      <a:r>
                        <a:rPr lang="ru-RU" sz="2000" b="1" dirty="0" smtClean="0"/>
                        <a:t> </a:t>
                      </a:r>
                      <a:r>
                        <a:rPr lang="ru-RU" sz="2000" dirty="0" smtClean="0"/>
                        <a:t>взрослые любят мороженое.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Союз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48228129"/>
                  </a:ext>
                </a:extLst>
              </a:tr>
              <a:tr h="38148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7.Летом я поеду 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если не</a:t>
                      </a:r>
                      <a:r>
                        <a:rPr lang="ru-RU" sz="2000" b="1" dirty="0" smtClean="0"/>
                        <a:t> </a:t>
                      </a:r>
                      <a:r>
                        <a:rPr lang="ru-RU" sz="2000" dirty="0" smtClean="0"/>
                        <a:t>в Москву, </a:t>
                      </a:r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то</a:t>
                      </a:r>
                      <a:r>
                        <a:rPr lang="ru-RU" sz="2000" dirty="0" smtClean="0"/>
                        <a:t> в Санкт-Петербург. </a:t>
                      </a:r>
                      <a:endParaRPr lang="ru-RU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37269929"/>
                  </a:ext>
                </a:extLst>
              </a:tr>
              <a:tr h="38148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8.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</a:rPr>
                        <a:t>Не</a:t>
                      </a:r>
                      <a:r>
                        <a:rPr lang="ru-RU" sz="2000" dirty="0" smtClean="0"/>
                        <a:t>когда заниматься спортом. </a:t>
                      </a:r>
                      <a:endParaRPr lang="ru-RU" sz="2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7030A0"/>
                          </a:solidFill>
                        </a:rPr>
                        <a:t>приставка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4060774"/>
                  </a:ext>
                </a:extLst>
              </a:tr>
              <a:tr h="3814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9.</a:t>
                      </a:r>
                      <a:r>
                        <a:rPr lang="ru-RU" sz="2000" b="1" dirty="0" smtClean="0">
                          <a:solidFill>
                            <a:srgbClr val="7030A0"/>
                          </a:solidFill>
                        </a:rPr>
                        <a:t>Не</a:t>
                      </a:r>
                      <a:r>
                        <a:rPr lang="ru-RU" sz="2000" dirty="0" smtClean="0"/>
                        <a:t>кто постучался в дверь.</a:t>
                      </a:r>
                      <a:endParaRPr lang="ru-RU" sz="2000" b="1" dirty="0" smtClean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6086509"/>
                  </a:ext>
                </a:extLst>
              </a:tr>
              <a:tr h="38293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10. Комар носу 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не</a:t>
                      </a:r>
                      <a:r>
                        <a:rPr lang="ru-RU" sz="2000" dirty="0" smtClean="0"/>
                        <a:t> подточит</a:t>
                      </a:r>
                      <a:r>
                        <a:rPr lang="ru-RU" sz="2000" dirty="0" smtClean="0">
                          <a:solidFill>
                            <a:srgbClr val="7030A0"/>
                          </a:solidFill>
                        </a:rPr>
                        <a:t>.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отрицательное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05044339"/>
                  </a:ext>
                </a:extLst>
              </a:tr>
              <a:tr h="3814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11. Я 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не</a:t>
                      </a:r>
                      <a:r>
                        <a:rPr lang="ru-RU" sz="2000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2000" dirty="0" smtClean="0"/>
                        <a:t>раз бывал на море.                            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много раз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88182655"/>
                  </a:ext>
                </a:extLst>
              </a:tr>
              <a:tr h="5159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12. Зашел ко мне 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не</a:t>
                      </a:r>
                      <a:r>
                        <a:rPr lang="ru-RU" sz="2000" dirty="0" smtClean="0"/>
                        <a:t> один одноклассник.    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много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48338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8239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4F271C">
                    <a:satMod val="130000"/>
                  </a:srgbClr>
                </a:solidFill>
              </a:rPr>
              <a:t/>
            </a:r>
            <a:br>
              <a:rPr lang="ru-RU" sz="2000" b="1" dirty="0" smtClean="0">
                <a:solidFill>
                  <a:srgbClr val="4F271C">
                    <a:satMod val="130000"/>
                  </a:srgbClr>
                </a:solidFill>
              </a:rPr>
            </a:br>
            <a:r>
              <a:rPr lang="ru-RU" sz="2200" b="1" dirty="0" smtClean="0">
                <a:solidFill>
                  <a:srgbClr val="4F271C">
                    <a:satMod val="130000"/>
                  </a:srgbClr>
                </a:solidFill>
              </a:rPr>
              <a:t>Укажите </a:t>
            </a:r>
            <a:r>
              <a:rPr lang="ru-RU" sz="2200" b="1" dirty="0">
                <a:solidFill>
                  <a:srgbClr val="4F271C">
                    <a:satMod val="130000"/>
                  </a:srgbClr>
                </a:solidFill>
              </a:rPr>
              <a:t>, раскрывая скобки, ряд, в котором все слова с НЕ пишутся </a:t>
            </a:r>
            <a:r>
              <a:rPr lang="ru-RU" sz="2200" b="1" dirty="0">
                <a:solidFill>
                  <a:srgbClr val="C00000"/>
                </a:solidFill>
              </a:rPr>
              <a:t>раздельно</a:t>
            </a:r>
            <a:r>
              <a:rPr lang="ru-RU" sz="2200" b="1" dirty="0">
                <a:solidFill>
                  <a:srgbClr val="4F271C">
                    <a:satMod val="130000"/>
                  </a:srgbClr>
                </a:solidFill>
              </a:rPr>
              <a:t>. В выписанном ряду для каждого случая укажите условия выбора раздельного написания</a:t>
            </a:r>
            <a:r>
              <a:rPr lang="ru-RU" sz="2200" b="1" dirty="0" smtClean="0">
                <a:solidFill>
                  <a:srgbClr val="4F271C">
                    <a:satMod val="130000"/>
                  </a:srgbClr>
                </a:solidFill>
              </a:rPr>
              <a:t>. </a:t>
            </a:r>
            <a:r>
              <a:rPr lang="ru-RU" sz="2200" dirty="0">
                <a:solidFill>
                  <a:srgbClr val="4F271C">
                    <a:satMod val="130000"/>
                  </a:srgbClr>
                </a:solidFill>
              </a:rPr>
              <a:t/>
            </a:r>
            <a:br>
              <a:rPr lang="ru-RU" sz="2200" dirty="0">
                <a:solidFill>
                  <a:srgbClr val="4F271C">
                    <a:satMod val="130000"/>
                  </a:srgbClr>
                </a:solidFill>
              </a:rPr>
            </a:b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0963" lvl="0" indent="0" algn="just" fontAlgn="base">
              <a:spcAft>
                <a:spcPct val="0"/>
              </a:spcAft>
              <a:buClr>
                <a:srgbClr val="3891A7"/>
              </a:buClr>
              <a:buNone/>
            </a:pPr>
            <a:r>
              <a:rPr lang="ru-RU" altLang="ru-RU" dirty="0">
                <a:solidFill>
                  <a:prstClr val="black"/>
                </a:solidFill>
              </a:rPr>
              <a:t>1)  </a:t>
            </a:r>
            <a:r>
              <a:rPr lang="ru-RU" altLang="ru-RU" dirty="0">
                <a:solidFill>
                  <a:srgbClr val="7030A0"/>
                </a:solidFill>
              </a:rPr>
              <a:t>никому</a:t>
            </a:r>
            <a:r>
              <a:rPr lang="ru-RU" altLang="ru-RU" dirty="0">
                <a:solidFill>
                  <a:prstClr val="black"/>
                </a:solidFill>
              </a:rPr>
              <a:t> (не)хорошо, (не)посаженные, но привезенные деревья , поет (не)громко</a:t>
            </a:r>
          </a:p>
          <a:p>
            <a:pPr marL="80963" lvl="0" indent="0" algn="just" fontAlgn="base">
              <a:spcAft>
                <a:spcPct val="0"/>
              </a:spcAft>
              <a:buClr>
                <a:srgbClr val="3891A7"/>
              </a:buClr>
              <a:buNone/>
            </a:pPr>
            <a:r>
              <a:rPr lang="ru-RU" altLang="ru-RU" dirty="0">
                <a:solidFill>
                  <a:prstClr val="black"/>
                </a:solidFill>
              </a:rPr>
              <a:t>2)  (не)засеянное пшеницей, (не)сложено стихов, (не)</a:t>
            </a:r>
            <a:r>
              <a:rPr lang="ru-RU" altLang="ru-RU" dirty="0" err="1">
                <a:solidFill>
                  <a:prstClr val="black"/>
                </a:solidFill>
              </a:rPr>
              <a:t>ожиданный</a:t>
            </a:r>
            <a:r>
              <a:rPr lang="ru-RU" altLang="ru-RU" dirty="0">
                <a:solidFill>
                  <a:prstClr val="black"/>
                </a:solidFill>
              </a:rPr>
              <a:t> приезд</a:t>
            </a:r>
          </a:p>
          <a:p>
            <a:pPr marL="80963" lvl="0" indent="0" algn="just" fontAlgn="base">
              <a:spcAft>
                <a:spcPct val="0"/>
              </a:spcAft>
              <a:buClr>
                <a:srgbClr val="3891A7"/>
              </a:buClr>
              <a:buNone/>
            </a:pPr>
            <a:r>
              <a:rPr lang="ru-RU" altLang="ru-RU" dirty="0">
                <a:solidFill>
                  <a:prstClr val="black"/>
                </a:solidFill>
              </a:rPr>
              <a:t>3)  вовсе (не)интересно, (не)выполнив задание,  </a:t>
            </a:r>
            <a:r>
              <a:rPr lang="ru-RU" altLang="ru-RU" dirty="0">
                <a:solidFill>
                  <a:srgbClr val="7030A0"/>
                </a:solidFill>
              </a:rPr>
              <a:t>не(с)кем играть</a:t>
            </a:r>
          </a:p>
          <a:p>
            <a:pPr marL="80963" lvl="0" indent="0" algn="just" fontAlgn="base">
              <a:spcAft>
                <a:spcPct val="0"/>
              </a:spcAft>
              <a:buClr>
                <a:srgbClr val="3891A7"/>
              </a:buClr>
              <a:buNone/>
            </a:pPr>
            <a:r>
              <a:rPr lang="ru-RU" altLang="ru-RU" dirty="0">
                <a:solidFill>
                  <a:prstClr val="black"/>
                </a:solidFill>
              </a:rPr>
              <a:t>4)  </a:t>
            </a:r>
            <a:r>
              <a:rPr lang="ru-RU" altLang="ru-RU" dirty="0" smtClean="0">
                <a:solidFill>
                  <a:prstClr val="black"/>
                </a:solidFill>
              </a:rPr>
              <a:t>(не)освещены фонарями, </a:t>
            </a:r>
            <a:r>
              <a:rPr lang="ru-RU" altLang="ru-RU" dirty="0">
                <a:solidFill>
                  <a:prstClr val="black"/>
                </a:solidFill>
              </a:rPr>
              <a:t>трудился (не)</a:t>
            </a:r>
            <a:r>
              <a:rPr lang="ru-RU" altLang="ru-RU" dirty="0" err="1">
                <a:solidFill>
                  <a:prstClr val="black"/>
                </a:solidFill>
              </a:rPr>
              <a:t>устанно</a:t>
            </a:r>
            <a:r>
              <a:rPr lang="ru-RU" altLang="ru-RU" dirty="0">
                <a:solidFill>
                  <a:prstClr val="black"/>
                </a:solidFill>
              </a:rPr>
              <a:t>, (не)ведая побед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388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 </a:t>
            </a:r>
            <a:r>
              <a:rPr lang="ru-RU" dirty="0"/>
              <a:t>бы это значило?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20888"/>
            <a:ext cx="2999492" cy="256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2132856"/>
            <a:ext cx="2243137" cy="224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4067944" y="2348880"/>
            <a:ext cx="2088232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4067944" y="3429000"/>
            <a:ext cx="2520280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139952" y="3645024"/>
            <a:ext cx="2160240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95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64904"/>
            <a:ext cx="2999492" cy="2560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12160" y="2132856"/>
            <a:ext cx="17175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2296" lvl="0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частица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20743" y="3059668"/>
            <a:ext cx="19062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2296" indent="0">
              <a:buNone/>
              <a:defRPr/>
            </a:pPr>
            <a:r>
              <a:rPr lang="ru-RU" sz="2800" b="1" dirty="0" smtClean="0">
                <a:solidFill>
                  <a:srgbClr val="7030A0"/>
                </a:solidFill>
              </a:rPr>
              <a:t>приставка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20744" y="3721388"/>
            <a:ext cx="1292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2296" lvl="0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ru-RU" sz="3200" b="1" dirty="0" smtClean="0">
                <a:solidFill>
                  <a:srgbClr val="00B050"/>
                </a:solidFill>
              </a:rPr>
              <a:t>союз</a:t>
            </a:r>
            <a:endParaRPr lang="ru-RU" sz="3200" b="1" dirty="0">
              <a:solidFill>
                <a:srgbClr val="00B05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4572000" y="2717631"/>
            <a:ext cx="1440160" cy="5673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716016" y="3429000"/>
            <a:ext cx="1504727" cy="72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644008" y="3721388"/>
            <a:ext cx="1440160" cy="4276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8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Какая цель урока?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  <a:defRPr/>
            </a:pPr>
            <a:r>
              <a:rPr lang="ru-RU" sz="3600" dirty="0"/>
              <a:t>Как</a:t>
            </a:r>
            <a:r>
              <a:rPr lang="ru-RU" sz="3600" b="1" dirty="0"/>
              <a:t> </a:t>
            </a:r>
            <a:r>
              <a:rPr lang="ru-RU" dirty="0" smtClean="0"/>
              <a:t>различить </a:t>
            </a:r>
            <a:r>
              <a:rPr lang="ru-RU" b="1" dirty="0">
                <a:solidFill>
                  <a:srgbClr val="7030A0"/>
                </a:solidFill>
              </a:rPr>
              <a:t>приставку</a:t>
            </a:r>
            <a:r>
              <a:rPr lang="ru-RU" dirty="0"/>
              <a:t> НИ, </a:t>
            </a:r>
            <a:r>
              <a:rPr lang="ru-RU" b="1" dirty="0">
                <a:solidFill>
                  <a:srgbClr val="C00000"/>
                </a:solidFill>
              </a:rPr>
              <a:t>частицу</a:t>
            </a:r>
            <a:r>
              <a:rPr lang="ru-RU" dirty="0"/>
              <a:t> НИ, </a:t>
            </a:r>
            <a:r>
              <a:rPr lang="ru-RU" b="1" dirty="0">
                <a:solidFill>
                  <a:srgbClr val="00B050"/>
                </a:solidFill>
              </a:rPr>
              <a:t>союз</a:t>
            </a:r>
            <a:r>
              <a:rPr lang="ru-RU" dirty="0"/>
              <a:t> НИ … НИ</a:t>
            </a:r>
            <a:r>
              <a:rPr lang="ru-RU" dirty="0" smtClean="0"/>
              <a:t>?</a:t>
            </a:r>
          </a:p>
          <a:p>
            <a:pPr marL="0" indent="0">
              <a:buNone/>
              <a:defRPr/>
            </a:pPr>
            <a:endParaRPr lang="ru-RU" dirty="0" smtClean="0"/>
          </a:p>
          <a:p>
            <a:pPr marL="0" indent="0">
              <a:buNone/>
              <a:defRPr/>
            </a:pP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75724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525963"/>
          </a:xfrm>
        </p:spPr>
        <p:txBody>
          <a:bodyPr/>
          <a:lstStyle/>
          <a:p>
            <a:pPr marL="82296" indent="0" algn="ctr">
              <a:buNone/>
            </a:pPr>
            <a:r>
              <a:rPr lang="ru-RU" dirty="0" smtClean="0"/>
              <a:t>Двенадцатое апреля. </a:t>
            </a:r>
          </a:p>
          <a:p>
            <a:pPr marL="82296" indent="0" algn="ctr">
              <a:buNone/>
            </a:pPr>
            <a:r>
              <a:rPr lang="ru-RU" dirty="0" smtClean="0"/>
              <a:t>Классная работа.</a:t>
            </a:r>
          </a:p>
          <a:p>
            <a:pPr marL="82296" indent="0" algn="ctr">
              <a:buNone/>
            </a:pPr>
            <a:r>
              <a:rPr lang="ru-RU" b="1" i="1" dirty="0"/>
              <a:t>Частица НИ, приставка НИ, союз </a:t>
            </a:r>
            <a:r>
              <a:rPr lang="ru-RU" b="1" i="1" dirty="0" smtClean="0"/>
              <a:t>НИ.</a:t>
            </a:r>
            <a:endParaRPr lang="ru-RU" b="1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1249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</TotalTime>
  <Words>905</Words>
  <Application>Microsoft Office PowerPoint</Application>
  <PresentationFormat>Экран (4:3)</PresentationFormat>
  <Paragraphs>153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  «Да и нет»</vt:lpstr>
      <vt:lpstr>Проверим!</vt:lpstr>
      <vt:lpstr> Проверим домашнее задание</vt:lpstr>
      <vt:lpstr> Укажите , раскрывая скобки, ряд, в котором все слова с НЕ пишутся раздельно. В выписанном ряду для каждого случая укажите условия выбора раздельного написания.  </vt:lpstr>
      <vt:lpstr>Что  бы это значило?</vt:lpstr>
      <vt:lpstr>Презентация PowerPoint</vt:lpstr>
      <vt:lpstr>Какая цель урока?</vt:lpstr>
      <vt:lpstr>Презентация PowerPoint</vt:lpstr>
      <vt:lpstr>Понаблюдаем!</vt:lpstr>
      <vt:lpstr>Вывод</vt:lpstr>
      <vt:lpstr>Спишите предложения, вставляя пропущенные буквы. Определите часть речи слова ни и его роль в предложении.</vt:lpstr>
      <vt:lpstr>Лексическая зарядка</vt:lpstr>
      <vt:lpstr>Проверка</vt:lpstr>
      <vt:lpstr>Вставьте НЕ или НИ. </vt:lpstr>
      <vt:lpstr>Составьте  текст </vt:lpstr>
      <vt:lpstr>Проверь себя</vt:lpstr>
      <vt:lpstr>Рефлексия</vt:lpstr>
      <vt:lpstr>Домашнее задание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45</cp:revision>
  <dcterms:created xsi:type="dcterms:W3CDTF">2024-04-07T13:48:20Z</dcterms:created>
  <dcterms:modified xsi:type="dcterms:W3CDTF">2024-04-11T18:52:09Z</dcterms:modified>
</cp:coreProperties>
</file>