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62" r:id="rId16"/>
    <p:sldId id="263" r:id="rId17"/>
    <p:sldId id="265" r:id="rId18"/>
    <p:sldId id="266" r:id="rId19"/>
    <p:sldId id="278" r:id="rId20"/>
    <p:sldId id="26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E14BFB-376B-4DFD-AADB-908ED0D7C8EA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BB6C920-255E-4FA4-9B63-C4CDC983519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 ОГЭ </a:t>
            </a:r>
            <a:b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химии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23, 24</a:t>
            </a:r>
          </a:p>
          <a:p>
            <a:endParaRPr lang="ru-RU" sz="3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6247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Укажите цвет осадка</a:t>
            </a:r>
            <a:br>
              <a:rPr lang="ru-RU" dirty="0"/>
            </a:br>
            <a:r>
              <a:rPr lang="ru-RU" sz="2200" dirty="0"/>
              <a:t> </a:t>
            </a:r>
            <a:r>
              <a:rPr lang="ru-RU" sz="2200" dirty="0">
                <a:solidFill>
                  <a:schemeClr val="tx1"/>
                </a:solidFill>
              </a:rPr>
              <a:t>Помните, что осадки металлов, находящихся в ряду активности до хрома, имеют белый цвет, как и </a:t>
            </a:r>
            <a:r>
              <a:rPr lang="ru-RU" sz="2200" dirty="0" err="1">
                <a:solidFill>
                  <a:schemeClr val="tx1"/>
                </a:solidFill>
              </a:rPr>
              <a:t>AgCl</a:t>
            </a:r>
            <a:r>
              <a:rPr lang="ru-RU" sz="2200" dirty="0">
                <a:solidFill>
                  <a:schemeClr val="tx1"/>
                </a:solidFill>
              </a:rPr>
              <a:t>. А вот осадки металлов после хрома включительно — цветные.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Можно выучить цвета часто используемых осадков: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42178" y="2691685"/>
          <a:ext cx="10758582" cy="4047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0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30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30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3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930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930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68947">
                <a:tc>
                  <a:txBody>
                    <a:bodyPr/>
                    <a:lstStyle/>
                    <a:p>
                      <a:r>
                        <a:rPr lang="ru-RU" sz="2400" dirty="0"/>
                        <a:t>Белые осадки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Желтые осадки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Голубой осадок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Черные осадки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/>
                        <a:t>Бурый осадок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/>
                        <a:t>Зеленый осадок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9998">
                <a:tc>
                  <a:txBody>
                    <a:bodyPr/>
                    <a:lstStyle/>
                    <a:p>
                      <a:r>
                        <a:rPr lang="en-US" sz="2800" dirty="0"/>
                        <a:t>BaSO</a:t>
                      </a:r>
                      <a:r>
                        <a:rPr lang="en-US" sz="2800" baseline="-25000" dirty="0"/>
                        <a:t>4</a:t>
                      </a:r>
                      <a:r>
                        <a:rPr lang="en-US" sz="2800" dirty="0"/>
                        <a:t>, CaCO</a:t>
                      </a:r>
                      <a:r>
                        <a:rPr lang="en-US" sz="2800" baseline="-25000" dirty="0"/>
                        <a:t>3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AgCl</a:t>
                      </a:r>
                      <a:r>
                        <a:rPr lang="en-US" sz="2800" dirty="0"/>
                        <a:t>, </a:t>
                      </a:r>
                      <a:r>
                        <a:rPr lang="en-US" sz="2800" dirty="0" err="1"/>
                        <a:t>ZnS</a:t>
                      </a:r>
                      <a:r>
                        <a:rPr lang="en-US" sz="2800" dirty="0"/>
                        <a:t>, Mg(OH)</a:t>
                      </a:r>
                      <a:r>
                        <a:rPr lang="en-US" sz="2800" baseline="-25000" dirty="0"/>
                        <a:t>2</a:t>
                      </a:r>
                      <a:r>
                        <a:rPr lang="en-US" sz="2800" dirty="0"/>
                        <a:t>, Al(OH)</a:t>
                      </a:r>
                      <a:r>
                        <a:rPr lang="en-US" sz="2800" baseline="-25000" dirty="0"/>
                        <a:t>3</a:t>
                      </a:r>
                      <a:r>
                        <a:rPr lang="en-US" sz="2800" dirty="0"/>
                        <a:t> </a:t>
                      </a:r>
                      <a:r>
                        <a:rPr lang="ru-RU" sz="2800" dirty="0"/>
                        <a:t>и т. 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AgBr</a:t>
                      </a:r>
                      <a:r>
                        <a:rPr lang="en-US" sz="2800" dirty="0"/>
                        <a:t>, </a:t>
                      </a:r>
                      <a:endParaRPr lang="ru-RU" sz="2800" dirty="0"/>
                    </a:p>
                    <a:p>
                      <a:r>
                        <a:rPr lang="en-US" sz="2800" dirty="0" err="1"/>
                        <a:t>AgI</a:t>
                      </a:r>
                      <a:r>
                        <a:rPr lang="en-US" sz="2800" dirty="0"/>
                        <a:t>, </a:t>
                      </a:r>
                      <a:endParaRPr lang="ru-RU" sz="2800" dirty="0"/>
                    </a:p>
                    <a:p>
                      <a:r>
                        <a:rPr lang="en-US" sz="2800" dirty="0"/>
                        <a:t>PbI</a:t>
                      </a:r>
                      <a:r>
                        <a:rPr lang="en-US" sz="2800" baseline="-25000" dirty="0"/>
                        <a:t>2</a:t>
                      </a:r>
                      <a:r>
                        <a:rPr lang="en-US" sz="2800" dirty="0"/>
                        <a:t>, Ag</a:t>
                      </a:r>
                      <a:r>
                        <a:rPr lang="en-US" sz="2800" baseline="-25000" dirty="0"/>
                        <a:t>3</a:t>
                      </a:r>
                      <a:r>
                        <a:rPr lang="en-US" sz="2800" dirty="0"/>
                        <a:t>PO</a:t>
                      </a:r>
                      <a:r>
                        <a:rPr lang="en-US" sz="2800" baseline="-25000" dirty="0"/>
                        <a:t>4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Cu(OH)</a:t>
                      </a:r>
                      <a:r>
                        <a:rPr lang="en-US" sz="2800" baseline="-25000" dirty="0"/>
                        <a:t>2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CuS</a:t>
                      </a:r>
                      <a:r>
                        <a:rPr lang="en-US" sz="2800" dirty="0"/>
                        <a:t>, </a:t>
                      </a:r>
                      <a:endParaRPr lang="ru-RU" sz="2800" dirty="0"/>
                    </a:p>
                    <a:p>
                      <a:r>
                        <a:rPr lang="en-US" sz="2800" dirty="0" err="1"/>
                        <a:t>PbS</a:t>
                      </a:r>
                      <a:r>
                        <a:rPr lang="en-US" sz="2800" dirty="0"/>
                        <a:t>,</a:t>
                      </a:r>
                      <a:endParaRPr lang="ru-RU" sz="2800" dirty="0"/>
                    </a:p>
                    <a:p>
                      <a:r>
                        <a:rPr lang="en-US" sz="2800" dirty="0"/>
                        <a:t> Ag</a:t>
                      </a:r>
                      <a:r>
                        <a:rPr lang="en-US" sz="2800" baseline="-25000" dirty="0"/>
                        <a:t>2</a:t>
                      </a:r>
                      <a:r>
                        <a:rPr lang="en-US" sz="2800" dirty="0"/>
                        <a:t>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Fe(OH)</a:t>
                      </a:r>
                      <a:r>
                        <a:rPr lang="en-US" sz="2800" baseline="-25000" dirty="0"/>
                        <a:t>3</a:t>
                      </a:r>
                      <a:endParaRPr lang="en-US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Fe(OH)</a:t>
                      </a:r>
                      <a:r>
                        <a:rPr lang="en-US" sz="2800" baseline="-25000" dirty="0"/>
                        <a:t>2</a:t>
                      </a:r>
                      <a:r>
                        <a:rPr lang="en-US" sz="2800" dirty="0"/>
                        <a:t>, FeCO</a:t>
                      </a:r>
                      <a:r>
                        <a:rPr lang="en-US" sz="2800" baseline="-25000" dirty="0"/>
                        <a:t>3</a:t>
                      </a:r>
                      <a:endParaRPr lang="en-US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716096"/>
            <a:ext cx="10972800" cy="5608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/>
              <a:t>      Пример 2.</a:t>
            </a:r>
            <a:r>
              <a:rPr lang="ru-RU" sz="2800" i="1" dirty="0"/>
              <a:t> </a:t>
            </a:r>
          </a:p>
          <a:p>
            <a:pPr>
              <a:buNone/>
            </a:pPr>
            <a:r>
              <a:rPr lang="ru-RU" sz="2800" i="1" dirty="0"/>
              <a:t>         Дан раствор серной кислоты, а также набор следующих реактивов: цинк, соляная кислота, растворы хлорида бария, карбоната натрия, хлорида магния.</a:t>
            </a:r>
            <a:br>
              <a:rPr lang="ru-RU" sz="2800" dirty="0"/>
            </a:br>
            <a:r>
              <a:rPr lang="ru-RU" sz="2800" dirty="0"/>
              <a:t>  </a:t>
            </a:r>
          </a:p>
          <a:p>
            <a:pPr>
              <a:buNone/>
            </a:pPr>
            <a:r>
              <a:rPr lang="ru-RU" sz="2800" i="1" dirty="0"/>
              <a:t>      Используя только вещества из приведенного перечня, запишите молекулярные уравнения двух реакций, которые характеризуют химические свойства серной кислоты, и укажите признаки их протекания.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705080"/>
            <a:ext cx="10972800" cy="5619520"/>
          </a:xfrm>
        </p:spPr>
        <p:txBody>
          <a:bodyPr/>
          <a:lstStyle/>
          <a:p>
            <a:pPr>
              <a:buNone/>
            </a:pPr>
            <a:r>
              <a:rPr lang="ru-RU" sz="2800" dirty="0"/>
              <a:t> Запишем уравнения реакций для серной кислоты:</a:t>
            </a:r>
          </a:p>
          <a:p>
            <a:pPr>
              <a:buNone/>
            </a:pPr>
            <a:r>
              <a:rPr lang="ru-RU" sz="2800" dirty="0"/>
              <a:t>H</a:t>
            </a:r>
            <a:r>
              <a:rPr lang="ru-RU" sz="2800" baseline="-25000" dirty="0"/>
              <a:t>2</a:t>
            </a:r>
            <a:r>
              <a:rPr lang="ru-RU" sz="2800" dirty="0"/>
              <a:t>SO</a:t>
            </a:r>
            <a:r>
              <a:rPr lang="ru-RU" sz="2800" baseline="-25000" dirty="0"/>
              <a:t>4</a:t>
            </a:r>
            <a:r>
              <a:rPr lang="ru-RU" sz="2800" dirty="0"/>
              <a:t> + </a:t>
            </a:r>
            <a:r>
              <a:rPr lang="ru-RU" sz="2800" dirty="0" err="1"/>
              <a:t>Zn</a:t>
            </a:r>
            <a:r>
              <a:rPr lang="ru-RU" sz="2800" dirty="0"/>
              <a:t> = ZnSO</a:t>
            </a:r>
            <a:r>
              <a:rPr lang="ru-RU" sz="2800" baseline="-25000" dirty="0"/>
              <a:t>4</a:t>
            </a:r>
            <a:r>
              <a:rPr lang="ru-RU" sz="2800" dirty="0"/>
              <a:t> + H</a:t>
            </a:r>
            <a:r>
              <a:rPr lang="ru-RU" sz="2800" baseline="-25000" dirty="0"/>
              <a:t>2</a:t>
            </a:r>
            <a:r>
              <a:rPr lang="ru-RU" sz="2800" dirty="0"/>
              <a:t>↑</a:t>
            </a:r>
          </a:p>
          <a:p>
            <a:pPr>
              <a:buNone/>
            </a:pPr>
            <a:r>
              <a:rPr lang="ru-RU" sz="2800" dirty="0"/>
              <a:t>H</a:t>
            </a:r>
            <a:r>
              <a:rPr lang="ru-RU" sz="2800" baseline="-25000" dirty="0"/>
              <a:t>2</a:t>
            </a:r>
            <a:r>
              <a:rPr lang="ru-RU" sz="2800" dirty="0"/>
              <a:t>SO</a:t>
            </a:r>
            <a:r>
              <a:rPr lang="ru-RU" sz="2800" baseline="-25000" dirty="0"/>
              <a:t>4</a:t>
            </a:r>
            <a:r>
              <a:rPr lang="ru-RU" sz="2800" dirty="0"/>
              <a:t> + Na</a:t>
            </a:r>
            <a:r>
              <a:rPr lang="ru-RU" sz="2800" baseline="-25000" dirty="0"/>
              <a:t>2</a:t>
            </a:r>
            <a:r>
              <a:rPr lang="ru-RU" sz="2800" dirty="0"/>
              <a:t>CO</a:t>
            </a:r>
            <a:r>
              <a:rPr lang="ru-RU" sz="2800" baseline="-25000" dirty="0"/>
              <a:t>3</a:t>
            </a:r>
            <a:r>
              <a:rPr lang="ru-RU" sz="2800" dirty="0"/>
              <a:t> = Na</a:t>
            </a:r>
            <a:r>
              <a:rPr lang="ru-RU" sz="2800" baseline="-25000" dirty="0"/>
              <a:t>2</a:t>
            </a:r>
            <a:r>
              <a:rPr lang="ru-RU" sz="2800" dirty="0"/>
              <a:t>SO</a:t>
            </a:r>
            <a:r>
              <a:rPr lang="ru-RU" sz="2800" baseline="-25000" dirty="0"/>
              <a:t>4</a:t>
            </a:r>
            <a:r>
              <a:rPr lang="ru-RU" sz="2800" dirty="0"/>
              <a:t> + H</a:t>
            </a:r>
            <a:r>
              <a:rPr lang="ru-RU" sz="2800" baseline="-25000" dirty="0"/>
              <a:t>2</a:t>
            </a:r>
            <a:r>
              <a:rPr lang="ru-RU" sz="2800" dirty="0"/>
              <a:t>O + CO</a:t>
            </a:r>
            <a:r>
              <a:rPr lang="ru-RU" sz="2800" baseline="-25000" dirty="0"/>
              <a:t>2</a:t>
            </a:r>
            <a:r>
              <a:rPr lang="ru-RU" sz="2800" dirty="0"/>
              <a:t>↑</a:t>
            </a:r>
          </a:p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ru-RU" sz="2800" dirty="0"/>
              <a:t>       Для характеристики газов следует указывать цвет и запах. В данном случае Н</a:t>
            </a:r>
            <a:r>
              <a:rPr lang="ru-RU" sz="2800" baseline="-25000" dirty="0"/>
              <a:t>2</a:t>
            </a:r>
            <a:r>
              <a:rPr lang="ru-RU" sz="2800" dirty="0"/>
              <a:t> и СО</a:t>
            </a:r>
            <a:r>
              <a:rPr lang="ru-RU" sz="2800" baseline="-25000" dirty="0"/>
              <a:t>2</a:t>
            </a:r>
            <a:r>
              <a:rPr lang="ru-RU" sz="2800" dirty="0"/>
              <a:t> — это бесцветные газы без запаха. </a:t>
            </a:r>
          </a:p>
          <a:p>
            <a:pPr>
              <a:buNone/>
            </a:pPr>
            <a:r>
              <a:rPr lang="ru-RU" sz="2800" dirty="0"/>
              <a:t>         Также в задании 23 вы можете встретить газы </a:t>
            </a:r>
          </a:p>
          <a:p>
            <a:pPr>
              <a:buNone/>
            </a:pPr>
            <a:r>
              <a:rPr lang="ru-RU" sz="2800" dirty="0"/>
              <a:t>    H</a:t>
            </a:r>
            <a:r>
              <a:rPr lang="ru-RU" sz="2800" baseline="-25000" dirty="0"/>
              <a:t>2</a:t>
            </a:r>
            <a:r>
              <a:rPr lang="ru-RU" sz="2800" dirty="0"/>
              <a:t>S и SO</a:t>
            </a:r>
            <a:r>
              <a:rPr lang="ru-RU" sz="2800" baseline="-25000" dirty="0"/>
              <a:t>2</a:t>
            </a:r>
            <a:r>
              <a:rPr lang="ru-RU" sz="2800" dirty="0"/>
              <a:t> (бесцветные газы с неприятным запахом) и NH</a:t>
            </a:r>
            <a:r>
              <a:rPr lang="ru-RU" sz="2800" baseline="-25000" dirty="0"/>
              <a:t>3</a:t>
            </a:r>
            <a:r>
              <a:rPr lang="ru-RU" sz="2800" dirty="0"/>
              <a:t> (бесцветный газ с резким запахом).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583894"/>
            <a:ext cx="10972800" cy="57407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/>
              <a:t>Пример 3.</a:t>
            </a:r>
            <a:r>
              <a:rPr lang="ru-RU" sz="2800" dirty="0"/>
              <a:t> </a:t>
            </a:r>
          </a:p>
          <a:p>
            <a:pPr>
              <a:buNone/>
            </a:pPr>
            <a:r>
              <a:rPr lang="ru-RU" sz="2800" i="1" dirty="0"/>
              <a:t>            Дан раствор </a:t>
            </a:r>
            <a:r>
              <a:rPr lang="ru-RU" sz="2800" i="1" dirty="0" err="1"/>
              <a:t>гидроксида</a:t>
            </a:r>
            <a:r>
              <a:rPr lang="ru-RU" sz="2800" i="1" dirty="0"/>
              <a:t> натрия, а также набор следующих реактивов: медь, оксид меди (II), соляная кислота, растворы карбоната калия, сульфата меди (II), фенолфталеина. Возможно использование индикаторной бумаги.</a:t>
            </a:r>
            <a:br>
              <a:rPr lang="ru-RU" sz="2800" dirty="0"/>
            </a:br>
            <a:endParaRPr lang="ru-RU" sz="2800" dirty="0"/>
          </a:p>
          <a:p>
            <a:pPr>
              <a:buNone/>
            </a:pPr>
            <a:r>
              <a:rPr lang="ru-RU" sz="2800" i="1" dirty="0"/>
              <a:t>       Используя только вещества из приведенного перечня, запишите молекулярные уравнения двух реакций, которые характеризуют химические свойства </a:t>
            </a:r>
            <a:r>
              <a:rPr lang="ru-RU" sz="2800" i="1" dirty="0" err="1"/>
              <a:t>гидроксида</a:t>
            </a:r>
            <a:r>
              <a:rPr lang="ru-RU" sz="2800" i="1" dirty="0"/>
              <a:t> натрия, и укажите признаки их протекания.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572877"/>
            <a:ext cx="10972800" cy="5751723"/>
          </a:xfrm>
        </p:spPr>
        <p:txBody>
          <a:bodyPr/>
          <a:lstStyle/>
          <a:p>
            <a:pPr>
              <a:buNone/>
            </a:pPr>
            <a:r>
              <a:rPr lang="ru-RU" dirty="0"/>
              <a:t>        Известно, что индикатор меняет свою окраску при изменении типа среды раствора. Поэтому описать его окраску необходимо до и после протекания реакции. Записать это следует так:</a:t>
            </a:r>
          </a:p>
          <a:p>
            <a:pPr>
              <a:buNone/>
            </a:pPr>
            <a:r>
              <a:rPr lang="ru-RU" dirty="0"/>
              <a:t>      Добавим 1–2 капли фенолфталеина в пробирку с </a:t>
            </a:r>
            <a:r>
              <a:rPr lang="ru-RU" dirty="0" err="1"/>
              <a:t>NaOH</a:t>
            </a:r>
            <a:r>
              <a:rPr lang="ru-RU" dirty="0"/>
              <a:t>.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        Наблюдается появление малиновой окраски раствора:</a:t>
            </a:r>
          </a:p>
          <a:p>
            <a:pPr>
              <a:buNone/>
            </a:pPr>
            <a:r>
              <a:rPr lang="ru-RU" dirty="0"/>
              <a:t>    </a:t>
            </a:r>
            <a:r>
              <a:rPr lang="ru-RU" dirty="0" err="1"/>
              <a:t>NaOH</a:t>
            </a:r>
            <a:r>
              <a:rPr lang="ru-RU" dirty="0"/>
              <a:t> + </a:t>
            </a:r>
            <a:r>
              <a:rPr lang="ru-RU" dirty="0" err="1"/>
              <a:t>HCl</a:t>
            </a:r>
            <a:r>
              <a:rPr lang="ru-RU" dirty="0"/>
              <a:t> = </a:t>
            </a:r>
            <a:r>
              <a:rPr lang="ru-RU" dirty="0" err="1"/>
              <a:t>NaCl</a:t>
            </a:r>
            <a:r>
              <a:rPr lang="ru-RU" dirty="0"/>
              <a:t> + H</a:t>
            </a:r>
            <a:r>
              <a:rPr lang="ru-RU" baseline="-25000" dirty="0"/>
              <a:t>2</a:t>
            </a:r>
            <a:r>
              <a:rPr lang="ru-RU" dirty="0"/>
              <a:t>O</a:t>
            </a:r>
          </a:p>
          <a:p>
            <a:pPr>
              <a:buNone/>
            </a:pPr>
            <a:r>
              <a:rPr lang="ru-RU" dirty="0"/>
              <a:t>         После протекания реакции наблюдается исчезновение окраски раствора.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      </a:t>
            </a:r>
            <a:r>
              <a:rPr lang="ru-RU" sz="2800" dirty="0"/>
              <a:t>2</a:t>
            </a:r>
            <a:r>
              <a:rPr lang="ru-RU" dirty="0"/>
              <a:t>NaOH + CuSO</a:t>
            </a:r>
            <a:r>
              <a:rPr lang="ru-RU" baseline="-25000" dirty="0"/>
              <a:t>4</a:t>
            </a:r>
            <a:r>
              <a:rPr lang="ru-RU" dirty="0"/>
              <a:t> = </a:t>
            </a:r>
            <a:r>
              <a:rPr lang="ru-RU" dirty="0" err="1"/>
              <a:t>Cu</a:t>
            </a:r>
            <a:r>
              <a:rPr lang="ru-RU" dirty="0"/>
              <a:t>(OH)</a:t>
            </a:r>
            <a:r>
              <a:rPr lang="ru-RU" baseline="-25000" dirty="0"/>
              <a:t>2</a:t>
            </a:r>
            <a:r>
              <a:rPr lang="ru-RU" dirty="0"/>
              <a:t>↓ + Na</a:t>
            </a:r>
            <a:r>
              <a:rPr lang="ru-RU" baseline="-25000" dirty="0"/>
              <a:t>2</a:t>
            </a:r>
            <a:r>
              <a:rPr lang="ru-RU" dirty="0"/>
              <a:t>SO</a:t>
            </a:r>
            <a:r>
              <a:rPr lang="ru-RU" baseline="-25000" dirty="0"/>
              <a:t>4</a:t>
            </a:r>
            <a:r>
              <a:rPr lang="ru-RU" dirty="0"/>
              <a:t> — выпадение голубого осадка.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20041"/>
            <a:ext cx="10515600" cy="571499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по выполнению задания 24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91540"/>
            <a:ext cx="10515600" cy="528542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ухудшения самочувствия перед началом опытов или во время их выполнения обязательно сообщите об этом организатору в аудитории.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 Вы приступаете к выполнению эксперимента. Для этого получите лоток с лабораторным оборудованием и реактивами у специалиста по обеспечению лабораторных работ в аудитории.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Прочтите ещё раз перечень веществ, приведённый в тексте к заданиям 23 и 24, и убедитесь, что на выданном лотке находится пять перечисленных в перечне реактивов.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Перед началом выполнения эксперимента осмотрите ёмкости с реактивами и определите способ работы с ними. При этом обратите внимание на рекомендации, которым Вы должны следовать.</a:t>
            </a:r>
          </a:p>
        </p:txBody>
      </p:sp>
    </p:spTree>
    <p:extLst>
      <p:ext uri="{BB962C8B-B14F-4D97-AF65-F5344CB8AC3E}">
        <p14:creationId xmlns:p14="http://schemas.microsoft.com/office/powerpoint/2010/main" val="3645618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2641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ОТБОР ВЕЩЕСТВ (из инструкции)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74420"/>
            <a:ext cx="10515600" cy="5102543"/>
          </a:xfrm>
        </p:spPr>
        <p:txBody>
          <a:bodyPr>
            <a:normAutofit fontScale="40000" lnSpcReduction="2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склянке находится пипетка.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означает, что отбор жидкости и переливание её в пробирку для проведения реакции необходимо проводить только с помощью пипетки. Для проведения опытов отбирают 7–10 капель реактива.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Пипетка в склянке с жидкостью отсутствует.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этом случае переливание раствора осуществляют через край склянки, которую располагают так, чтобы при её наклоне этикетка оказалась сверх</a:t>
            </a:r>
            <a:r>
              <a:rPr lang="en-US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(«этикетку — в ладонь!»). Склянку медленно наклоняют над пробиркой, пока нужный объём раствора не перельётся в неё. Объём перелитого раствора должен составлять 1–2 мл (1–2 см).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проведения опыта требуется порошкообразное (сыпучее) вещество.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Отбор порошкообразного вещества из ёмкости</a:t>
            </a: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осуществляют только с помощью ложечки или шпателя.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отборе исходного реактива взят его излишек.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Возврат</a:t>
            </a:r>
            <a:r>
              <a:rPr lang="ru-RU" sz="45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излишка реактива в исходную ёмкость категорически запрещён. Его помещают в отдельную, резервную пробирку.</a:t>
            </a:r>
            <a:r>
              <a:rPr lang="en-US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Сосуд с исходным реактивом (жидкостью или порошком) обязательно закрывается крышкой (пробкой) от этой же ёмкости.</a:t>
            </a:r>
            <a:r>
              <a:rPr lang="en-US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растворении в воде порошкообразного вещества или при перемешивании реактивов следует слегка ударять пальцем по дну пробирки</a:t>
            </a:r>
            <a:r>
              <a:rPr lang="en-US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45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определения запаха вещества взмахом руки над горлышком сосуда с веществом направляют пары этого вещества на себя.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139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80161"/>
            <a:ext cx="10515600" cy="4896802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реактивы попали на рабочий стол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их удаляют с поверхности стола с помощью салфетки.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реактив попал на кожу или одежду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необходимо незамедлительно обратиться за помощью к специалисту по обеспечению лабораторных работ в аудитории.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5175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48640"/>
            <a:ext cx="10515600" cy="594360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Вы готовы к выполнению эксперимента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Поднимите руку и пригласите организатора в аудитории, который пригласит экспертов предметной комиссии для оценивания проводимого Вами эксперимента.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Начинайте выполнять опыт.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Записывайте в черновике свои наблюдения за изменениями, происходящими с веществами в ходе реакций.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Вы завершили эксперимент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бланке ответов № 2 подробно опишите наблюдаемые изменения, которые происходили с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веществами в каждой из двух проведённых Вами реакций. Сделайте вывод о химических свойствах веществ (кислотно-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оснόвных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окислительно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-восстановительных), участвующих в реакции, и классификационных признаках реакций.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9121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34AE7C-5C8B-A46B-016E-9AF957715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57721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Правильное оформление ответа.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F0C6DB3-7DC8-66CB-BC1F-AD1802278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04925"/>
            <a:ext cx="10972800" cy="5019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бланке ответа № 2 лист 1(2):</a:t>
            </a: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23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  выделение бесцветного газа без запаха;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  выпадение белого осадка.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24.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Комплект № 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Выполнял (а)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CFE71FE-4A15-7449-48B1-C25868E32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3387090"/>
            <a:ext cx="4404632" cy="4191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035EFB4-1450-C29A-E378-74145CF41E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187" y="2446020"/>
            <a:ext cx="4404632" cy="3333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98564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Проверяемые требования к результатам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образовательной программы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(из спецификации)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856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23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Решение экспериментальных задач по темам: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«Неметаллы IV–VII групп и их соединений»;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«Металлы и их соединения».</a:t>
            </a:r>
          </a:p>
          <a:p>
            <a:pPr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Качественные реакции на ионы в растворе (хлорид-, иодид-, сульфат-, карбонат-,силикат-, фосфат-; ион аммония; катионы изученных металлов, а также бария, серебра, кальция, меди и железа</a:t>
            </a:r>
          </a:p>
        </p:txBody>
      </p:sp>
    </p:spTree>
    <p:extLst>
      <p:ext uri="{BB962C8B-B14F-4D97-AF65-F5344CB8AC3E}">
        <p14:creationId xmlns:p14="http://schemas.microsoft.com/office/powerpoint/2010/main" val="13355331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успехов!</a:t>
            </a:r>
          </a:p>
        </p:txBody>
      </p:sp>
    </p:spTree>
    <p:extLst>
      <p:ext uri="{BB962C8B-B14F-4D97-AF65-F5344CB8AC3E}">
        <p14:creationId xmlns:p14="http://schemas.microsoft.com/office/powerpoint/2010/main" val="247148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Проверяемые требования к результатам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освоения образовательной программы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 спецификации)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071284"/>
            <a:ext cx="10515600" cy="39746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24</a:t>
            </a:r>
          </a:p>
          <a:p>
            <a:pPr marL="0" indent="0">
              <a:buNone/>
            </a:pPr>
            <a:endParaRPr lang="ru-RU" sz="32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безопасной работы в школьной лаборатории.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Лабораторная посуда и оборудование.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Разделение смесей и очистка веществ.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Приготовление растворов</a:t>
            </a:r>
          </a:p>
        </p:txBody>
      </p:sp>
    </p:spTree>
    <p:extLst>
      <p:ext uri="{BB962C8B-B14F-4D97-AF65-F5344CB8AC3E}">
        <p14:creationId xmlns:p14="http://schemas.microsoft.com/office/powerpoint/2010/main" val="87838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3587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задания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7485" y="1201004"/>
            <a:ext cx="10346315" cy="552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73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5780" y="-69013"/>
            <a:ext cx="10828020" cy="692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05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5224" y="259307"/>
            <a:ext cx="10741551" cy="63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02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09600" y="583895"/>
            <a:ext cx="10972800" cy="57407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/>
              <a:t>Пример 1.</a:t>
            </a:r>
            <a:r>
              <a:rPr lang="ru-RU" sz="2800" dirty="0"/>
              <a:t> </a:t>
            </a:r>
          </a:p>
          <a:p>
            <a:pPr>
              <a:buNone/>
            </a:pPr>
            <a:r>
              <a:rPr lang="ru-RU" sz="2800" i="1" dirty="0"/>
              <a:t>        </a:t>
            </a:r>
          </a:p>
          <a:p>
            <a:pPr>
              <a:buNone/>
            </a:pPr>
            <a:r>
              <a:rPr lang="ru-RU" sz="2800" i="1" dirty="0"/>
              <a:t>          Дан раствор сульфата железа (II), а также набор следующих реактивов: оксид меди (II), соляная кислота, растворы хлорида бария, </a:t>
            </a:r>
            <a:r>
              <a:rPr lang="ru-RU" sz="2800" i="1" dirty="0" err="1"/>
              <a:t>гидроксида</a:t>
            </a:r>
            <a:r>
              <a:rPr lang="ru-RU" sz="2800" i="1" dirty="0"/>
              <a:t> калия, серной кислоты.</a:t>
            </a:r>
            <a:br>
              <a:rPr lang="ru-RU" sz="2800" dirty="0"/>
            </a:br>
            <a:endParaRPr lang="ru-RU" sz="2800" dirty="0"/>
          </a:p>
          <a:p>
            <a:pPr>
              <a:buNone/>
            </a:pPr>
            <a:r>
              <a:rPr lang="ru-RU" sz="2800" i="1" dirty="0"/>
              <a:t>          Запишите молекулярные уравнения двух реакций, которые характеризуют химические свойства сульфата железа (II), и укажите признаки их протекания. Используйте только вещества из приведенного выше перечня.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48298"/>
            <a:ext cx="10972800" cy="5476301"/>
          </a:xfrm>
        </p:spPr>
        <p:txBody>
          <a:bodyPr/>
          <a:lstStyle/>
          <a:p>
            <a:pPr>
              <a:buNone/>
            </a:pPr>
            <a:r>
              <a:rPr lang="ru-RU" dirty="0"/>
              <a:t>        Чтобы записать два уравнения реакции, вы можете использовать такой </a:t>
            </a:r>
            <a:r>
              <a:rPr lang="ru-RU" dirty="0" err="1"/>
              <a:t>лайфхак</a:t>
            </a:r>
            <a:r>
              <a:rPr lang="ru-RU" dirty="0"/>
              <a:t>. Заданное вещество — сульфат железа (II) — состоит из катиона Fe</a:t>
            </a:r>
            <a:r>
              <a:rPr lang="ru-RU" baseline="30000" dirty="0"/>
              <a:t>2+</a:t>
            </a:r>
            <a:r>
              <a:rPr lang="ru-RU" dirty="0"/>
              <a:t> и аниона SO</a:t>
            </a:r>
            <a:r>
              <a:rPr lang="ru-RU" baseline="-25000" dirty="0"/>
              <a:t>4</a:t>
            </a:r>
            <a:r>
              <a:rPr lang="ru-RU" baseline="30000" dirty="0"/>
              <a:t>2–</a:t>
            </a:r>
            <a:r>
              <a:rPr lang="ru-RU" dirty="0"/>
              <a:t>. Запишем их и все формулы реактивов в виде таблицы: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848299" y="2831336"/>
          <a:ext cx="10377888" cy="337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9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9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96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296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96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2372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/>
                        <a:t>CuO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/>
                        <a:t>HCl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BaCl</a:t>
                      </a:r>
                      <a:r>
                        <a:rPr lang="ru-RU" sz="3200" baseline="-25000" dirty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KOH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H</a:t>
                      </a:r>
                      <a:r>
                        <a:rPr lang="ru-RU" sz="3200" baseline="-25000" dirty="0"/>
                        <a:t>2</a:t>
                      </a:r>
                      <a:r>
                        <a:rPr lang="ru-RU" sz="3200" dirty="0"/>
                        <a:t>SO</a:t>
                      </a:r>
                      <a:r>
                        <a:rPr lang="ru-RU" sz="3200" baseline="-25000" dirty="0"/>
                        <a:t>4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3720">
                <a:tc>
                  <a:txBody>
                    <a:bodyPr/>
                    <a:lstStyle/>
                    <a:p>
                      <a:r>
                        <a:rPr lang="ru-RU" sz="3200" dirty="0"/>
                        <a:t>Fe</a:t>
                      </a:r>
                      <a:r>
                        <a:rPr lang="ru-RU" sz="3200" baseline="30000" dirty="0"/>
                        <a:t>2+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3720">
                <a:tc>
                  <a:txBody>
                    <a:bodyPr/>
                    <a:lstStyle/>
                    <a:p>
                      <a:r>
                        <a:rPr lang="ru-RU" sz="3200" dirty="0"/>
                        <a:t>SO</a:t>
                      </a:r>
                      <a:r>
                        <a:rPr lang="ru-RU" sz="3200" baseline="-25000" dirty="0"/>
                        <a:t>4</a:t>
                      </a:r>
                      <a:r>
                        <a:rPr lang="ru-RU" sz="3200" baseline="30000" dirty="0"/>
                        <a:t>2–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6096" y="3536414"/>
            <a:ext cx="10866304" cy="2788185"/>
          </a:xfrm>
        </p:spPr>
        <p:txBody>
          <a:bodyPr/>
          <a:lstStyle/>
          <a:p>
            <a:pPr>
              <a:buNone/>
            </a:pPr>
            <a:r>
              <a:rPr lang="ru-RU" sz="3600" dirty="0"/>
              <a:t>Теперь записываем уравнения реакций:</a:t>
            </a:r>
          </a:p>
          <a:p>
            <a:pPr>
              <a:buNone/>
            </a:pPr>
            <a:r>
              <a:rPr lang="ru-RU" sz="3600" dirty="0"/>
              <a:t>FeSO</a:t>
            </a:r>
            <a:r>
              <a:rPr lang="ru-RU" sz="3600" baseline="-25000" dirty="0"/>
              <a:t>4</a:t>
            </a:r>
            <a:r>
              <a:rPr lang="ru-RU" sz="3600" dirty="0"/>
              <a:t> + 2KOH = </a:t>
            </a:r>
            <a:r>
              <a:rPr lang="ru-RU" sz="3600" dirty="0" err="1"/>
              <a:t>Fe</a:t>
            </a:r>
            <a:r>
              <a:rPr lang="ru-RU" sz="3600" dirty="0"/>
              <a:t>(OH)</a:t>
            </a:r>
            <a:r>
              <a:rPr lang="ru-RU" sz="3600" baseline="-25000" dirty="0"/>
              <a:t>2</a:t>
            </a:r>
            <a:r>
              <a:rPr lang="ru-RU" sz="3600" dirty="0"/>
              <a:t>↓ + K</a:t>
            </a:r>
            <a:r>
              <a:rPr lang="ru-RU" sz="3600" baseline="-25000" dirty="0"/>
              <a:t>2</a:t>
            </a:r>
            <a:r>
              <a:rPr lang="ru-RU" sz="3600" dirty="0"/>
              <a:t>SO</a:t>
            </a:r>
            <a:r>
              <a:rPr lang="ru-RU" sz="3600" baseline="-25000" dirty="0"/>
              <a:t>4</a:t>
            </a:r>
            <a:endParaRPr lang="ru-RU" sz="3600" dirty="0"/>
          </a:p>
          <a:p>
            <a:pPr>
              <a:buNone/>
            </a:pPr>
            <a:r>
              <a:rPr lang="ru-RU" sz="3600" dirty="0"/>
              <a:t>FeSO</a:t>
            </a:r>
            <a:r>
              <a:rPr lang="ru-RU" sz="3600" baseline="-25000" dirty="0"/>
              <a:t>4</a:t>
            </a:r>
            <a:r>
              <a:rPr lang="ru-RU" sz="3600" dirty="0"/>
              <a:t> + BaCl</a:t>
            </a:r>
            <a:r>
              <a:rPr lang="ru-RU" sz="3600" baseline="-25000" dirty="0"/>
              <a:t>2</a:t>
            </a:r>
            <a:r>
              <a:rPr lang="ru-RU" sz="3600" dirty="0"/>
              <a:t> = FeCl</a:t>
            </a:r>
            <a:r>
              <a:rPr lang="ru-RU" sz="3600" baseline="-25000" dirty="0"/>
              <a:t>2</a:t>
            </a:r>
            <a:r>
              <a:rPr lang="ru-RU" sz="3600" dirty="0"/>
              <a:t> + BaSO</a:t>
            </a:r>
            <a:r>
              <a:rPr lang="ru-RU" sz="3600" baseline="-25000" dirty="0"/>
              <a:t>4</a:t>
            </a:r>
            <a:r>
              <a:rPr lang="ru-RU" sz="3600" dirty="0"/>
              <a:t>↓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27962" y="550843"/>
          <a:ext cx="11303304" cy="2644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3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3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3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8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838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838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0539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/>
                        <a:t>CuO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/>
                        <a:t>HCl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BaCl</a:t>
                      </a:r>
                      <a:r>
                        <a:rPr lang="ru-RU" sz="3200" baseline="-25000" dirty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KOH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H</a:t>
                      </a:r>
                      <a:r>
                        <a:rPr lang="ru-RU" sz="3200" baseline="-25000" dirty="0"/>
                        <a:t>2</a:t>
                      </a:r>
                      <a:r>
                        <a:rPr lang="ru-RU" sz="3200" dirty="0"/>
                        <a:t>SO</a:t>
                      </a:r>
                      <a:r>
                        <a:rPr lang="ru-RU" sz="3200" baseline="-25000" dirty="0"/>
                        <a:t>4 </a:t>
                      </a:r>
                      <a:endParaRPr lang="ru-RU" sz="3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02970">
                <a:tc>
                  <a:txBody>
                    <a:bodyPr/>
                    <a:lstStyle/>
                    <a:p>
                      <a:r>
                        <a:rPr lang="ru-RU" sz="3200" dirty="0"/>
                        <a:t>Fe</a:t>
                      </a:r>
                      <a:r>
                        <a:rPr lang="ru-RU" sz="3200" baseline="30000" dirty="0"/>
                        <a:t>2+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Fe(OH)</a:t>
                      </a:r>
                      <a:r>
                        <a:rPr kumimoji="0" lang="en-US" sz="3200" b="0" i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0539">
                <a:tc>
                  <a:txBody>
                    <a:bodyPr/>
                    <a:lstStyle/>
                    <a:p>
                      <a:r>
                        <a:rPr lang="ru-RU" sz="3200" dirty="0"/>
                        <a:t>SO</a:t>
                      </a:r>
                      <a:r>
                        <a:rPr lang="ru-RU" sz="3200" baseline="-25000" dirty="0"/>
                        <a:t>4</a:t>
                      </a:r>
                      <a:r>
                        <a:rPr lang="ru-RU" sz="3200" baseline="30000" dirty="0"/>
                        <a:t>2–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32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BaSO</a:t>
                      </a:r>
                      <a:r>
                        <a:rPr kumimoji="0" lang="en-US" sz="3200" b="0" i="0" kern="1200" baseline="-250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229</TotalTime>
  <Words>1190</Words>
  <Application>Microsoft Office PowerPoint</Application>
  <PresentationFormat>Широкоэкранный</PresentationFormat>
  <Paragraphs>118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Constantia</vt:lpstr>
      <vt:lpstr>Times New Roman</vt:lpstr>
      <vt:lpstr>Wingdings 2</vt:lpstr>
      <vt:lpstr>Поток</vt:lpstr>
      <vt:lpstr>Практическая часть ОГЭ  по химии </vt:lpstr>
      <vt:lpstr>Проверяемые требования к результатам освоения образовательной программы  (из спецификации)</vt:lpstr>
      <vt:lpstr>Проверяемые требования к результатам освоения образовательной программы  (из спецификации)</vt:lpstr>
      <vt:lpstr>Пример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Укажите цвет осадка  Помните, что осадки металлов, находящихся в ряду активности до хрома, имеют белый цвет, как и AgCl. А вот осадки металлов после хрома включительно — цветные.</vt:lpstr>
      <vt:lpstr>Презентация PowerPoint</vt:lpstr>
      <vt:lpstr>Презентация PowerPoint</vt:lpstr>
      <vt:lpstr>Презентация PowerPoint</vt:lpstr>
      <vt:lpstr>Презентация PowerPoint</vt:lpstr>
      <vt:lpstr>Инструкция по выполнению задания 24</vt:lpstr>
      <vt:lpstr>ОТБОР ВЕЩЕСТВ (из инструкции)</vt:lpstr>
      <vt:lpstr>Презентация PowerPoint</vt:lpstr>
      <vt:lpstr>Презентация PowerPoint</vt:lpstr>
      <vt:lpstr>Правильное оформление ответа.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часть ОГЭ по химии в 2020 году</dc:title>
  <dc:creator>Notebook</dc:creator>
  <cp:lastModifiedBy>Валентина Шараева</cp:lastModifiedBy>
  <cp:revision>30</cp:revision>
  <dcterms:created xsi:type="dcterms:W3CDTF">2019-12-08T16:14:25Z</dcterms:created>
  <dcterms:modified xsi:type="dcterms:W3CDTF">2024-06-06T15:46:52Z</dcterms:modified>
</cp:coreProperties>
</file>