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7" r:id="rId2"/>
    <p:sldId id="283" r:id="rId3"/>
    <p:sldId id="261" r:id="rId4"/>
    <p:sldId id="275" r:id="rId5"/>
    <p:sldId id="263" r:id="rId6"/>
    <p:sldId id="264" r:id="rId7"/>
    <p:sldId id="284" r:id="rId8"/>
    <p:sldId id="265" r:id="rId9"/>
    <p:sldId id="267" r:id="rId10"/>
    <p:sldId id="285" r:id="rId11"/>
    <p:sldId id="260" r:id="rId12"/>
    <p:sldId id="269" r:id="rId13"/>
    <p:sldId id="271" r:id="rId14"/>
    <p:sldId id="270" r:id="rId15"/>
    <p:sldId id="272" r:id="rId16"/>
    <p:sldId id="274" r:id="rId17"/>
    <p:sldId id="286" r:id="rId18"/>
    <p:sldId id="287" r:id="rId19"/>
    <p:sldId id="278" r:id="rId20"/>
    <p:sldId id="281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8" d="100"/>
          <a:sy n="68" d="100"/>
        </p:scale>
        <p:origin x="-14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35141-D07F-4FC4-BB7C-9D93552D3983}" type="datetimeFigureOut">
              <a:rPr lang="ru-RU" smtClean="0"/>
              <a:t>03.03.2024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FFED8-ACC4-4498-96E8-5BAA93E85D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3055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FFED8-ACC4-4498-96E8-5BAA93E85D08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28455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1080119"/>
          </a:xfrm>
        </p:spPr>
        <p:txBody>
          <a:bodyPr>
            <a:normAutofit/>
          </a:bodyPr>
          <a:lstStyle/>
          <a:p>
            <a:r>
              <a:rPr lang="ru-RU" sz="1800" spc="-15" dirty="0">
                <a:latin typeface="Times New Roman"/>
                <a:ea typeface="Times New Roman"/>
              </a:rPr>
              <a:t>МИНИСТЕРСТВО ЛЕСНОГО ХОЗЯЙСТВА РЕСПУБЛИКИ БАШКОРТОСТАН</a:t>
            </a:r>
            <a:r>
              <a:rPr lang="ru-RU" sz="1800" dirty="0">
                <a:latin typeface="Times New Roman"/>
                <a:ea typeface="Times New Roman"/>
              </a:rPr>
              <a:t/>
            </a:r>
            <a:br>
              <a:rPr lang="ru-RU" sz="1800" dirty="0">
                <a:latin typeface="Times New Roman"/>
                <a:ea typeface="Times New Roman"/>
              </a:rPr>
            </a:br>
            <a:r>
              <a:rPr lang="ru-RU" sz="1800" spc="-15" dirty="0">
                <a:latin typeface="Times New Roman"/>
                <a:ea typeface="Times New Roman"/>
              </a:rPr>
              <a:t>ГБПОУ «УФИМСКИЙ ЛЕСОТЕХНИЧЕСКИЙ ТЕХНИКУМ»</a:t>
            </a:r>
            <a:endParaRPr lang="ru-RU" sz="1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1628800"/>
            <a:ext cx="7776864" cy="4010000"/>
          </a:xfrm>
        </p:spPr>
        <p:txBody>
          <a:bodyPr/>
          <a:lstStyle/>
          <a:p>
            <a:endParaRPr lang="ru-RU" sz="4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КЛАССИФИКАЦИЯ </a:t>
            </a:r>
            <a:r>
              <a:rPr lang="ru-RU" sz="4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ХИМИЧЕСКИХ РЕАКЦИЙ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(ОТКРЫТЫЙ  УРОК)</a:t>
            </a:r>
          </a:p>
          <a:p>
            <a:endParaRPr lang="ru-RU" sz="2400" dirty="0">
              <a:solidFill>
                <a:schemeClr val="tx1"/>
              </a:solidFill>
            </a:endParaRPr>
          </a:p>
          <a:p>
            <a:endParaRPr lang="ru-RU" sz="2400" dirty="0" smtClean="0">
              <a:solidFill>
                <a:schemeClr val="tx1"/>
              </a:solidFill>
            </a:endParaRPr>
          </a:p>
          <a:p>
            <a:r>
              <a:rPr lang="ru-RU" sz="2400" dirty="0" smtClean="0">
                <a:solidFill>
                  <a:schemeClr val="tx1"/>
                </a:solidFill>
              </a:rPr>
              <a:t>                             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Преподаватель химии: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Ф.М.Кашапова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56361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79762" cy="70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97508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116632"/>
            <a:ext cx="8928992" cy="7991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Кто больше?</a:t>
            </a:r>
          </a:p>
          <a:p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4400" baseline="-25000" dirty="0" smtClean="0">
                <a:latin typeface="Times New Roman" pitchFamily="18" charset="0"/>
                <a:cs typeface="Times New Roman" pitchFamily="18" charset="0"/>
              </a:rPr>
              <a:t>2(газ</a:t>
            </a:r>
            <a:r>
              <a:rPr lang="ru-RU" sz="4400" baseline="-250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44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400" baseline="-25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4400" baseline="-25000" dirty="0">
                <a:latin typeface="Times New Roman" pitchFamily="18" charset="0"/>
                <a:cs typeface="Times New Roman" pitchFamily="18" charset="0"/>
              </a:rPr>
              <a:t>(газ) ↔ 2</a:t>
            </a:r>
            <a:r>
              <a:rPr lang="en-US" sz="4400" baseline="-25000" dirty="0">
                <a:latin typeface="Times New Roman" pitchFamily="18" charset="0"/>
                <a:cs typeface="Times New Roman" pitchFamily="18" charset="0"/>
              </a:rPr>
              <a:t>NO</a:t>
            </a:r>
            <a:r>
              <a:rPr lang="ru-RU" sz="4400" baseline="-25000" dirty="0">
                <a:latin typeface="Times New Roman" pitchFamily="18" charset="0"/>
                <a:cs typeface="Times New Roman" pitchFamily="18" charset="0"/>
              </a:rPr>
              <a:t>(газ) -180 </a:t>
            </a:r>
            <a:r>
              <a:rPr lang="ru-RU" sz="4400" baseline="-25000" dirty="0" smtClean="0">
                <a:latin typeface="Times New Roman" pitchFamily="18" charset="0"/>
                <a:cs typeface="Times New Roman" pitchFamily="18" charset="0"/>
              </a:rPr>
              <a:t>кДж</a:t>
            </a:r>
          </a:p>
          <a:p>
            <a:pPr algn="ctr"/>
            <a:endParaRPr lang="ru-RU" sz="4400" baseline="-25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400" baseline="-25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400" baseline="-25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400" baseline="-25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sz="4400" baseline="-25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400" baseline="-25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400" baseline="-25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400" baseline="-25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400" baseline="-25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08117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16633"/>
            <a:ext cx="9073008" cy="1152127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По обратимости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760"/>
            <a:ext cx="9144000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51798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116632"/>
            <a:ext cx="8928992" cy="7991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Кто больше?</a:t>
            </a:r>
          </a:p>
          <a:p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4400" baseline="-25000" dirty="0" smtClean="0">
                <a:latin typeface="Times New Roman" pitchFamily="18" charset="0"/>
                <a:cs typeface="Times New Roman" pitchFamily="18" charset="0"/>
              </a:rPr>
              <a:t>2(газ</a:t>
            </a:r>
            <a:r>
              <a:rPr lang="ru-RU" sz="4400" baseline="-250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44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400" baseline="-25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4400" baseline="-25000" dirty="0">
                <a:latin typeface="Times New Roman" pitchFamily="18" charset="0"/>
                <a:cs typeface="Times New Roman" pitchFamily="18" charset="0"/>
              </a:rPr>
              <a:t>(газ) ↔ 2</a:t>
            </a:r>
            <a:r>
              <a:rPr lang="en-US" sz="4400" baseline="-25000" dirty="0">
                <a:latin typeface="Times New Roman" pitchFamily="18" charset="0"/>
                <a:cs typeface="Times New Roman" pitchFamily="18" charset="0"/>
              </a:rPr>
              <a:t>NO</a:t>
            </a:r>
            <a:r>
              <a:rPr lang="ru-RU" sz="4400" baseline="-25000" dirty="0">
                <a:latin typeface="Times New Roman" pitchFamily="18" charset="0"/>
                <a:cs typeface="Times New Roman" pitchFamily="18" charset="0"/>
              </a:rPr>
              <a:t>(газ) -180 </a:t>
            </a:r>
            <a:r>
              <a:rPr lang="ru-RU" sz="4400" baseline="-25000" dirty="0" smtClean="0">
                <a:latin typeface="Times New Roman" pitchFamily="18" charset="0"/>
                <a:cs typeface="Times New Roman" pitchFamily="18" charset="0"/>
              </a:rPr>
              <a:t>кДж</a:t>
            </a:r>
          </a:p>
          <a:p>
            <a:pPr algn="ctr"/>
            <a:endParaRPr lang="ru-RU" sz="4400" baseline="-25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400" baseline="-25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400" baseline="-25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400" baseline="-25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sz="4400" baseline="-25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400" baseline="-25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400" baseline="-25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400" baseline="-25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400" baseline="-25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45234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"/>
            <a:ext cx="8964488" cy="1628800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4. По фазовому состав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</a:t>
            </a:r>
            <a:endParaRPr lang="ru-RU" sz="280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1412776"/>
            <a:ext cx="9036496" cy="368249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8" y="1412776"/>
            <a:ext cx="9182426" cy="3682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362" y="5095270"/>
            <a:ext cx="4608513" cy="1748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109160"/>
            <a:ext cx="4398116" cy="1748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43481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5. По наличию катализатора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Реакции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212529"/>
                </a:solidFill>
                <a:latin typeface="Times New Roman"/>
                <a:ea typeface="Times New Roman"/>
              </a:rPr>
              <a:t>Каталитические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186808" cy="3951288"/>
          </a:xfrm>
        </p:spPr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протекают в присутствии катализатора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2H</a:t>
            </a:r>
            <a:r>
              <a:rPr lang="ru-RU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 → 2H</a:t>
            </a:r>
            <a:r>
              <a:rPr lang="ru-RU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0 + O</a:t>
            </a:r>
            <a:r>
              <a:rPr lang="ru-RU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(кат.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MnO</a:t>
            </a:r>
            <a:r>
              <a:rPr lang="en-US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 2Al + 3I</a:t>
            </a:r>
            <a:r>
              <a:rPr lang="en-US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  → 2AlI</a:t>
            </a:r>
            <a:r>
              <a:rPr lang="en-US" baseline="-25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 (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кат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H</a:t>
            </a:r>
            <a:r>
              <a:rPr lang="en-US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O)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2KClO</a:t>
            </a:r>
            <a:r>
              <a:rPr lang="en-US" baseline="-25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 → 2KCl +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3O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 (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кат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MnO</a:t>
            </a:r>
            <a:r>
              <a:rPr lang="en-US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>
                <a:solidFill>
                  <a:srgbClr val="212529"/>
                </a:solidFill>
                <a:latin typeface="Times New Roman"/>
                <a:ea typeface="Times New Roman"/>
              </a:rPr>
              <a:t>Некаталитические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499993" y="2174875"/>
            <a:ext cx="4186808" cy="3951288"/>
          </a:xfrm>
        </p:spPr>
        <p:txBody>
          <a:bodyPr/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протекают без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участия катализатора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BaCl</a:t>
            </a:r>
            <a:r>
              <a:rPr lang="en-US" baseline="-25000" dirty="0">
                <a:latin typeface="Times New Roman" pitchFamily="18" charset="0"/>
                <a:cs typeface="Times New Roman" pitchFamily="18" charset="0"/>
              </a:rPr>
              <a:t>2 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+ K</a:t>
            </a:r>
            <a:r>
              <a:rPr lang="en-US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baseline="-250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  → BaSO</a:t>
            </a:r>
            <a:r>
              <a:rPr lang="en-US" baseline="-250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↓ + 2KCl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2HgO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→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2Hg + O</a:t>
            </a:r>
            <a:r>
              <a:rPr lang="en-US" baseline="-25000" dirty="0">
                <a:latin typeface="Times New Roman" pitchFamily="18" charset="0"/>
                <a:cs typeface="Times New Roman" pitchFamily="18" charset="0"/>
              </a:rPr>
              <a:t>2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CaCO</a:t>
            </a:r>
            <a:r>
              <a:rPr lang="ru-RU" baseline="-25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+ H</a:t>
            </a:r>
            <a:r>
              <a:rPr lang="ru-RU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ru-RU" baseline="-250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→ CaSO</a:t>
            </a:r>
            <a:r>
              <a:rPr lang="ru-RU" baseline="-250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+ CO</a:t>
            </a:r>
            <a:r>
              <a:rPr lang="ru-RU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↑ + H</a:t>
            </a:r>
            <a:r>
              <a:rPr lang="ru-RU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21730468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6. По изменению 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степени окисления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х.э</a:t>
            </a:r>
            <a:r>
              <a:rPr lang="ru-RU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Окислительно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-восстановительные реакции (ОВР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 -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реакции, которые протекают с изменением степеней окисления атомов</a:t>
            </a:r>
            <a:r>
              <a:rPr lang="ru-RU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.       (реакции замещения, соединения, разложения)</a:t>
            </a:r>
          </a:p>
          <a:p>
            <a:endParaRPr lang="ru-RU" dirty="0">
              <a:solidFill>
                <a:srgbClr val="333333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Без изменения степени окисления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(реакции обмена, некоторые реакции соединения и разложения)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16990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7283"/>
            <a:ext cx="9036496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81907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140968"/>
            <a:ext cx="8280920" cy="3384376"/>
          </a:xfrm>
        </p:spPr>
        <p:txBody>
          <a:bodyPr>
            <a:normAutofit/>
          </a:bodyPr>
          <a:lstStyle/>
          <a:p>
            <a:pPr algn="ctr"/>
            <a:r>
              <a:rPr lang="ru-RU" cap="none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Эпиграф:</a:t>
            </a:r>
            <a:r>
              <a:rPr lang="ru-RU" cap="none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cap="none" dirty="0">
                <a:latin typeface="Times New Roman" pitchFamily="18" charset="0"/>
                <a:cs typeface="Times New Roman" pitchFamily="18" charset="0"/>
              </a:rPr>
            </a:br>
            <a:r>
              <a:rPr lang="ru-RU" b="0" cap="none" dirty="0">
                <a:latin typeface="Times New Roman" pitchFamily="18" charset="0"/>
                <a:cs typeface="Times New Roman" pitchFamily="18" charset="0"/>
              </a:rPr>
              <a:t> «Я слышу – я забываю,  </a:t>
            </a:r>
            <a:r>
              <a:rPr lang="ru-RU" b="0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0" cap="none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b="0" cap="none" dirty="0">
                <a:latin typeface="Times New Roman" pitchFamily="18" charset="0"/>
                <a:cs typeface="Times New Roman" pitchFamily="18" charset="0"/>
              </a:rPr>
              <a:t>вижу – я запоминаю, </a:t>
            </a:r>
            <a:r>
              <a:rPr lang="ru-RU" b="0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0" cap="none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b="0" cap="none" dirty="0">
                <a:latin typeface="Times New Roman" pitchFamily="18" charset="0"/>
                <a:cs typeface="Times New Roman" pitchFamily="18" charset="0"/>
              </a:rPr>
              <a:t>делаю – я понимаю». </a:t>
            </a:r>
            <a:r>
              <a:rPr lang="ru-RU" b="0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0" cap="none" dirty="0" smtClean="0">
                <a:latin typeface="Times New Roman" pitchFamily="18" charset="0"/>
                <a:cs typeface="Times New Roman" pitchFamily="18" charset="0"/>
              </a:rPr>
              <a:t>                     Китайская мудрость</a:t>
            </a:r>
            <a:endParaRPr lang="ru-RU" b="0" cap="none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476672"/>
            <a:ext cx="8496944" cy="2520280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sz="6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Цель:</a:t>
            </a:r>
          </a:p>
          <a:p>
            <a:pPr algn="just"/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расширить </a:t>
            </a:r>
            <a:r>
              <a:rPr lang="ru-RU" sz="4000" dirty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 углубить знания о химических реакциях. Научиться выделять существенные признаки, которые могут быть положены в основу классификации химических реакций. </a:t>
            </a:r>
            <a:endParaRPr lang="ru-RU" sz="2400" b="1" dirty="0" smtClean="0">
              <a:solidFill>
                <a:schemeClr val="tx1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57007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"/>
            <a:ext cx="7776864" cy="1556791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Домашняя работа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340768"/>
            <a:ext cx="8280920" cy="4298032"/>
          </a:xfrm>
        </p:spPr>
        <p:txBody>
          <a:bodyPr>
            <a:normAutofit/>
          </a:bodyPr>
          <a:lstStyle/>
          <a:p>
            <a:pPr algn="just">
              <a:spcAft>
                <a:spcPts val="750"/>
              </a:spcAft>
            </a:pPr>
            <a:r>
              <a:rPr lang="ru-RU" sz="40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§12, </a:t>
            </a:r>
            <a:r>
              <a:rPr lang="ru-RU" sz="48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подготовить</a:t>
            </a:r>
            <a:r>
              <a:rPr lang="ru-RU" sz="40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48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сообщение об основных химических реакциях, протекающих </a:t>
            </a:r>
            <a:r>
              <a:rPr lang="ru-RU" sz="4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 природе </a:t>
            </a:r>
            <a:r>
              <a:rPr lang="ru-RU" sz="48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 охарактеризовать  их по </a:t>
            </a:r>
            <a:r>
              <a:rPr lang="ru-RU" sz="4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всем признакам.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2991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Признаки химических реакций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29622"/>
            <a:ext cx="9144000" cy="5511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62594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1080119"/>
          </a:xfrm>
        </p:spPr>
        <p:txBody>
          <a:bodyPr>
            <a:normAutofit/>
          </a:bodyPr>
          <a:lstStyle/>
          <a:p>
            <a:r>
              <a:rPr lang="ru-RU" sz="1800" spc="-15" dirty="0">
                <a:latin typeface="Times New Roman"/>
                <a:ea typeface="Times New Roman"/>
              </a:rPr>
              <a:t>МИНИСТЕРСТВО ЛЕСНОГО ХОЗЯЙСТВА РЕСПУБЛИКИ БАШКОРТОСТАН</a:t>
            </a:r>
            <a:r>
              <a:rPr lang="ru-RU" sz="1800" dirty="0">
                <a:latin typeface="Times New Roman"/>
                <a:ea typeface="Times New Roman"/>
              </a:rPr>
              <a:t/>
            </a:r>
            <a:br>
              <a:rPr lang="ru-RU" sz="1800" dirty="0">
                <a:latin typeface="Times New Roman"/>
                <a:ea typeface="Times New Roman"/>
              </a:rPr>
            </a:br>
            <a:r>
              <a:rPr lang="ru-RU" sz="1800" spc="-15" dirty="0">
                <a:latin typeface="Times New Roman"/>
                <a:ea typeface="Times New Roman"/>
              </a:rPr>
              <a:t>ГБПОУ «УФИМСКИЙ ЛЕСОТЕХНИЧЕСКИЙ ТЕХНИКУМ»</a:t>
            </a:r>
            <a:endParaRPr lang="ru-RU" sz="1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1628800"/>
            <a:ext cx="7776864" cy="4010000"/>
          </a:xfrm>
        </p:spPr>
        <p:txBody>
          <a:bodyPr/>
          <a:lstStyle/>
          <a:p>
            <a:endParaRPr lang="ru-RU" sz="4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КЛАССИФИКАЦИЯ </a:t>
            </a: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ХИМИЧЕСКИХ РЕАКЦИЙ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(ОТКРЫТЫЙ  УРОК)</a:t>
            </a:r>
          </a:p>
          <a:p>
            <a:endParaRPr lang="ru-RU" sz="2400" dirty="0">
              <a:solidFill>
                <a:schemeClr val="tx1"/>
              </a:solidFill>
            </a:endParaRPr>
          </a:p>
          <a:p>
            <a:endParaRPr lang="ru-RU" sz="2400" dirty="0" smtClean="0">
              <a:solidFill>
                <a:schemeClr val="tx1"/>
              </a:solidFill>
            </a:endParaRPr>
          </a:p>
          <a:p>
            <a:r>
              <a:rPr lang="ru-RU" sz="2400" dirty="0" smtClean="0">
                <a:solidFill>
                  <a:schemeClr val="tx1"/>
                </a:solidFill>
              </a:rPr>
              <a:t>                             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Преподаватель химии: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Ф.М.Кашапова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09714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764704"/>
            <a:ext cx="7272808" cy="4775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ea typeface="Calibri"/>
                <a:cs typeface="Times New Roman"/>
              </a:rPr>
              <a:t> </a:t>
            </a:r>
          </a:p>
          <a:p>
            <a:pPr marL="342900" lvl="0" indent="-342900">
              <a:spcAft>
                <a:spcPts val="750"/>
              </a:spcAft>
              <a:tabLst>
                <a:tab pos="457200" algn="l"/>
              </a:tabLst>
            </a:pPr>
            <a:r>
              <a:rPr lang="ru-RU" sz="3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1. вода </a:t>
            </a:r>
            <a:r>
              <a:rPr lang="ru-RU" sz="3200" dirty="0">
                <a:solidFill>
                  <a:srgbClr val="000000"/>
                </a:solidFill>
                <a:latin typeface="Times New Roman"/>
                <a:ea typeface="Times New Roman"/>
              </a:rPr>
              <a:t>= водород + кислород</a:t>
            </a:r>
            <a:endParaRPr lang="ru-RU" sz="3200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750"/>
              </a:spcAft>
              <a:tabLst>
                <a:tab pos="457200" algn="l"/>
              </a:tabLst>
            </a:pPr>
            <a:r>
              <a:rPr lang="ru-RU" sz="3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2. Соединение</a:t>
            </a:r>
            <a:endParaRPr lang="ru-RU" sz="3200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750"/>
              </a:spcAft>
              <a:tabLst>
                <a:tab pos="457200" algn="l"/>
              </a:tabLst>
            </a:pPr>
            <a:r>
              <a:rPr lang="ru-RU" sz="3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3. –Q</a:t>
            </a:r>
            <a:r>
              <a:rPr lang="ru-RU" sz="3200" dirty="0">
                <a:solidFill>
                  <a:srgbClr val="000000"/>
                </a:solidFill>
                <a:latin typeface="Times New Roman"/>
                <a:ea typeface="Times New Roman"/>
              </a:rPr>
              <a:t>, +Q</a:t>
            </a:r>
            <a:endParaRPr lang="ru-RU" sz="3200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750"/>
              </a:spcAft>
              <a:tabLst>
                <a:tab pos="457200" algn="l"/>
              </a:tabLst>
            </a:pPr>
            <a:r>
              <a:rPr lang="ru-RU" sz="3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4. C</a:t>
            </a:r>
            <a:r>
              <a:rPr lang="ru-RU" sz="3200" baseline="-250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2</a:t>
            </a:r>
            <a:r>
              <a:rPr lang="ru-RU" sz="3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H</a:t>
            </a:r>
            <a:r>
              <a:rPr lang="ru-RU" sz="3200" baseline="-250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4</a:t>
            </a:r>
            <a:r>
              <a:rPr lang="ru-RU" sz="3200" dirty="0">
                <a:solidFill>
                  <a:srgbClr val="000000"/>
                </a:solidFill>
                <a:latin typeface="Times New Roman"/>
                <a:ea typeface="Times New Roman"/>
              </a:rPr>
              <a:t> + </a:t>
            </a:r>
            <a:r>
              <a:rPr lang="ru-RU" sz="3200" dirty="0" err="1">
                <a:solidFill>
                  <a:srgbClr val="000000"/>
                </a:solidFill>
                <a:latin typeface="Times New Roman"/>
                <a:ea typeface="Times New Roman"/>
              </a:rPr>
              <a:t>HBr</a:t>
            </a:r>
            <a:r>
              <a:rPr lang="ru-RU" sz="3200" dirty="0">
                <a:solidFill>
                  <a:srgbClr val="000000"/>
                </a:solidFill>
                <a:latin typeface="Times New Roman"/>
                <a:ea typeface="Times New Roman"/>
              </a:rPr>
              <a:t> = C</a:t>
            </a:r>
            <a:r>
              <a:rPr lang="ru-RU" sz="3200" baseline="-25000" dirty="0">
                <a:solidFill>
                  <a:srgbClr val="000000"/>
                </a:solidFill>
                <a:latin typeface="Times New Roman"/>
                <a:ea typeface="Times New Roman"/>
              </a:rPr>
              <a:t>2</a:t>
            </a:r>
            <a:r>
              <a:rPr lang="ru-RU" sz="3200" dirty="0">
                <a:solidFill>
                  <a:srgbClr val="000000"/>
                </a:solidFill>
                <a:latin typeface="Times New Roman"/>
                <a:ea typeface="Times New Roman"/>
              </a:rPr>
              <a:t>H</a:t>
            </a:r>
            <a:r>
              <a:rPr lang="ru-RU" sz="3200" baseline="-25000" dirty="0">
                <a:solidFill>
                  <a:srgbClr val="000000"/>
                </a:solidFill>
                <a:latin typeface="Times New Roman"/>
                <a:ea typeface="Times New Roman"/>
              </a:rPr>
              <a:t>5</a:t>
            </a:r>
            <a:r>
              <a:rPr lang="ru-RU" sz="3200" dirty="0">
                <a:solidFill>
                  <a:srgbClr val="000000"/>
                </a:solidFill>
                <a:latin typeface="Times New Roman"/>
                <a:ea typeface="Times New Roman"/>
              </a:rPr>
              <a:t>Br</a:t>
            </a:r>
            <a:endParaRPr lang="ru-RU" sz="3200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750"/>
              </a:spcAft>
              <a:tabLst>
                <a:tab pos="457200" algn="l"/>
              </a:tabLst>
            </a:pPr>
            <a:r>
              <a:rPr lang="ru-RU" sz="3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5. H</a:t>
            </a:r>
            <a:r>
              <a:rPr lang="ru-RU" sz="3200" baseline="-250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2</a:t>
            </a:r>
            <a:r>
              <a:rPr lang="ru-RU" sz="3200" dirty="0">
                <a:solidFill>
                  <a:srgbClr val="000000"/>
                </a:solidFill>
                <a:latin typeface="Times New Roman"/>
                <a:ea typeface="Times New Roman"/>
              </a:rPr>
              <a:t> + N</a:t>
            </a:r>
            <a:r>
              <a:rPr lang="ru-RU" sz="3200" baseline="-25000" dirty="0">
                <a:solidFill>
                  <a:srgbClr val="000000"/>
                </a:solidFill>
                <a:latin typeface="Times New Roman"/>
                <a:ea typeface="Times New Roman"/>
              </a:rPr>
              <a:t>2</a:t>
            </a:r>
            <a:r>
              <a:rPr lang="ru-RU" sz="3200" dirty="0">
                <a:solidFill>
                  <a:srgbClr val="000000"/>
                </a:solidFill>
                <a:latin typeface="Times New Roman"/>
                <a:ea typeface="Times New Roman"/>
              </a:rPr>
              <a:t> ↔ NH</a:t>
            </a:r>
            <a:r>
              <a:rPr lang="ru-RU" sz="3200" baseline="-25000" dirty="0">
                <a:solidFill>
                  <a:srgbClr val="000000"/>
                </a:solidFill>
                <a:latin typeface="Times New Roman"/>
                <a:ea typeface="Times New Roman"/>
              </a:rPr>
              <a:t>3</a:t>
            </a:r>
            <a:endParaRPr lang="ru-RU" sz="3200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750"/>
              </a:spcAft>
              <a:tabLst>
                <a:tab pos="457200" algn="l"/>
              </a:tabLst>
            </a:pPr>
            <a:r>
              <a:rPr lang="ru-RU" sz="3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6. медь </a:t>
            </a:r>
            <a:r>
              <a:rPr lang="ru-RU" sz="3200" dirty="0">
                <a:solidFill>
                  <a:srgbClr val="000000"/>
                </a:solidFill>
                <a:latin typeface="Times New Roman"/>
                <a:ea typeface="Times New Roman"/>
              </a:rPr>
              <a:t>+ кислород = оксид меди (II)</a:t>
            </a:r>
            <a:endParaRPr lang="ru-RU" sz="3200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750"/>
              </a:spcAft>
              <a:tabLst>
                <a:tab pos="457200" algn="l"/>
              </a:tabLst>
            </a:pPr>
            <a:r>
              <a:rPr lang="ru-RU" sz="3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7. </a:t>
            </a:r>
            <a:r>
              <a:rPr lang="ru-RU" sz="3200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Окислительно</a:t>
            </a:r>
            <a:r>
              <a:rPr lang="ru-RU" sz="3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-восстановительные</a:t>
            </a:r>
            <a:endParaRPr lang="ru-RU" sz="3200" dirty="0">
              <a:latin typeface="Times New Roman"/>
              <a:ea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100" dirty="0">
                <a:ea typeface="Calibri"/>
                <a:cs typeface="Times New Roman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8071137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140968"/>
            <a:ext cx="8280920" cy="3384376"/>
          </a:xfrm>
        </p:spPr>
        <p:txBody>
          <a:bodyPr>
            <a:normAutofit/>
          </a:bodyPr>
          <a:lstStyle/>
          <a:p>
            <a:pPr algn="ctr"/>
            <a:r>
              <a:rPr lang="ru-RU" cap="none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Эпиграф:</a:t>
            </a:r>
            <a:r>
              <a:rPr lang="ru-RU" cap="none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cap="none" dirty="0">
                <a:latin typeface="Times New Roman" pitchFamily="18" charset="0"/>
                <a:cs typeface="Times New Roman" pitchFamily="18" charset="0"/>
              </a:rPr>
            </a:br>
            <a:r>
              <a:rPr lang="ru-RU" b="0" cap="none" dirty="0">
                <a:latin typeface="Times New Roman" pitchFamily="18" charset="0"/>
                <a:cs typeface="Times New Roman" pitchFamily="18" charset="0"/>
              </a:rPr>
              <a:t> «Я слышу – я забываю,  </a:t>
            </a:r>
            <a:r>
              <a:rPr lang="ru-RU" b="0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0" cap="none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b="0" cap="none" dirty="0">
                <a:latin typeface="Times New Roman" pitchFamily="18" charset="0"/>
                <a:cs typeface="Times New Roman" pitchFamily="18" charset="0"/>
              </a:rPr>
              <a:t>вижу – я запоминаю, </a:t>
            </a:r>
            <a:r>
              <a:rPr lang="ru-RU" b="0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0" cap="none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b="0" cap="none" dirty="0">
                <a:latin typeface="Times New Roman" pitchFamily="18" charset="0"/>
                <a:cs typeface="Times New Roman" pitchFamily="18" charset="0"/>
              </a:rPr>
              <a:t>делаю – я понимаю». </a:t>
            </a:r>
            <a:r>
              <a:rPr lang="ru-RU" b="0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0" cap="none" dirty="0" smtClean="0">
                <a:latin typeface="Times New Roman" pitchFamily="18" charset="0"/>
                <a:cs typeface="Times New Roman" pitchFamily="18" charset="0"/>
              </a:rPr>
              <a:t>                     Китайская мудрость</a:t>
            </a:r>
            <a:endParaRPr lang="ru-RU" b="0" cap="none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476672"/>
            <a:ext cx="8496944" cy="2520280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sz="64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Цель:</a:t>
            </a:r>
          </a:p>
          <a:p>
            <a:pPr algn="just"/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расширить </a:t>
            </a:r>
            <a:r>
              <a:rPr lang="ru-RU" sz="4000" dirty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 углубить знания о химических реакциях. Научиться выделять существенные признаки, которые могут быть положены в основу классификации химических реакций. </a:t>
            </a:r>
            <a:endParaRPr lang="ru-RU" sz="2400" b="1" dirty="0" smtClean="0">
              <a:solidFill>
                <a:schemeClr val="tx1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25429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6417" y="274638"/>
            <a:ext cx="8627177" cy="1143000"/>
          </a:xfrm>
        </p:spPr>
        <p:txBody>
          <a:bodyPr>
            <a:noAutofit/>
          </a:bodyPr>
          <a:lstStyle/>
          <a:p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1.По числу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составу исходных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образующихся веществ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417" y="1405849"/>
            <a:ext cx="8627177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25771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01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Задание. Расставьте коэффициенты в уравнениях химических реакций и укажите их тип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ru-RU" sz="4400" baseline="-25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 + H</a:t>
            </a:r>
            <a:r>
              <a:rPr lang="ru-RU" sz="44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O = H</a:t>
            </a:r>
            <a:r>
              <a:rPr lang="ru-RU" sz="44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ru-RU" sz="4400" baseline="-250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NaOH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+ НС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NaCl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+ Н</a:t>
            </a:r>
            <a:r>
              <a:rPr lang="ru-RU" sz="44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Zn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+ НС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ZnCl</a:t>
            </a:r>
            <a:r>
              <a:rPr lang="ru-RU" sz="44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+ Н</a:t>
            </a:r>
            <a:r>
              <a:rPr lang="ru-RU" sz="44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г) 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ru-RU" sz="44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ru-RU" sz="4400" baseline="-25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CaCl</a:t>
            </a:r>
            <a:r>
              <a:rPr lang="ru-RU" sz="4400" baseline="-25000" dirty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NaCl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CaCO</a:t>
            </a:r>
            <a:r>
              <a:rPr lang="ru-RU" sz="4400" baseline="-25000" dirty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д) СаСО</a:t>
            </a:r>
            <a:r>
              <a:rPr lang="ru-RU" sz="4400" baseline="-25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СаО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+ СО</a:t>
            </a:r>
            <a:r>
              <a:rPr lang="ru-RU" sz="44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) Al + Cr</a:t>
            </a:r>
            <a:r>
              <a:rPr lang="ru-RU" sz="44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4400" baseline="-25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 = Al</a:t>
            </a:r>
            <a:r>
              <a:rPr lang="ru-RU" sz="44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4400" baseline="-25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 +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Cr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ж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) Al</a:t>
            </a:r>
            <a:r>
              <a:rPr lang="en-US" sz="44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4400" baseline="-25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HCl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= AlCl</a:t>
            </a:r>
            <a:r>
              <a:rPr lang="en-US" sz="4400" baseline="-25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en-US" sz="44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) Fe(OH)</a:t>
            </a:r>
            <a:r>
              <a:rPr lang="ru-RU" sz="4400" baseline="-25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 = Fe</a:t>
            </a:r>
            <a:r>
              <a:rPr lang="ru-RU" sz="44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4400" baseline="-25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 + H</a:t>
            </a:r>
            <a:r>
              <a:rPr lang="ru-RU" sz="44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32283740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01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Задание. Расставьте коэффициенты в уравнениях химических реакций и укажите их тип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ru-RU" sz="4400" baseline="-25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 + H</a:t>
            </a:r>
            <a:r>
              <a:rPr lang="ru-RU" sz="44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O = H</a:t>
            </a:r>
            <a:r>
              <a:rPr lang="ru-RU" sz="44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ru-RU" sz="4400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NaOH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2НС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=2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NaCl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44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О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Zn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2НС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ZnCl</a:t>
            </a:r>
            <a:r>
              <a:rPr lang="ru-RU" sz="44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+ Н</a:t>
            </a:r>
            <a:r>
              <a:rPr lang="ru-RU" sz="44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г) 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ru-RU" sz="44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ru-RU" sz="4400" baseline="-25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CaCl</a:t>
            </a:r>
            <a:r>
              <a:rPr lang="ru-RU" sz="4400" baseline="-25000" dirty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=2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NaCl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CaCO</a:t>
            </a:r>
            <a:r>
              <a:rPr lang="ru-RU" sz="4400" baseline="-25000" dirty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д) СаСО</a:t>
            </a:r>
            <a:r>
              <a:rPr lang="ru-RU" sz="4400" baseline="-25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СаО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+ СО</a:t>
            </a:r>
            <a:r>
              <a:rPr lang="ru-RU" sz="44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Al 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+ Cr</a:t>
            </a:r>
            <a:r>
              <a:rPr lang="ru-RU" sz="44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4400" baseline="-25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 = Al</a:t>
            </a:r>
            <a:r>
              <a:rPr lang="ru-RU" sz="44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4400" baseline="-25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 +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2Cr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ж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) Al</a:t>
            </a:r>
            <a:r>
              <a:rPr lang="en-US" sz="44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4400" baseline="-25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4400" dirty="0" err="1" smtClean="0">
                <a:latin typeface="Times New Roman" pitchFamily="18" charset="0"/>
                <a:cs typeface="Times New Roman" pitchFamily="18" charset="0"/>
              </a:rPr>
              <a:t>HCl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AlCl</a:t>
            </a:r>
            <a:r>
              <a:rPr lang="en-US" sz="4400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3Н</a:t>
            </a:r>
            <a:r>
              <a:rPr lang="en-US" sz="44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Fe(OH)</a:t>
            </a:r>
            <a:r>
              <a:rPr lang="ru-RU" sz="4400" baseline="-25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 = Fe</a:t>
            </a:r>
            <a:r>
              <a:rPr lang="ru-RU" sz="44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4400" baseline="-25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 +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3H</a:t>
            </a:r>
            <a:r>
              <a:rPr lang="ru-RU" sz="44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28106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По тепловому эффекту</a:t>
            </a:r>
            <a:endParaRPr lang="ru-RU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68760"/>
            <a:ext cx="9143999" cy="5589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84896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8496944" cy="6647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Термохимическая реакция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– это химическая реакция, которая сопровождается выделением или поглощением теплоты.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Тепловой эффект реакции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— это количество теплоты, которое поглощается или выделяется в результате протекания химической реакции.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aseline="-25000" dirty="0"/>
              <a:t> </a:t>
            </a:r>
            <a:endParaRPr lang="ru-RU" sz="2800" dirty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031" y="2873117"/>
            <a:ext cx="7848872" cy="1197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819871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1707</TotalTime>
  <Words>251</Words>
  <Application>Microsoft Office PowerPoint</Application>
  <PresentationFormat>Экран (4:3)</PresentationFormat>
  <Paragraphs>109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МИНИСТЕРСТВО ЛЕСНОГО ХОЗЯЙСТВА РЕСПУБЛИКИ БАШКОРТОСТАН ГБПОУ «УФИМСКИЙ ЛЕСОТЕХНИЧЕСКИЙ ТЕХНИКУМ»</vt:lpstr>
      <vt:lpstr>Признаки химических реакций</vt:lpstr>
      <vt:lpstr>Презентация PowerPoint</vt:lpstr>
      <vt:lpstr>Эпиграф:  «Я слышу – я забываю,   я вижу – я запоминаю,  я делаю – я понимаю».                       Китайская мудрость</vt:lpstr>
      <vt:lpstr>1.По числу и составу исходных и образующихся веществ</vt:lpstr>
      <vt:lpstr>Презентация PowerPoint</vt:lpstr>
      <vt:lpstr>Презентация PowerPoint</vt:lpstr>
      <vt:lpstr>2. По тепловому эффекту</vt:lpstr>
      <vt:lpstr>Презентация PowerPoint</vt:lpstr>
      <vt:lpstr>Презентация PowerPoint</vt:lpstr>
      <vt:lpstr>Презентация PowerPoint</vt:lpstr>
      <vt:lpstr>3. По обратимости</vt:lpstr>
      <vt:lpstr>Презентация PowerPoint</vt:lpstr>
      <vt:lpstr>4. По фазовому составу</vt:lpstr>
      <vt:lpstr>5. По наличию катализатора Реакции</vt:lpstr>
      <vt:lpstr>6. По изменению  степени окисления х.э.</vt:lpstr>
      <vt:lpstr>             </vt:lpstr>
      <vt:lpstr>Эпиграф:  «Я слышу – я забываю,   я вижу – я запоминаю,  я делаю – я понимаю».                       Китайская мудрость</vt:lpstr>
      <vt:lpstr>Домашняя работа</vt:lpstr>
      <vt:lpstr>МИНИСТЕРСТВО ЛЕСНОГО ХОЗЯЙСТВА РЕСПУБЛИКИ БАШКОРТОСТАН ГБПОУ «УФИМСКИЙ ЛЕСОТЕХНИЧЕСКИЙ ТЕХНИКУМ»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Raliya</dc:creator>
  <cp:lastModifiedBy>Raliya</cp:lastModifiedBy>
  <cp:revision>73</cp:revision>
  <dcterms:created xsi:type="dcterms:W3CDTF">2024-02-10T06:26:10Z</dcterms:created>
  <dcterms:modified xsi:type="dcterms:W3CDTF">2024-03-03T11:20:33Z</dcterms:modified>
</cp:coreProperties>
</file>