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6" r:id="rId1"/>
  </p:sldMasterIdLst>
  <p:sldIdLst>
    <p:sldId id="256" r:id="rId2"/>
    <p:sldId id="261" r:id="rId3"/>
    <p:sldId id="262" r:id="rId4"/>
    <p:sldId id="263" r:id="rId5"/>
    <p:sldId id="264" r:id="rId6"/>
    <p:sldId id="257" r:id="rId7"/>
    <p:sldId id="258" r:id="rId8"/>
    <p:sldId id="259" r:id="rId9"/>
    <p:sldId id="260"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8841"/>
    <a:srgbClr val="72853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p:restoredTop sz="96110"/>
  </p:normalViewPr>
  <p:slideViewPr>
    <p:cSldViewPr snapToGrid="0">
      <p:cViewPr varScale="1">
        <p:scale>
          <a:sx n="90" d="100"/>
          <a:sy n="90" d="100"/>
        </p:scale>
        <p:origin x="232" y="8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ru-RU"/>
              <a:t>Образец заголовка</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7" name="Date Placeholder 6"/>
          <p:cNvSpPr>
            <a:spLocks noGrp="1"/>
          </p:cNvSpPr>
          <p:nvPr>
            <p:ph type="dt" sz="half" idx="10"/>
          </p:nvPr>
        </p:nvSpPr>
        <p:spPr/>
        <p:txBody>
          <a:bodyPr/>
          <a:lstStyle/>
          <a:p>
            <a:fld id="{1160EA64-D806-43AC-9DF2-F8C432F32B4C}" type="datetimeFigureOut">
              <a:rPr lang="en-US" dirty="0"/>
              <a:t>5/12/24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E9F9C37B-1D36-470B-8223-D6C91242EC14}" type="datetimeFigureOut">
              <a:rPr lang="en-US" dirty="0"/>
              <a:t>5/12/24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67C6F52A-A82B-47A2-A83A-8C4C91F2D59F}" type="datetimeFigureOut">
              <a:rPr lang="en-US" dirty="0"/>
              <a:t>5/12/24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F070A7B3-6521-4DCA-87E5-044747A908C1}" type="datetimeFigureOut">
              <a:rPr lang="en-US" dirty="0"/>
              <a:t>5/12/24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ru-RU"/>
              <a:t>Образец заголовка</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7" name="Date Placeholder 6"/>
          <p:cNvSpPr>
            <a:spLocks noGrp="1"/>
          </p:cNvSpPr>
          <p:nvPr>
            <p:ph type="dt" sz="half" idx="10"/>
          </p:nvPr>
        </p:nvSpPr>
        <p:spPr/>
        <p:txBody>
          <a:bodyPr/>
          <a:lstStyle/>
          <a:p>
            <a:fld id="{1160EA64-D806-43AC-9DF2-F8C432F32B4C}" type="datetimeFigureOut">
              <a:rPr lang="en-US" dirty="0"/>
              <a:t>5/12/24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8" name="Date Placeholder 7"/>
          <p:cNvSpPr>
            <a:spLocks noGrp="1"/>
          </p:cNvSpPr>
          <p:nvPr>
            <p:ph type="dt" sz="half" idx="10"/>
          </p:nvPr>
        </p:nvSpPr>
        <p:spPr/>
        <p:txBody>
          <a:bodyPr/>
          <a:lstStyle/>
          <a:p>
            <a:fld id="{AB134690-1557-4C89-A502-4959FE7FAD70}" type="datetimeFigureOut">
              <a:rPr lang="en-US" dirty="0"/>
              <a:t>5/12/24</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583436" y="3143250"/>
            <a:ext cx="4270248" cy="2596776"/>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7" name="Date Placeholder 6"/>
          <p:cNvSpPr>
            <a:spLocks noGrp="1"/>
          </p:cNvSpPr>
          <p:nvPr>
            <p:ph type="dt" sz="half" idx="10"/>
          </p:nvPr>
        </p:nvSpPr>
        <p:spPr/>
        <p:txBody>
          <a:bodyPr/>
          <a:lstStyle/>
          <a:p>
            <a:fld id="{4F7D4976-E339-4826-83B7-FBD03F55ECF8}" type="datetimeFigureOut">
              <a:rPr lang="en-US" dirty="0"/>
              <a:t>5/12/24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A7A6979-0714-4377-B894-6BE4C2D6E202}" type="slidenum">
              <a:rPr lang="en-US" dirty="0"/>
              <a:t>‹#›</a:t>
            </a:fld>
            <a:endParaRPr lang="en-US" dirty="0"/>
          </a:p>
        </p:txBody>
      </p:sp>
      <p:sp>
        <p:nvSpPr>
          <p:cNvPr id="10" name="Title 9"/>
          <p:cNvSpPr>
            <a:spLocks noGrp="1"/>
          </p:cNvSpPr>
          <p:nvPr>
            <p:ph type="title"/>
          </p:nvPr>
        </p:nvSpPr>
        <p:spPr/>
        <p:txBody>
          <a:bodyPr/>
          <a:lstStyle/>
          <a:p>
            <a:r>
              <a:rPr lang="ru-RU"/>
              <a:t>Образец заголовка</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E1037C31-9E7A-4F99-8774-A0E530DE1A42}" type="datetimeFigureOut">
              <a:rPr lang="en-US" dirty="0"/>
              <a:t>5/12/24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78504F-A551-4DE0-9316-4DCD1D8CC752}" type="datetimeFigureOut">
              <a:rPr lang="en-US" dirty="0"/>
              <a:t>5/12/24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ru-RU"/>
              <a:t>Образец заголовка</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9" name="Date Placeholder 8"/>
          <p:cNvSpPr>
            <a:spLocks noGrp="1"/>
          </p:cNvSpPr>
          <p:nvPr>
            <p:ph type="dt" sz="half" idx="10"/>
          </p:nvPr>
        </p:nvSpPr>
        <p:spPr/>
        <p:txBody>
          <a:bodyPr/>
          <a:lstStyle/>
          <a:p>
            <a:fld id="{D1BE4249-C0D0-4B06-8692-E8BB871AF643}" type="datetimeFigureOut">
              <a:rPr lang="en-US" dirty="0"/>
              <a:t>5/12/24</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042B0DB6-F5C7-45FB-8CF3-31B45F9C2DAC}" type="datetimeFigureOut">
              <a:rPr lang="en-US" dirty="0"/>
              <a:t>5/12/24</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8A7A6979-0714-4377-B894-6BE4C2D6E202}"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1160EA64-D806-43AC-9DF2-F8C432F32B4C}" type="datetimeFigureOut">
              <a:rPr lang="en-US" dirty="0"/>
              <a:t>5/12/24</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8A7A6979-0714-4377-B894-6BE4C2D6E202}"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800FBB1-18B7-DE2A-CE12-4A6FD3BBBD58}"/>
              </a:ext>
            </a:extLst>
          </p:cNvPr>
          <p:cNvSpPr>
            <a:spLocks noGrp="1"/>
          </p:cNvSpPr>
          <p:nvPr>
            <p:ph type="ctrTitle"/>
          </p:nvPr>
        </p:nvSpPr>
        <p:spPr/>
        <p:txBody>
          <a:bodyPr>
            <a:normAutofit fontScale="90000"/>
          </a:bodyPr>
          <a:lstStyle/>
          <a:p>
            <a:r>
              <a:rPr lang="ru-RU" dirty="0"/>
              <a:t>СОСЛОВНЫЙ БЫТ И КАРТИНА МИРА РУССКОГО ЧЕЛОВЕКА В </a:t>
            </a:r>
            <a:r>
              <a:rPr lang="en" dirty="0"/>
              <a:t>XVII </a:t>
            </a:r>
            <a:r>
              <a:rPr lang="ru-RU" dirty="0"/>
              <a:t>в.</a:t>
            </a:r>
          </a:p>
        </p:txBody>
      </p:sp>
      <p:sp>
        <p:nvSpPr>
          <p:cNvPr id="3" name="Подзаголовок 2">
            <a:extLst>
              <a:ext uri="{FF2B5EF4-FFF2-40B4-BE49-F238E27FC236}">
                <a16:creationId xmlns:a16="http://schemas.microsoft.com/office/drawing/2014/main" id="{A55DC37D-DA7A-5BAB-839D-968DA1E4AABA}"/>
              </a:ext>
            </a:extLst>
          </p:cNvPr>
          <p:cNvSpPr>
            <a:spLocks noGrp="1"/>
          </p:cNvSpPr>
          <p:nvPr>
            <p:ph type="subTitle" idx="1"/>
          </p:nvPr>
        </p:nvSpPr>
        <p:spPr/>
        <p:txBody>
          <a:bodyPr/>
          <a:lstStyle/>
          <a:p>
            <a:endParaRPr lang="ru-RU"/>
          </a:p>
        </p:txBody>
      </p:sp>
    </p:spTree>
    <p:extLst>
      <p:ext uri="{BB962C8B-B14F-4D97-AF65-F5344CB8AC3E}">
        <p14:creationId xmlns:p14="http://schemas.microsoft.com/office/powerpoint/2010/main" val="3937671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F70DA01-2576-DD72-030E-7F01F0FFCAAF}"/>
              </a:ext>
            </a:extLst>
          </p:cNvPr>
          <p:cNvSpPr>
            <a:spLocks noGrp="1"/>
          </p:cNvSpPr>
          <p:nvPr>
            <p:ph type="title"/>
          </p:nvPr>
        </p:nvSpPr>
        <p:spPr>
          <a:xfrm>
            <a:off x="6306206" y="504497"/>
            <a:ext cx="4719146" cy="5959365"/>
          </a:xfrm>
        </p:spPr>
        <p:txBody>
          <a:bodyPr>
            <a:normAutofit/>
          </a:bodyPr>
          <a:lstStyle/>
          <a:p>
            <a:r>
              <a:rPr lang="ru-RU" sz="3600" dirty="0"/>
              <a:t>Соборное уложение 1649 г. </a:t>
            </a:r>
          </a:p>
        </p:txBody>
      </p:sp>
      <p:pic>
        <p:nvPicPr>
          <p:cNvPr id="4" name="Рисунок 3">
            <a:extLst>
              <a:ext uri="{FF2B5EF4-FFF2-40B4-BE49-F238E27FC236}">
                <a16:creationId xmlns:a16="http://schemas.microsoft.com/office/drawing/2014/main" id="{DAF92216-12B6-986C-F39A-6DAB60D3B138}"/>
              </a:ext>
            </a:extLst>
          </p:cNvPr>
          <p:cNvPicPr>
            <a:picLocks noChangeAspect="1"/>
          </p:cNvPicPr>
          <p:nvPr/>
        </p:nvPicPr>
        <p:blipFill>
          <a:blip r:embed="rId2"/>
          <a:stretch>
            <a:fillRect/>
          </a:stretch>
        </p:blipFill>
        <p:spPr>
          <a:xfrm>
            <a:off x="445156" y="23739"/>
            <a:ext cx="5167368" cy="6834261"/>
          </a:xfrm>
          <a:prstGeom prst="rect">
            <a:avLst/>
          </a:prstGeom>
        </p:spPr>
      </p:pic>
    </p:spTree>
    <p:extLst>
      <p:ext uri="{BB962C8B-B14F-4D97-AF65-F5344CB8AC3E}">
        <p14:creationId xmlns:p14="http://schemas.microsoft.com/office/powerpoint/2010/main" val="37045061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DF5DBFB-ED28-1BDD-947B-750847AC0CCE}"/>
              </a:ext>
            </a:extLst>
          </p:cNvPr>
          <p:cNvSpPr>
            <a:spLocks noGrp="1"/>
          </p:cNvSpPr>
          <p:nvPr>
            <p:ph type="title"/>
          </p:nvPr>
        </p:nvSpPr>
        <p:spPr>
          <a:xfrm>
            <a:off x="1436133" y="700435"/>
            <a:ext cx="9319733" cy="5457129"/>
          </a:xfrm>
        </p:spPr>
        <p:txBody>
          <a:bodyPr/>
          <a:lstStyle/>
          <a:p>
            <a:r>
              <a:rPr lang="ru-RU" sz="6600" b="1" dirty="0"/>
              <a:t>«помочи»</a:t>
            </a:r>
            <a:br>
              <a:rPr lang="ru-RU" sz="6600" b="1" dirty="0"/>
            </a:br>
            <a:br>
              <a:rPr lang="ru-RU" dirty="0"/>
            </a:br>
            <a:r>
              <a:rPr lang="ru-RU" dirty="0"/>
              <a:t>добровольная и бескорыстная помощь соседу или родственнику в срочной и большой работе </a:t>
            </a:r>
          </a:p>
        </p:txBody>
      </p:sp>
    </p:spTree>
    <p:extLst>
      <p:ext uri="{BB962C8B-B14F-4D97-AF65-F5344CB8AC3E}">
        <p14:creationId xmlns:p14="http://schemas.microsoft.com/office/powerpoint/2010/main" val="12937547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Рыболовство в Древней Руси">
            <a:extLst>
              <a:ext uri="{FF2B5EF4-FFF2-40B4-BE49-F238E27FC236}">
                <a16:creationId xmlns:a16="http://schemas.microsoft.com/office/drawing/2014/main" id="{2FFF6693-668A-19B3-E069-F3907185EA8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122" b="11505"/>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7517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Деревенская церковь рисунок - 75 фото">
            <a:extLst>
              <a:ext uri="{FF2B5EF4-FFF2-40B4-BE49-F238E27FC236}">
                <a16:creationId xmlns:a16="http://schemas.microsoft.com/office/drawing/2014/main" id="{B2E89BC2-9141-6C7F-1958-20AB6B3FC8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C90C8297-6C5C-37C1-B0A5-1B6E869A77EC}"/>
              </a:ext>
            </a:extLst>
          </p:cNvPr>
          <p:cNvSpPr/>
          <p:nvPr/>
        </p:nvSpPr>
        <p:spPr>
          <a:xfrm>
            <a:off x="0" y="0"/>
            <a:ext cx="4271963" cy="6858000"/>
          </a:xfrm>
          <a:prstGeom prst="rect">
            <a:avLst/>
          </a:prstGeom>
          <a:solidFill>
            <a:srgbClr val="B0884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u-RU" sz="3600" dirty="0"/>
              <a:t>Важнейшие церковные обряды: </a:t>
            </a:r>
            <a:r>
              <a:rPr lang="ru-RU" sz="3600" b="1" dirty="0"/>
              <a:t>крещение, венчание, погребение </a:t>
            </a:r>
          </a:p>
        </p:txBody>
      </p:sp>
    </p:spTree>
    <p:extLst>
      <p:ext uri="{BB962C8B-B14F-4D97-AF65-F5344CB8AC3E}">
        <p14:creationId xmlns:p14="http://schemas.microsoft.com/office/powerpoint/2010/main" val="4211860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04E9E28-E379-6C21-F02E-477D433E0D38}"/>
              </a:ext>
            </a:extLst>
          </p:cNvPr>
          <p:cNvSpPr>
            <a:spLocks noGrp="1"/>
          </p:cNvSpPr>
          <p:nvPr>
            <p:ph type="title"/>
          </p:nvPr>
        </p:nvSpPr>
        <p:spPr>
          <a:xfrm>
            <a:off x="241738" y="281152"/>
            <a:ext cx="11708524" cy="6295696"/>
          </a:xfrm>
        </p:spPr>
        <p:txBody>
          <a:bodyPr>
            <a:normAutofit fontScale="90000"/>
          </a:bodyPr>
          <a:lstStyle/>
          <a:p>
            <a:r>
              <a:rPr lang="ru-RU" sz="2200" dirty="0">
                <a:latin typeface="+mn-lt"/>
              </a:rPr>
              <a:t>[Русские] мужчины вообще </a:t>
            </a:r>
            <a:r>
              <a:rPr lang="ru-RU" sz="2200" dirty="0" err="1">
                <a:latin typeface="+mn-lt"/>
              </a:rPr>
              <a:t>великорослые</a:t>
            </a:r>
            <a:r>
              <a:rPr lang="ru-RU" sz="2200" dirty="0">
                <a:latin typeface="+mn-lt"/>
              </a:rPr>
              <a:t>, плотные и крепкие люди, А кожею и естественным цветом похожие на остальных Европейцев. Они придают большое значение длинным, окладистым бородам и толстым брюхам, и потому обладающие ими пользуются большим почётом от других... Усы Русские отпускают длинные, висящие через уста. Волосы на голове только одни их... Священники носят длинные, распущенные по плечам, все же остальные коротко подстриженные... Женщины в России среднего роста, вообще стройны, нежны лицом и сложением, но в городах все румянятся... Брови и ресницы они также подкрашивают чёрною, а иногда коричневою краской. &lt;...&gt;</a:t>
            </a:r>
            <a:br>
              <a:rPr lang="ru-RU" sz="2200" dirty="0">
                <a:latin typeface="+mn-lt"/>
              </a:rPr>
            </a:br>
            <a:br>
              <a:rPr lang="ru-RU" sz="2200" dirty="0">
                <a:latin typeface="+mn-lt"/>
              </a:rPr>
            </a:br>
            <a:r>
              <a:rPr lang="ru-RU" sz="2200" b="0" i="0" u="none" strike="noStrike" dirty="0">
                <a:solidFill>
                  <a:srgbClr val="292B2C"/>
                </a:solidFill>
                <a:effectLst/>
                <a:latin typeface="+mn-lt"/>
              </a:rPr>
              <a:t>Русские не привыкли ни к каким изысканным кушаньям и сластям: ежедневная пища их состоит из каши, репы, капусты, свежих и солёных огурцов, а в Москве из крупной, большею </a:t>
            </a:r>
            <a:r>
              <a:rPr lang="ru-RU" sz="2200" b="0" i="0" u="none" strike="noStrike" dirty="0" err="1">
                <a:solidFill>
                  <a:srgbClr val="292B2C"/>
                </a:solidFill>
                <a:effectLst/>
                <a:latin typeface="+mn-lt"/>
              </a:rPr>
              <a:t>частию</a:t>
            </a:r>
            <a:r>
              <a:rPr lang="ru-RU" sz="2200" b="0" i="0" u="none" strike="noStrike" dirty="0">
                <a:solidFill>
                  <a:srgbClr val="292B2C"/>
                </a:solidFill>
                <a:effectLst/>
                <a:latin typeface="+mn-lt"/>
              </a:rPr>
              <a:t> солёной, рыбы...</a:t>
            </a:r>
            <a:br>
              <a:rPr lang="ru-RU" sz="2200" b="0" i="0" u="none" strike="noStrike" dirty="0">
                <a:solidFill>
                  <a:srgbClr val="292B2C"/>
                </a:solidFill>
                <a:effectLst/>
                <a:latin typeface="+mn-lt"/>
              </a:rPr>
            </a:br>
            <a:r>
              <a:rPr lang="ru-RU" sz="2200" b="0" i="0" u="none" strike="noStrike" dirty="0">
                <a:solidFill>
                  <a:srgbClr val="292B2C"/>
                </a:solidFill>
                <a:effectLst/>
                <a:latin typeface="+mn-lt"/>
              </a:rPr>
              <a:t>Главным напитком у простого народа служит квас... также пиво, мёд и водка. Знатнейшие Господа, кроме пива, пьют также Шампанское, Рейнское и Французские вина, всякого рода меда и двойную водку. &lt;...&gt; Русские умеют варить превосходный и превкусный мёд из малины, ежевики, вишен и других ягод...</a:t>
            </a:r>
            <a:endParaRPr lang="ru-RU" dirty="0"/>
          </a:p>
        </p:txBody>
      </p:sp>
    </p:spTree>
    <p:extLst>
      <p:ext uri="{BB962C8B-B14F-4D97-AF65-F5344CB8AC3E}">
        <p14:creationId xmlns:p14="http://schemas.microsoft.com/office/powerpoint/2010/main" val="338559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Дворец Алексея Михайловича в Коломенском: история и фото.">
            <a:extLst>
              <a:ext uri="{FF2B5EF4-FFF2-40B4-BE49-F238E27FC236}">
                <a16:creationId xmlns:a16="http://schemas.microsoft.com/office/drawing/2014/main" id="{801C33E2-8C59-069E-CD4F-F081C785C4F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813" b="7813"/>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a:extLst>
              <a:ext uri="{FF2B5EF4-FFF2-40B4-BE49-F238E27FC236}">
                <a16:creationId xmlns:a16="http://schemas.microsoft.com/office/drawing/2014/main" id="{1E681C34-0195-53CA-8B64-948ACB38BBD8}"/>
              </a:ext>
            </a:extLst>
          </p:cNvPr>
          <p:cNvSpPr/>
          <p:nvPr/>
        </p:nvSpPr>
        <p:spPr>
          <a:xfrm>
            <a:off x="0" y="0"/>
            <a:ext cx="4143375" cy="6858000"/>
          </a:xfrm>
          <a:prstGeom prst="rect">
            <a:avLst/>
          </a:prstGeom>
          <a:solidFill>
            <a:srgbClr val="72853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u-RU" sz="3200" b="1" dirty="0"/>
              <a:t>ВО ДВОРЦЕ ВМЕСТЕ С СЕМЬЕЙ ЦАРЯ ПРОЖИВАЛ ОБСЛУЖИВАЮЩИЙ ПЕРСОНАЛ </a:t>
            </a:r>
          </a:p>
        </p:txBody>
      </p:sp>
    </p:spTree>
    <p:extLst>
      <p:ext uri="{BB962C8B-B14F-4D97-AF65-F5344CB8AC3E}">
        <p14:creationId xmlns:p14="http://schemas.microsoft.com/office/powerpoint/2010/main" val="2088355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Рассадка на пиру у русского царя | Музеи Московского Кремля | Дзен">
            <a:extLst>
              <a:ext uri="{FF2B5EF4-FFF2-40B4-BE49-F238E27FC236}">
                <a16:creationId xmlns:a16="http://schemas.microsoft.com/office/drawing/2014/main" id="{2F29BBB2-ED09-67DB-A026-2C87C2B278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4794" y="0"/>
            <a:ext cx="59499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Заголовок 1">
            <a:extLst>
              <a:ext uri="{FF2B5EF4-FFF2-40B4-BE49-F238E27FC236}">
                <a16:creationId xmlns:a16="http://schemas.microsoft.com/office/drawing/2014/main" id="{367AD2AD-A068-5767-FE86-8345C18F7FA7}"/>
              </a:ext>
            </a:extLst>
          </p:cNvPr>
          <p:cNvSpPr>
            <a:spLocks noGrp="1"/>
          </p:cNvSpPr>
          <p:nvPr>
            <p:ph type="title"/>
          </p:nvPr>
        </p:nvSpPr>
        <p:spPr>
          <a:xfrm>
            <a:off x="444664" y="381001"/>
            <a:ext cx="4600302" cy="6095998"/>
          </a:xfrm>
        </p:spPr>
        <p:txBody>
          <a:bodyPr/>
          <a:lstStyle/>
          <a:p>
            <a:r>
              <a:rPr lang="ru-RU" sz="6600" b="1" dirty="0"/>
              <a:t>пир</a:t>
            </a:r>
            <a:br>
              <a:rPr lang="ru-RU" sz="6600" b="1" dirty="0"/>
            </a:br>
            <a:br>
              <a:rPr lang="ru-RU" dirty="0"/>
            </a:br>
            <a:r>
              <a:rPr lang="ru-RU" dirty="0"/>
              <a:t>главное развлечения в царских дворцах</a:t>
            </a:r>
          </a:p>
        </p:txBody>
      </p:sp>
    </p:spTree>
    <p:extLst>
      <p:ext uri="{BB962C8B-B14F-4D97-AF65-F5344CB8AC3E}">
        <p14:creationId xmlns:p14="http://schemas.microsoft.com/office/powerpoint/2010/main" val="400757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8815B64-457D-A4FA-9049-FF9DBF72C03B}"/>
              </a:ext>
            </a:extLst>
          </p:cNvPr>
          <p:cNvSpPr>
            <a:spLocks noGrp="1"/>
          </p:cNvSpPr>
          <p:nvPr>
            <p:ph type="title"/>
          </p:nvPr>
        </p:nvSpPr>
        <p:spPr>
          <a:xfrm>
            <a:off x="633850" y="381001"/>
            <a:ext cx="5147126" cy="6095998"/>
          </a:xfrm>
        </p:spPr>
        <p:txBody>
          <a:bodyPr/>
          <a:lstStyle/>
          <a:p>
            <a:r>
              <a:rPr lang="ru-RU" sz="6600" b="1" dirty="0"/>
              <a:t>Стольник</a:t>
            </a:r>
            <a:br>
              <a:rPr lang="ru-RU" sz="6600" b="1" dirty="0"/>
            </a:br>
            <a:br>
              <a:rPr lang="ru-RU" dirty="0"/>
            </a:br>
            <a:r>
              <a:rPr lang="ru-RU" dirty="0"/>
              <a:t>дворянский чин, прислуживавший князьям и царям за столом во время торжественных трапез, а также сопровождавший их в поездках</a:t>
            </a:r>
          </a:p>
        </p:txBody>
      </p:sp>
      <p:pic>
        <p:nvPicPr>
          <p:cNvPr id="3074" name="Picture 2" descr="undefined">
            <a:extLst>
              <a:ext uri="{FF2B5EF4-FFF2-40B4-BE49-F238E27FC236}">
                <a16:creationId xmlns:a16="http://schemas.microsoft.com/office/drawing/2014/main" id="{F032EAFB-A60E-4E00-02EE-6A8EC9F36A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5975" y="0"/>
            <a:ext cx="47021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5386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Посылка">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emplate>Посылка</Template>
  <TotalTime>516</TotalTime>
  <Words>287</Words>
  <Application>Microsoft Macintosh PowerPoint</Application>
  <PresentationFormat>Широкоэкранный</PresentationFormat>
  <Paragraphs>8</Paragraphs>
  <Slides>9</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9</vt:i4>
      </vt:variant>
    </vt:vector>
  </HeadingPairs>
  <TitlesOfParts>
    <vt:vector size="13" baseType="lpstr">
      <vt:lpstr>Arial</vt:lpstr>
      <vt:lpstr>Corbel</vt:lpstr>
      <vt:lpstr>Gill Sans MT</vt:lpstr>
      <vt:lpstr>Посылка</vt:lpstr>
      <vt:lpstr>СОСЛОВНЫЙ БЫТ И КАРТИНА МИРА РУССКОГО ЧЕЛОВЕКА В XVII в.</vt:lpstr>
      <vt:lpstr>Соборное уложение 1649 г. </vt:lpstr>
      <vt:lpstr>«помочи»  добровольная и бескорыстная помощь соседу или родственнику в срочной и большой работе </vt:lpstr>
      <vt:lpstr>Презентация PowerPoint</vt:lpstr>
      <vt:lpstr>Презентация PowerPoint</vt:lpstr>
      <vt:lpstr>[Русские] мужчины вообще великорослые, плотные и крепкие люди, А кожею и естественным цветом похожие на остальных Европейцев. Они придают большое значение длинным, окладистым бородам и толстым брюхам, и потому обладающие ими пользуются большим почётом от других... Усы Русские отпускают длинные, висящие через уста. Волосы на голове только одни их... Священники носят длинные, распущенные по плечам, все же остальные коротко подстриженные... Женщины в России среднего роста, вообще стройны, нежны лицом и сложением, но в городах все румянятся... Брови и ресницы они также подкрашивают чёрною, а иногда коричневою краской. &lt;...&gt;  Русские не привыкли ни к каким изысканным кушаньям и сластям: ежедневная пища их состоит из каши, репы, капусты, свежих и солёных огурцов, а в Москве из крупной, большею частию солёной, рыбы... Главным напитком у простого народа служит квас... также пиво, мёд и водка. Знатнейшие Господа, кроме пива, пьют также Шампанское, Рейнское и Французские вина, всякого рода меда и двойную водку. &lt;...&gt; Русские умеют варить превосходный и превкусный мёд из малины, ежевики, вишен и других ягод...</vt:lpstr>
      <vt:lpstr>Презентация PowerPoint</vt:lpstr>
      <vt:lpstr>пир  главное развлечения в царских дворцах</vt:lpstr>
      <vt:lpstr>Стольник  дворянский чин, прислуживавший князьям и царям за столом во время торжественных трапез, а также сопровождавший их в поездках</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Microsoft Office User</dc:creator>
  <cp:lastModifiedBy>Microsoft Office User</cp:lastModifiedBy>
  <cp:revision>2</cp:revision>
  <dcterms:created xsi:type="dcterms:W3CDTF">2024-05-12T16:33:51Z</dcterms:created>
  <dcterms:modified xsi:type="dcterms:W3CDTF">2024-05-13T01:09:59Z</dcterms:modified>
</cp:coreProperties>
</file>