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6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4" r:id="rId8"/>
    <p:sldId id="262" r:id="rId9"/>
    <p:sldId id="265" r:id="rId10"/>
    <p:sldId id="266" r:id="rId11"/>
    <p:sldId id="267" r:id="rId12"/>
    <p:sldId id="268" r:id="rId13"/>
    <p:sldId id="263" r:id="rId14"/>
    <p:sldId id="26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B57D"/>
    <a:srgbClr val="FF2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0"/>
    <p:restoredTop sz="96098"/>
  </p:normalViewPr>
  <p:slideViewPr>
    <p:cSldViewPr snapToGrid="0">
      <p:cViewPr varScale="1">
        <p:scale>
          <a:sx n="120" d="100"/>
          <a:sy n="120" d="100"/>
        </p:scale>
        <p:origin x="25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3/31/24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C37B-1D36-470B-8223-D6C91242EC14}" type="datetimeFigureOut">
              <a:rPr lang="en-US" dirty="0"/>
              <a:t>3/31/24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6F52A-A82B-47A2-A83A-8C4C91F2D59F}" type="datetimeFigureOut">
              <a:rPr lang="en-US" dirty="0"/>
              <a:t>3/31/24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A7B3-6521-4DCA-87E5-044747A908C1}" type="datetimeFigureOut">
              <a:rPr lang="en-US" dirty="0"/>
              <a:t>3/31/24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3/31/24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34690-1557-4C89-A502-4959FE7FAD70}" type="datetimeFigureOut">
              <a:rPr lang="en-US" dirty="0"/>
              <a:t>3/31/24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4976-E339-4826-83B7-FBD03F55ECF8}" type="datetimeFigureOut">
              <a:rPr lang="en-US" dirty="0"/>
              <a:t>3/31/24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7C31-9E7A-4F99-8774-A0E530DE1A42}" type="datetimeFigureOut">
              <a:rPr lang="en-US" dirty="0"/>
              <a:t>3/31/24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504F-A551-4DE0-9316-4DCD1D8CC752}" type="datetimeFigureOut">
              <a:rPr lang="en-US" dirty="0"/>
              <a:t>3/31/24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E4249-C0D0-4B06-8692-E8BB871AF643}" type="datetimeFigureOut">
              <a:rPr lang="en-US" dirty="0"/>
              <a:t>3/31/24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042B0DB6-F5C7-45FB-8CF3-31B45F9C2DAC}" type="datetimeFigureOut">
              <a:rPr lang="en-US" dirty="0"/>
              <a:t>3/31/24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1160EA64-D806-43AC-9DF2-F8C432F32B4C}" type="datetimeFigureOut">
              <a:rPr lang="en-US" dirty="0"/>
              <a:t>3/31/24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2D2941-406C-7DDB-3541-DC047571D4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9496" y="2606040"/>
            <a:ext cx="10333008" cy="1645920"/>
          </a:xfrm>
        </p:spPr>
        <p:txBody>
          <a:bodyPr>
            <a:normAutofit fontScale="90000"/>
          </a:bodyPr>
          <a:lstStyle/>
          <a:p>
            <a:r>
              <a:rPr lang="ru-RU" dirty="0"/>
              <a:t>РУССКАЯ ПРАВОСЛАВНАЯ ЦЕРКОВЬ В </a:t>
            </a:r>
            <a:r>
              <a:rPr lang="en" dirty="0"/>
              <a:t>XVII </a:t>
            </a:r>
            <a:r>
              <a:rPr lang="ru-RU" dirty="0"/>
              <a:t>в. РЕФОРМА ПАТРИАРХА НИКОНА И РАСКОЛ</a:t>
            </a:r>
          </a:p>
        </p:txBody>
      </p:sp>
    </p:spTree>
    <p:extLst>
      <p:ext uri="{BB962C8B-B14F-4D97-AF65-F5344CB8AC3E}">
        <p14:creationId xmlns:p14="http://schemas.microsoft.com/office/powerpoint/2010/main" val="2361912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Боярыня Морозова — Википедия">
            <a:extLst>
              <a:ext uri="{FF2B5EF4-FFF2-40B4-BE49-F238E27FC236}">
                <a16:creationId xmlns:a16="http://schemas.microsoft.com/office/drawing/2014/main" id="{CBA18BBE-074A-DE29-CCBE-CBB7D56C27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64" t="18189" r="52032" b="56107"/>
          <a:stretch/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42965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2DFCE1-A1BE-4BAF-CFCA-66248D1B4A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5609" y="725233"/>
            <a:ext cx="6081083" cy="5407533"/>
          </a:xfrm>
        </p:spPr>
        <p:txBody>
          <a:bodyPr/>
          <a:lstStyle/>
          <a:p>
            <a:r>
              <a:rPr lang="ru-RU" sz="6000" b="1" dirty="0"/>
              <a:t>Протопоп </a:t>
            </a:r>
            <a:r>
              <a:rPr lang="ru-RU" sz="6000" b="1" dirty="0" err="1"/>
              <a:t>аввакум</a:t>
            </a:r>
            <a:br>
              <a:rPr lang="ru-RU" sz="6000" b="1" dirty="0"/>
            </a:br>
            <a:br>
              <a:rPr lang="ru-RU" dirty="0"/>
            </a:br>
            <a:r>
              <a:rPr lang="ru-RU" dirty="0"/>
              <a:t>глава старообрядческого движения в </a:t>
            </a:r>
            <a:r>
              <a:rPr lang="ru-RU" dirty="0" err="1"/>
              <a:t>россии</a:t>
            </a:r>
            <a:r>
              <a:rPr lang="ru-RU" dirty="0"/>
              <a:t>.</a:t>
            </a:r>
            <a:br>
              <a:rPr lang="ru-RU" dirty="0"/>
            </a:br>
            <a:br>
              <a:rPr lang="ru-RU" dirty="0"/>
            </a:br>
            <a:r>
              <a:rPr lang="ru-RU" dirty="0"/>
              <a:t> Написал свое </a:t>
            </a:r>
            <a:br>
              <a:rPr lang="ru-RU" dirty="0"/>
            </a:br>
            <a:r>
              <a:rPr lang="ru-RU" dirty="0"/>
              <a:t>«житие протопопа </a:t>
            </a:r>
            <a:r>
              <a:rPr lang="ru-RU" dirty="0" err="1"/>
              <a:t>аввакума</a:t>
            </a:r>
            <a:r>
              <a:rPr lang="ru-RU" dirty="0"/>
              <a:t>».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86065EB-1D70-1776-387E-C6823CC4575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4167"/>
          <a:stretch/>
        </p:blipFill>
        <p:spPr>
          <a:xfrm>
            <a:off x="6452558" y="46808"/>
            <a:ext cx="4629789" cy="6811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1196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Массовые самоубийства в старообрядчестве — Википедия">
            <a:extLst>
              <a:ext uri="{FF2B5EF4-FFF2-40B4-BE49-F238E27FC236}">
                <a16:creationId xmlns:a16="http://schemas.microsoft.com/office/drawing/2014/main" id="{5EAA7582-B442-D9B3-E23E-4324EF07CA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932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E188A78-3FF6-72DD-EB8A-34854A6F4CF8}"/>
              </a:ext>
            </a:extLst>
          </p:cNvPr>
          <p:cNvSpPr/>
          <p:nvPr/>
        </p:nvSpPr>
        <p:spPr>
          <a:xfrm>
            <a:off x="9011478" y="14287"/>
            <a:ext cx="3180522" cy="691813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САМОСОЖЖЕНИЕ</a:t>
            </a:r>
            <a:endParaRPr lang="ru-RU" b="1" dirty="0"/>
          </a:p>
          <a:p>
            <a:pPr algn="ctr"/>
            <a:endParaRPr lang="ru-RU" dirty="0"/>
          </a:p>
          <a:p>
            <a:pPr algn="ctr"/>
            <a:r>
              <a:rPr lang="ru-RU" sz="2400" dirty="0"/>
              <a:t>основная форма протеста старообрядцев</a:t>
            </a:r>
          </a:p>
        </p:txBody>
      </p:sp>
    </p:spTree>
    <p:extLst>
      <p:ext uri="{BB962C8B-B14F-4D97-AF65-F5344CB8AC3E}">
        <p14:creationId xmlns:p14="http://schemas.microsoft.com/office/powerpoint/2010/main" val="503821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1CC243-790E-CE98-4D95-A9084F2A3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8263" y="843967"/>
            <a:ext cx="5348288" cy="5236083"/>
          </a:xfrm>
        </p:spPr>
        <p:txBody>
          <a:bodyPr/>
          <a:lstStyle/>
          <a:p>
            <a:r>
              <a:rPr lang="ru-RU" sz="4800" b="1" dirty="0"/>
              <a:t>«священство выше царства»</a:t>
            </a:r>
            <a:br>
              <a:rPr lang="ru-RU" sz="4800" b="1" dirty="0"/>
            </a:br>
            <a:br>
              <a:rPr lang="ru-RU" dirty="0"/>
            </a:br>
            <a:r>
              <a:rPr lang="ru-RU" dirty="0"/>
              <a:t>                      </a:t>
            </a:r>
            <a:r>
              <a:rPr lang="ru-RU" sz="1600" dirty="0"/>
              <a:t>(с) патриарх </a:t>
            </a:r>
            <a:r>
              <a:rPr lang="ru-RU" sz="1600" dirty="0" err="1"/>
              <a:t>никон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E7F81DC-6A90-353A-A565-E839ACE9F5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66019"/>
            <a:ext cx="5229224" cy="6791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3367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7803A5-E989-A004-A3BB-8A498D797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3811" y="407598"/>
            <a:ext cx="11444377" cy="6042804"/>
          </a:xfrm>
        </p:spPr>
        <p:txBody>
          <a:bodyPr>
            <a:normAutofit/>
          </a:bodyPr>
          <a:lstStyle/>
          <a:p>
            <a:r>
              <a:rPr lang="ru-RU" sz="4400" b="1" dirty="0"/>
              <a:t>В 1658 году </a:t>
            </a:r>
            <a:r>
              <a:rPr lang="ru-RU" sz="4400" dirty="0"/>
              <a:t>Никон отрекается от патриаршества;</a:t>
            </a:r>
            <a:br>
              <a:rPr lang="ru-RU" sz="4400" dirty="0"/>
            </a:br>
            <a:br>
              <a:rPr lang="ru-RU" sz="4400" dirty="0"/>
            </a:br>
            <a:r>
              <a:rPr lang="ru-RU" sz="4400" b="1" dirty="0"/>
              <a:t> в 1666 году </a:t>
            </a:r>
            <a:r>
              <a:rPr lang="ru-RU" sz="4400" dirty="0"/>
              <a:t>решением</a:t>
            </a:r>
            <a:r>
              <a:rPr lang="ru-RU" sz="4400" b="1" dirty="0"/>
              <a:t> </a:t>
            </a:r>
            <a:r>
              <a:rPr lang="ru-RU" sz="4400" dirty="0"/>
              <a:t>Поместного собором лишен сана и сослан из Москвы</a:t>
            </a:r>
          </a:p>
        </p:txBody>
      </p:sp>
    </p:spTree>
    <p:extLst>
      <p:ext uri="{BB962C8B-B14F-4D97-AF65-F5344CB8AC3E}">
        <p14:creationId xmlns:p14="http://schemas.microsoft.com/office/powerpoint/2010/main" val="4068443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DC08B6-10B8-3A28-4FDC-2DB5CFAFF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3979" y="419986"/>
            <a:ext cx="11324042" cy="6018027"/>
          </a:xfrm>
        </p:spPr>
        <p:txBody>
          <a:bodyPr>
            <a:normAutofit/>
          </a:bodyPr>
          <a:lstStyle/>
          <a:p>
            <a:r>
              <a:rPr lang="ru-RU" sz="4000" dirty="0"/>
              <a:t>«С испорченных рукописей делались копии, которые расходились во множестве, и ошибки утверждались. </a:t>
            </a:r>
            <a:br>
              <a:rPr lang="ru-RU" sz="4000" dirty="0"/>
            </a:br>
            <a:br>
              <a:rPr lang="ru-RU" sz="4000" dirty="0"/>
            </a:br>
            <a:r>
              <a:rPr lang="ru-RU" sz="4000" dirty="0"/>
              <a:t>Люди просвещенные замечали ошибки и старались исправлять их в рукописях…»</a:t>
            </a:r>
          </a:p>
        </p:txBody>
      </p:sp>
    </p:spTree>
    <p:extLst>
      <p:ext uri="{BB962C8B-B14F-4D97-AF65-F5344CB8AC3E}">
        <p14:creationId xmlns:p14="http://schemas.microsoft.com/office/powerpoint/2010/main" val="3194199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Патриарх Никон">
            <a:extLst>
              <a:ext uri="{FF2B5EF4-FFF2-40B4-BE49-F238E27FC236}">
                <a16:creationId xmlns:a16="http://schemas.microsoft.com/office/drawing/2014/main" id="{CAD8F75E-7D46-938A-D1A1-271AE153170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9" b="56465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80329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Патриарх Никон">
            <a:extLst>
              <a:ext uri="{FF2B5EF4-FFF2-40B4-BE49-F238E27FC236}">
                <a16:creationId xmlns:a16="http://schemas.microsoft.com/office/drawing/2014/main" id="{CAD8F75E-7D46-938A-D1A1-271AE153170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95" t="4058" r="3021" b="71689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17013B4-C50C-731D-1637-11164E9197AD}"/>
              </a:ext>
            </a:extLst>
          </p:cNvPr>
          <p:cNvSpPr txBox="1"/>
          <p:nvPr/>
        </p:nvSpPr>
        <p:spPr>
          <a:xfrm>
            <a:off x="0" y="1228397"/>
            <a:ext cx="3971925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Патриарх Никон назначен на должность царем Алексеем Михайловичем в 1652 году</a:t>
            </a:r>
            <a:endParaRPr lang="ru-RU" sz="4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52505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Патриарх Никон">
            <a:extLst>
              <a:ext uri="{FF2B5EF4-FFF2-40B4-BE49-F238E27FC236}">
                <a16:creationId xmlns:a16="http://schemas.microsoft.com/office/drawing/2014/main" id="{CAD8F75E-7D46-938A-D1A1-271AE153170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95" t="24241" r="40709" b="56769"/>
          <a:stretch/>
        </p:blipFill>
        <p:spPr bwMode="auto">
          <a:xfrm>
            <a:off x="1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5EAF4D6-E06D-E907-1EBE-56567E88DB39}"/>
              </a:ext>
            </a:extLst>
          </p:cNvPr>
          <p:cNvSpPr txBox="1"/>
          <p:nvPr/>
        </p:nvSpPr>
        <p:spPr>
          <a:xfrm>
            <a:off x="1421027" y="2483707"/>
            <a:ext cx="89689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Проводил церковные реформы </a:t>
            </a:r>
            <a:r>
              <a:rPr lang="ru-RU" sz="4800" b="1" i="0" u="none" strike="noStrik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rPr>
              <a:t>В 1653—1655 гг.</a:t>
            </a:r>
            <a:endParaRPr lang="ru-RU" sz="4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1126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9735A6-3DBC-7E6D-98BA-912EC1E270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3493" y="543493"/>
            <a:ext cx="4089995" cy="1864233"/>
          </a:xfrm>
        </p:spPr>
        <p:txBody>
          <a:bodyPr/>
          <a:lstStyle/>
          <a:p>
            <a:r>
              <a:rPr lang="ru-RU" b="1" dirty="0"/>
              <a:t>«старообрядцы»: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5FBE265F-F1C7-BAB1-FE43-6A7CBD160515}"/>
              </a:ext>
            </a:extLst>
          </p:cNvPr>
          <p:cNvSpPr txBox="1">
            <a:spLocks/>
          </p:cNvSpPr>
          <p:nvPr/>
        </p:nvSpPr>
        <p:spPr bwMode="black">
          <a:xfrm>
            <a:off x="7605712" y="543493"/>
            <a:ext cx="3983927" cy="1864233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/>
              <a:t>«</a:t>
            </a:r>
            <a:r>
              <a:rPr lang="ru-RU" b="1" dirty="0" err="1"/>
              <a:t>никонианцы</a:t>
            </a:r>
            <a:r>
              <a:rPr lang="ru-RU" b="1" dirty="0"/>
              <a:t>»: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03D2E9B-1D38-02B1-5A51-0125BAA2A05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9450"/>
          <a:stretch/>
        </p:blipFill>
        <p:spPr>
          <a:xfrm>
            <a:off x="602361" y="2986088"/>
            <a:ext cx="4686192" cy="387191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07E2003-27A7-9126-3EC6-7767730FE7B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1356" b="59313"/>
          <a:stretch/>
        </p:blipFill>
        <p:spPr>
          <a:xfrm>
            <a:off x="7274720" y="2870680"/>
            <a:ext cx="4645913" cy="3987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4224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FE19A4-4678-C322-4A89-E43B13BA77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3389" y="450342"/>
            <a:ext cx="7729728" cy="1188720"/>
          </a:xfrm>
        </p:spPr>
        <p:txBody>
          <a:bodyPr/>
          <a:lstStyle/>
          <a:p>
            <a:r>
              <a:rPr lang="ru-RU" dirty="0"/>
              <a:t>Двоеперстие и троеперстие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39D7F56-4F01-696D-A3AD-8011FA2523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6" y="779273"/>
            <a:ext cx="2851151" cy="612158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89F28AA-DCC5-C973-2A7A-12E7A39CA0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4811" y="575929"/>
            <a:ext cx="3376613" cy="6282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1316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C5CB67-4789-C309-CB88-7F32A00F84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8455" y="746664"/>
            <a:ext cx="9475089" cy="5364671"/>
          </a:xfrm>
        </p:spPr>
        <p:txBody>
          <a:bodyPr/>
          <a:lstStyle/>
          <a:p>
            <a:r>
              <a:rPr lang="ru-RU" sz="7200" b="1" dirty="0"/>
              <a:t>Старообрядцы</a:t>
            </a:r>
            <a:br>
              <a:rPr lang="ru-RU" dirty="0"/>
            </a:br>
            <a:br>
              <a:rPr lang="ru-RU" dirty="0"/>
            </a:br>
            <a:r>
              <a:rPr lang="ru-RU" dirty="0"/>
              <a:t>религиозное течение в православии не поддержавшее реформы Патриарха Никона</a:t>
            </a:r>
          </a:p>
        </p:txBody>
      </p:sp>
    </p:spTree>
    <p:extLst>
      <p:ext uri="{BB962C8B-B14F-4D97-AF65-F5344CB8AC3E}">
        <p14:creationId xmlns:p14="http://schemas.microsoft.com/office/powerpoint/2010/main" val="23610241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Боярыня Морозова — Википедия">
            <a:extLst>
              <a:ext uri="{FF2B5EF4-FFF2-40B4-BE49-F238E27FC236}">
                <a16:creationId xmlns:a16="http://schemas.microsoft.com/office/drawing/2014/main" id="{CBA18BBE-074A-DE29-CCBE-CBB7D56C27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6BD963E-0FC4-E9EE-B1E2-BF02456ADC5E}"/>
              </a:ext>
            </a:extLst>
          </p:cNvPr>
          <p:cNvSpPr txBox="1"/>
          <p:nvPr/>
        </p:nvSpPr>
        <p:spPr>
          <a:xfrm>
            <a:off x="0" y="3072347"/>
            <a:ext cx="4597003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rPr>
              <a:t>БОЯРЫНЯ МОРОЗОВА</a:t>
            </a:r>
          </a:p>
          <a:p>
            <a:pPr algn="ctr"/>
            <a:endParaRPr lang="ru-RU" sz="4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</a:endParaRPr>
          </a:p>
          <a:p>
            <a:pPr algn="ctr"/>
            <a:r>
              <a:rPr lang="ru-RU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</a:rPr>
              <a:t>одна из ярких фигур старообрядчества</a:t>
            </a:r>
          </a:p>
        </p:txBody>
      </p:sp>
    </p:spTree>
    <p:extLst>
      <p:ext uri="{BB962C8B-B14F-4D97-AF65-F5344CB8AC3E}">
        <p14:creationId xmlns:p14="http://schemas.microsoft.com/office/powerpoint/2010/main" val="1084361392"/>
      </p:ext>
    </p:extLst>
  </p:cSld>
  <p:clrMapOvr>
    <a:masterClrMapping/>
  </p:clrMapOvr>
</p:sld>
</file>

<file path=ppt/theme/theme1.xml><?xml version="1.0" encoding="utf-8"?>
<a:theme xmlns:a="http://schemas.openxmlformats.org/drawingml/2006/main" name="Посылка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Посылка</Template>
  <TotalTime>82</TotalTime>
  <Words>149</Words>
  <Application>Microsoft Macintosh PowerPoint</Application>
  <PresentationFormat>Широкоэкранный</PresentationFormat>
  <Paragraphs>17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Corbel</vt:lpstr>
      <vt:lpstr>Gill Sans MT</vt:lpstr>
      <vt:lpstr>Impact</vt:lpstr>
      <vt:lpstr>Посылка</vt:lpstr>
      <vt:lpstr>РУССКАЯ ПРАВОСЛАВНАЯ ЦЕРКОВЬ В XVII в. РЕФОРМА ПАТРИАРХА НИКОНА И РАСКОЛ</vt:lpstr>
      <vt:lpstr>«С испорченных рукописей делались копии, которые расходились во множестве, и ошибки утверждались.   Люди просвещенные замечали ошибки и старались исправлять их в рукописях…»</vt:lpstr>
      <vt:lpstr>Презентация PowerPoint</vt:lpstr>
      <vt:lpstr>Презентация PowerPoint</vt:lpstr>
      <vt:lpstr>Презентация PowerPoint</vt:lpstr>
      <vt:lpstr>«старообрядцы»:</vt:lpstr>
      <vt:lpstr>Двоеперстие и троеперстие</vt:lpstr>
      <vt:lpstr>Старообрядцы  религиозное течение в православии не поддержавшее реформы Патриарха Никона</vt:lpstr>
      <vt:lpstr>Презентация PowerPoint</vt:lpstr>
      <vt:lpstr>Презентация PowerPoint</vt:lpstr>
      <vt:lpstr>Протопоп аввакум  глава старообрядческого движения в россии.   Написал свое  «житие протопопа аввакума».</vt:lpstr>
      <vt:lpstr>Презентация PowerPoint</vt:lpstr>
      <vt:lpstr>«священство выше царства»                        (с) патриарх никон</vt:lpstr>
      <vt:lpstr>В 1658 году Никон отрекается от патриаршества;   в 1666 году решением Поместного собором лишен сана и сослан из Москвы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РУССКАЯ ПРАВОСЛАВНАЯ ЦЕРКОВЬ В XVII в. РЕФОРМА ПАТРИАРХА НИКОНА И РАСКОЛ</dc:title>
  <dc:creator>Microsoft Office User</dc:creator>
  <cp:lastModifiedBy>Microsoft Office User</cp:lastModifiedBy>
  <cp:revision>3</cp:revision>
  <dcterms:created xsi:type="dcterms:W3CDTF">2024-03-31T08:53:42Z</dcterms:created>
  <dcterms:modified xsi:type="dcterms:W3CDTF">2024-03-31T10:53:27Z</dcterms:modified>
</cp:coreProperties>
</file>