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  <p:sldId id="266" r:id="rId5"/>
    <p:sldId id="268" r:id="rId6"/>
    <p:sldId id="267" r:id="rId7"/>
    <p:sldId id="259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369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21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24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3744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8318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441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230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5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6296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4796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194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34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65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081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252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4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748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745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BCD056C-B38D-4035-8026-75BFBF8C8E0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B3B9AA9-019C-4BC6-832A-CB8BA162A9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495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834DF-2DF5-4006-8827-60DA94DCE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309489"/>
            <a:ext cx="9981028" cy="1448973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На Стрелке острова, где белые колонны</a:t>
            </a:r>
            <a:b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Возносит над  Невой российский Парфенон,</a:t>
            </a:r>
            <a:b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</a:br>
            <a:r>
              <a:rPr lang="ru-RU" sz="3200" dirty="0">
                <a:solidFill>
                  <a:srgbClr val="002060"/>
                </a:solidFill>
                <a:latin typeface="Arial Black" panose="020B0A04020102020204" pitchFamily="34" charset="0"/>
              </a:rPr>
              <a:t>Остановись на миг, мечтатель вдохновенный.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B5977B7-6093-499F-8FDC-A8741DE1A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553" y="1603717"/>
            <a:ext cx="3653204" cy="2922563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57E6F55-702A-4165-8D4D-B796860B6ACE}"/>
              </a:ext>
            </a:extLst>
          </p:cNvPr>
          <p:cNvSpPr/>
          <p:nvPr/>
        </p:nvSpPr>
        <p:spPr>
          <a:xfrm>
            <a:off x="3502855" y="1758462"/>
            <a:ext cx="5880296" cy="44383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Российский Парфенон? </a:t>
            </a:r>
          </a:p>
          <a:p>
            <a:pPr algn="ctr"/>
            <a:r>
              <a:rPr lang="ru-RU" sz="40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 чём  писал Всеволод Александрович Рождественский?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EA416A-0769-405D-85E1-6546091AE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77" y="63716"/>
            <a:ext cx="11687045" cy="6730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6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83BB03-71F4-47D2-AC81-A34C37CA4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974" y="141224"/>
            <a:ext cx="9601200" cy="13218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"Навигация с Меркурием и двумя реками" установлена на противоположном фасаде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10090E-CA95-4693-8221-E8B457CEBD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040" y="1599028"/>
            <a:ext cx="8783068" cy="497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914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2FA0F5-D7D4-4DBD-9278-F03B32052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58EED4-3DC0-44CE-A6CA-276BFD9AA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83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4E75D-8EA8-456A-8E24-DA48FA3F1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1. Сколько веков отделяют российский Парфенон от афинского? Сосчитай по линии времени.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2.В чем сходство и различия этих архитектурных памятников?</a:t>
            </a:r>
            <a:br>
              <a:rPr lang="ru-RU" dirty="0"/>
            </a:br>
            <a:br>
              <a:rPr lang="ru-RU" dirty="0"/>
            </a:br>
            <a:r>
              <a:rPr lang="ru-RU" dirty="0"/>
              <a:t>3.Вспомни, какие здания в Санкт-Петербурге построены по образцам античных? Запиши.</a:t>
            </a:r>
          </a:p>
        </p:txBody>
      </p:sp>
    </p:spTree>
    <p:extLst>
      <p:ext uri="{BB962C8B-B14F-4D97-AF65-F5344CB8AC3E}">
        <p14:creationId xmlns:p14="http://schemas.microsoft.com/office/powerpoint/2010/main" val="2914063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2811F13-F907-4C7E-96CA-CB227741C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604974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6">
                    <a:lumMod val="50000"/>
                  </a:schemeClr>
                </a:solidFill>
              </a:rPr>
              <a:t>Российский Парфенон –</a:t>
            </a:r>
            <a:br>
              <a:rPr lang="ru-RU" sz="6600" b="1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6600" b="1" dirty="0">
                <a:solidFill>
                  <a:schemeClr val="accent6">
                    <a:lumMod val="50000"/>
                  </a:schemeClr>
                </a:solidFill>
              </a:rPr>
              <a:t> здание Биржи</a:t>
            </a:r>
            <a:br>
              <a:rPr lang="ru-RU" dirty="0">
                <a:solidFill>
                  <a:srgbClr val="002060"/>
                </a:solidFill>
              </a:rPr>
            </a:b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 Уникальность петербургских построек как памятников петербургского исторического и культурного наследия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438A68E-F78D-4284-A9EB-A860F11EE2F4}"/>
              </a:ext>
            </a:extLst>
          </p:cNvPr>
          <p:cNvSpPr/>
          <p:nvPr/>
        </p:nvSpPr>
        <p:spPr>
          <a:xfrm>
            <a:off x="2053884" y="5613009"/>
            <a:ext cx="5219113" cy="10550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Презентация подготовлена Полетаевой И.В., </a:t>
            </a:r>
          </a:p>
          <a:p>
            <a:pPr algn="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учителем истории ГБОУ №509 </a:t>
            </a:r>
          </a:p>
          <a:p>
            <a:pPr algn="r"/>
            <a:r>
              <a:rPr lang="ru-RU" sz="2000" dirty="0">
                <a:solidFill>
                  <a:schemeClr val="accent6">
                    <a:lumMod val="50000"/>
                  </a:schemeClr>
                </a:solidFill>
              </a:rPr>
              <a:t>Красносельского района Санкт-Петербурга</a:t>
            </a:r>
          </a:p>
        </p:txBody>
      </p:sp>
    </p:spTree>
    <p:extLst>
      <p:ext uri="{BB962C8B-B14F-4D97-AF65-F5344CB8AC3E}">
        <p14:creationId xmlns:p14="http://schemas.microsoft.com/office/powerpoint/2010/main" val="3344121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C1F21FF4-8620-4F41-A665-88EA7412837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9918" y="3092104"/>
            <a:ext cx="5144526" cy="3646319"/>
          </a:xfrm>
          <a:prstGeom prst="rect">
            <a:avLst/>
          </a:prstGeom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DFBD342E-996B-44D5-8911-8CB241A515C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827557" y="335220"/>
            <a:ext cx="5364443" cy="371627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6412A63-8CF3-46E0-8511-9F97FC0F1903}"/>
              </a:ext>
            </a:extLst>
          </p:cNvPr>
          <p:cNvSpPr/>
          <p:nvPr/>
        </p:nvSpPr>
        <p:spPr>
          <a:xfrm>
            <a:off x="430934" y="335220"/>
            <a:ext cx="5144526" cy="19859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Парфенон в Греции.</a:t>
            </a:r>
          </a:p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 IV век до н.э.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4F47E07-7BCC-47EA-B073-395F05C3D891}"/>
              </a:ext>
            </a:extLst>
          </p:cNvPr>
          <p:cNvSpPr/>
          <p:nvPr/>
        </p:nvSpPr>
        <p:spPr>
          <a:xfrm>
            <a:off x="6937515" y="4536831"/>
            <a:ext cx="5144526" cy="19859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accent6">
                    <a:lumMod val="50000"/>
                  </a:schemeClr>
                </a:solidFill>
              </a:rPr>
              <a:t>Здание Биржи</a:t>
            </a:r>
          </a:p>
        </p:txBody>
      </p:sp>
    </p:spTree>
    <p:extLst>
      <p:ext uri="{BB962C8B-B14F-4D97-AF65-F5344CB8AC3E}">
        <p14:creationId xmlns:p14="http://schemas.microsoft.com/office/powerpoint/2010/main" val="258599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8433BC4-23A4-443A-813A-717DAE0592C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76774" y="1346200"/>
            <a:ext cx="5092505" cy="55118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/>
              <a:t>Располагается на афинском </a:t>
            </a:r>
            <a:r>
              <a:rPr lang="ru-RU" sz="2400" b="1" dirty="0"/>
              <a:t>Акрополе. </a:t>
            </a:r>
            <a:r>
              <a:rPr lang="ru-RU" sz="2400" dirty="0"/>
              <a:t>Являлся главным храмом в древних </a:t>
            </a:r>
            <a:r>
              <a:rPr lang="ru-RU" sz="2400" b="1" dirty="0"/>
              <a:t>Афинах</a:t>
            </a:r>
            <a:r>
              <a:rPr lang="ru-RU" sz="2400" dirty="0"/>
              <a:t>, посвященным покровительнице этого города богине Афине.</a:t>
            </a:r>
          </a:p>
          <a:p>
            <a:pPr marL="0" indent="0">
              <a:buNone/>
            </a:pPr>
            <a:r>
              <a:rPr lang="ru-RU" sz="2400" dirty="0"/>
              <a:t>Данное сооружение было построено в 438 году до нашей эры архитектором </a:t>
            </a:r>
            <a:r>
              <a:rPr lang="ru-RU" sz="2400" dirty="0" err="1"/>
              <a:t>Калликратом</a:t>
            </a:r>
            <a:r>
              <a:rPr lang="ru-RU" sz="2400" dirty="0"/>
              <a:t> по проекту другого зодчего </a:t>
            </a:r>
            <a:r>
              <a:rPr lang="ru-RU" sz="2400" dirty="0" err="1"/>
              <a:t>Иктина</a:t>
            </a:r>
            <a:r>
              <a:rPr lang="ru-RU" sz="2400" dirty="0"/>
              <a:t>. Храм украшался в период с 438 по 431 годы до нашей эры под руководством архитектора </a:t>
            </a:r>
            <a:r>
              <a:rPr lang="ru-RU" sz="2400" b="1" dirty="0"/>
              <a:t>Фидия</a:t>
            </a:r>
            <a:r>
              <a:rPr lang="ru-RU" sz="2400" dirty="0"/>
              <a:t> при правлении </a:t>
            </a:r>
            <a:r>
              <a:rPr lang="ru-RU" sz="2400" b="1" dirty="0"/>
              <a:t>Перикла.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16456BD-9A29-4DC6-A274-6085939E3A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363" y="1346613"/>
            <a:ext cx="5556250" cy="37107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2CA5CF-51AA-4A81-A717-BD4837AB94F2}"/>
              </a:ext>
            </a:extLst>
          </p:cNvPr>
          <p:cNvSpPr txBox="1"/>
          <p:nvPr/>
        </p:nvSpPr>
        <p:spPr>
          <a:xfrm>
            <a:off x="1181687" y="406177"/>
            <a:ext cx="1005371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Парфенон – памятник архитектуры Древней Греции</a:t>
            </a:r>
          </a:p>
        </p:txBody>
      </p:sp>
    </p:spTree>
    <p:extLst>
      <p:ext uri="{BB962C8B-B14F-4D97-AF65-F5344CB8AC3E}">
        <p14:creationId xmlns:p14="http://schemas.microsoft.com/office/powerpoint/2010/main" val="124532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AA04CE-FBF8-43FB-B292-74F99B56048E}"/>
              </a:ext>
            </a:extLst>
          </p:cNvPr>
          <p:cNvSpPr/>
          <p:nvPr/>
        </p:nvSpPr>
        <p:spPr>
          <a:xfrm>
            <a:off x="1969478" y="148008"/>
            <a:ext cx="7920110" cy="21945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 такое биржа?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A75295-7625-47D5-B6D3-B3154778A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7750"/>
            <a:ext cx="3648221" cy="328099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C0A6931-A947-4AC4-ACD0-7263F0D7C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3157" y="1732995"/>
            <a:ext cx="3258427" cy="310951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0F4B45-E104-4744-AB35-A408E2D876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6760" y="2651221"/>
            <a:ext cx="4247857" cy="283190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4ABB98C-E2DA-470C-903B-D663E31C2A48}"/>
              </a:ext>
            </a:extLst>
          </p:cNvPr>
          <p:cNvSpPr/>
          <p:nvPr/>
        </p:nvSpPr>
        <p:spPr>
          <a:xfrm>
            <a:off x="1814732" y="407963"/>
            <a:ext cx="8778240" cy="63020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Биржа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 — это специальная площадка, на которой люди заключают сделки и обмениваются деньгами, товарами, ценными бумагами или производными контрактами. Под последними понимается обязательство купить или продать какой‑то актив, когда его цена достигнет определенного уровня.</a:t>
            </a:r>
          </a:p>
          <a:p>
            <a:pPr algn="ctr"/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В целом биржа работает почти так же, как обычный продуктовый рынок, то есть всё решает баланс спроса и предложения: чем выше спрос на тот или иной товар, тем выше его цена.</a:t>
            </a:r>
          </a:p>
        </p:txBody>
      </p:sp>
    </p:spTree>
    <p:extLst>
      <p:ext uri="{BB962C8B-B14F-4D97-AF65-F5344CB8AC3E}">
        <p14:creationId xmlns:p14="http://schemas.microsoft.com/office/powerpoint/2010/main" val="368865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D0657CD-1995-496B-AC27-E091AB091690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9150" y="1562100"/>
            <a:ext cx="6288649" cy="5472113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dirty="0"/>
              <a:t>Биржа была построена в 1805–1816 годах по проекту Ж. Ф. Тома де </a:t>
            </a:r>
            <a:r>
              <a:rPr lang="ru-RU" dirty="0" err="1"/>
              <a:t>Томона</a:t>
            </a:r>
            <a:r>
              <a:rPr lang="ru-RU" dirty="0"/>
              <a:t> на месте прежнего недостроенного здания Джакомо Кваренги.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dirty="0"/>
              <a:t>Здание изначально предназначалось для размещения Санкт-Петербургской фондовой биржи, основанной еще во времена Петра I.</a:t>
            </a:r>
          </a:p>
          <a:p>
            <a:pPr marL="0" indent="0">
              <a:buNone/>
            </a:pPr>
            <a:r>
              <a:rPr lang="ru-RU" dirty="0"/>
              <a:t>В 1889 году здесь проходила первая в России промышленная выставка.</a:t>
            </a:r>
          </a:p>
          <a:p>
            <a:pPr marL="0" indent="0">
              <a:buNone/>
            </a:pPr>
            <a:r>
              <a:rPr lang="ru-RU" dirty="0"/>
              <a:t>После революции 1917 года в Бирже находилось несколько организаций. С 1939 года здесь долгое время располагался Центральный военно-морской музей.</a:t>
            </a:r>
          </a:p>
          <a:p>
            <a:pPr marL="0" indent="0">
              <a:buNone/>
            </a:pPr>
            <a:r>
              <a:rPr lang="ru-RU" dirty="0"/>
              <a:t>В 2013 году он переехал в здание Крюковских казарм.</a:t>
            </a:r>
          </a:p>
          <a:p>
            <a:pPr marL="0" indent="0">
              <a:buNone/>
            </a:pPr>
            <a:r>
              <a:rPr lang="ru-RU" dirty="0"/>
              <a:t>Здание Биржи включено в Единый государственный реестр объектов культурного наследия (памятников истории и культуры) России.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7652E2-2C31-4666-B837-21DCCB3A1BC2}"/>
              </a:ext>
            </a:extLst>
          </p:cNvPr>
          <p:cNvSpPr txBox="1"/>
          <p:nvPr/>
        </p:nvSpPr>
        <p:spPr>
          <a:xfrm>
            <a:off x="900332" y="213584"/>
            <a:ext cx="1129166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Здание Биржи в Санкт-Петербурге — здание в стиле классицизма, центральное строение</a:t>
            </a: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 архитектурного ансамбля Стрелки Васильевского острова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A7FFED-264D-41CB-B41A-4CAE01068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4159" y="1934221"/>
            <a:ext cx="5638691" cy="3538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655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775A07-2F9E-4C66-B050-8619819D4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799"/>
            <a:ext cx="9601200" cy="208553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Адрес: Биржевая пл. 4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Архитектор: Тома-де-</a:t>
            </a:r>
            <a:r>
              <a:rPr lang="ru-RU" b="1" dirty="0" err="1">
                <a:solidFill>
                  <a:srgbClr val="002060"/>
                </a:solidFill>
              </a:rPr>
              <a:t>Томон</a:t>
            </a:r>
            <a:r>
              <a:rPr lang="ru-RU" b="1" dirty="0">
                <a:solidFill>
                  <a:srgbClr val="002060"/>
                </a:solidFill>
              </a:rPr>
              <a:t> Ж.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Годы постройки:1805-1816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A6E7B4-C694-44E8-AD3C-26B5626FB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898" y="2312896"/>
            <a:ext cx="7386458" cy="438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846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48FE98-5909-44F0-91A1-429C9168A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281354"/>
            <a:ext cx="9601200" cy="11394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Жан-Франсуа Тома де </a:t>
            </a:r>
            <a:r>
              <a:rPr lang="ru-RU" sz="3600" b="1" dirty="0" err="1">
                <a:solidFill>
                  <a:srgbClr val="002060"/>
                </a:solidFill>
              </a:rPr>
              <a:t>Томон</a:t>
            </a:r>
            <a:r>
              <a:rPr lang="ru-RU" sz="3600" b="1" dirty="0">
                <a:solidFill>
                  <a:srgbClr val="002060"/>
                </a:solidFill>
              </a:rPr>
              <a:t> (1760–1813) — французский рисовальщик и архитектор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76393BC-4ECA-4F84-A169-E920D2038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049" y="1280159"/>
            <a:ext cx="7193282" cy="5394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413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07DF3A-4B8A-4A96-B153-EEB07AA73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0"/>
            <a:ext cx="9601200" cy="14859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Над главным входом со стороны Невы помещена композиция "Нептун с двумя реками"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7C534C7-9C87-4769-812C-DB8E11ABA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529" y="1412553"/>
            <a:ext cx="8809974" cy="525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057283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83</TotalTime>
  <Words>450</Words>
  <Application>Microsoft Office PowerPoint</Application>
  <PresentationFormat>Широкоэкранный</PresentationFormat>
  <Paragraphs>29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Arial Black</vt:lpstr>
      <vt:lpstr>Tw Cen MT</vt:lpstr>
      <vt:lpstr>Капля</vt:lpstr>
      <vt:lpstr>На Стрелке острова, где белые колонны Возносит над  Невой российский Парфенон, Остановись на миг, мечтатель вдохновенный.</vt:lpstr>
      <vt:lpstr>Российский Парфенон –  здание Биржи   Уникальность петербургских построек как памятников петербургского исторического и культурного наследия</vt:lpstr>
      <vt:lpstr>Презентация PowerPoint</vt:lpstr>
      <vt:lpstr>Презентация PowerPoint</vt:lpstr>
      <vt:lpstr>Презентация PowerPoint</vt:lpstr>
      <vt:lpstr>Презентация PowerPoint</vt:lpstr>
      <vt:lpstr>Адрес: Биржевая пл. 4 Архитектор: Тома-де-Томон Ж. Годы постройки:1805-1816 </vt:lpstr>
      <vt:lpstr>Жан-Франсуа Тома де Томон (1760–1813) — французский рисовальщик и архитектор</vt:lpstr>
      <vt:lpstr>Над главным входом со стороны Невы помещена композиция "Нептун с двумя реками"</vt:lpstr>
      <vt:lpstr>"Навигация с Меркурием и двумя реками" установлена на противоположном фасаде</vt:lpstr>
      <vt:lpstr>Презентация PowerPoint</vt:lpstr>
      <vt:lpstr>      1. Сколько веков отделяют российский Парфенон от афинского? Сосчитай по линии времени.  2.В чем сходство и различия этих архитектурных памятников?  3.Вспомни, какие здания в Санкт-Петербурге построены по образцам античных? Запиши.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Российский Парфенон –  здание Биржи.   Уникальность петербургских построек как памятников петербургского исторического и культурного наследия</dc:title>
  <dc:creator>Ирина</dc:creator>
  <cp:lastModifiedBy>Ирина</cp:lastModifiedBy>
  <cp:revision>11</cp:revision>
  <dcterms:created xsi:type="dcterms:W3CDTF">2024-04-02T17:32:28Z</dcterms:created>
  <dcterms:modified xsi:type="dcterms:W3CDTF">2024-06-06T14:14:54Z</dcterms:modified>
</cp:coreProperties>
</file>