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hyperlink" Target="https://gamma.app" TargetMode="External"/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image" Target="../media/image-5-5.png"/><Relationship Id="rId6" Type="http://schemas.openxmlformats.org/officeDocument/2006/relationships/image" Target="../media/image-5-6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hyperlink" Target="https://gamma.app" TargetMode="External"/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319599" y="2004060"/>
            <a:ext cx="7477601" cy="19164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7545"/>
              </a:lnSpc>
              <a:buNone/>
            </a:pPr>
            <a:r>
              <a:rPr lang="en-US" sz="6036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Введение в красные яблоки</a:t>
            </a:r>
            <a:endParaRPr lang="en-US" sz="6036" dirty="0"/>
          </a:p>
        </p:txBody>
      </p:sp>
      <p:sp>
        <p:nvSpPr>
          <p:cNvPr id="6" name="Text 2"/>
          <p:cNvSpPr/>
          <p:nvPr/>
        </p:nvSpPr>
        <p:spPr>
          <a:xfrm>
            <a:off x="6319599" y="4253746"/>
            <a:ext cx="747760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 Красные яблоки - это один из самых популярных и любимых фруктов во всем мире. Эти сочные, яркие плоды не только восхитительны на вкус, но и богаты питательными веществами, которые приносят пользу нашему здоровью.</a:t>
            </a:r>
            <a:endParaRPr lang="en-US" sz="1750" dirty="0"/>
          </a:p>
        </p:txBody>
      </p:sp>
      <p:sp>
        <p:nvSpPr>
          <p:cNvPr id="7" name="Shape 3"/>
          <p:cNvSpPr/>
          <p:nvPr/>
        </p:nvSpPr>
        <p:spPr>
          <a:xfrm>
            <a:off x="6319599" y="5853351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219" y="5860971"/>
            <a:ext cx="340162" cy="34016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6786086" y="5836682"/>
            <a:ext cx="2592824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3062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by Ыкы Тойчиева</a:t>
            </a:r>
            <a:endParaRPr lang="en-US" sz="2187" dirty="0"/>
          </a:p>
        </p:txBody>
      </p:sp>
      <p:pic>
        <p:nvPicPr>
          <p:cNvPr id="10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0420" y="0"/>
            <a:ext cx="36576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48665" y="847368"/>
            <a:ext cx="9475470" cy="124777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4913"/>
              </a:lnSpc>
              <a:buNone/>
            </a:pPr>
            <a:r>
              <a:rPr lang="en-US" sz="3930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История и происхождение красных яблок</a:t>
            </a:r>
            <a:endParaRPr lang="en-US" sz="3930" dirty="0"/>
          </a:p>
        </p:txBody>
      </p:sp>
      <p:sp>
        <p:nvSpPr>
          <p:cNvPr id="6" name="Shape 2"/>
          <p:cNvSpPr/>
          <p:nvPr/>
        </p:nvSpPr>
        <p:spPr>
          <a:xfrm>
            <a:off x="1028224" y="2394585"/>
            <a:ext cx="39886" cy="4987647"/>
          </a:xfrm>
          <a:prstGeom prst="roundRect">
            <a:avLst>
              <a:gd name="adj" fmla="val 225244"/>
            </a:avLst>
          </a:prstGeom>
          <a:solidFill>
            <a:srgbClr val="6D9121"/>
          </a:solidFill>
          <a:ln/>
        </p:spPr>
      </p:sp>
      <p:sp>
        <p:nvSpPr>
          <p:cNvPr id="7" name="Shape 3"/>
          <p:cNvSpPr/>
          <p:nvPr/>
        </p:nvSpPr>
        <p:spPr>
          <a:xfrm>
            <a:off x="1272659" y="2823746"/>
            <a:ext cx="698659" cy="39886"/>
          </a:xfrm>
          <a:prstGeom prst="roundRect">
            <a:avLst>
              <a:gd name="adj" fmla="val 225244"/>
            </a:avLst>
          </a:prstGeom>
          <a:solidFill>
            <a:srgbClr val="6D9121"/>
          </a:solidFill>
          <a:ln/>
        </p:spPr>
      </p:sp>
      <p:sp>
        <p:nvSpPr>
          <p:cNvPr id="8" name="Shape 4"/>
          <p:cNvSpPr/>
          <p:nvPr/>
        </p:nvSpPr>
        <p:spPr>
          <a:xfrm>
            <a:off x="823555" y="2619137"/>
            <a:ext cx="449104" cy="449104"/>
          </a:xfrm>
          <a:prstGeom prst="roundRect">
            <a:avLst>
              <a:gd name="adj" fmla="val 20004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9" name="Text 5"/>
          <p:cNvSpPr/>
          <p:nvPr/>
        </p:nvSpPr>
        <p:spPr>
          <a:xfrm>
            <a:off x="968812" y="2656523"/>
            <a:ext cx="158472" cy="37421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948"/>
              </a:lnSpc>
              <a:buNone/>
            </a:pPr>
            <a:r>
              <a:rPr lang="en-US" sz="2358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lang="en-US" sz="2358" dirty="0"/>
          </a:p>
        </p:txBody>
      </p:sp>
      <p:sp>
        <p:nvSpPr>
          <p:cNvPr id="10" name="Text 6"/>
          <p:cNvSpPr/>
          <p:nvPr/>
        </p:nvSpPr>
        <p:spPr>
          <a:xfrm>
            <a:off x="2146102" y="2594134"/>
            <a:ext cx="2495550" cy="31194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456"/>
              </a:lnSpc>
              <a:buNone/>
            </a:pPr>
            <a:r>
              <a:rPr lang="en-US" sz="1965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Древние корни</a:t>
            </a:r>
            <a:endParaRPr lang="en-US" sz="1965" dirty="0"/>
          </a:p>
        </p:txBody>
      </p:sp>
      <p:sp>
        <p:nvSpPr>
          <p:cNvPr id="11" name="Text 7"/>
          <p:cNvSpPr/>
          <p:nvPr/>
        </p:nvSpPr>
        <p:spPr>
          <a:xfrm>
            <a:off x="2146102" y="3025854"/>
            <a:ext cx="8078033" cy="89832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358"/>
              </a:lnSpc>
              <a:buNone/>
            </a:pPr>
            <a:r>
              <a:rPr lang="en-US" sz="1572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Красные яблоки имеют долгую историю, восходящую к древним цивилизациям Азии и Ближнего Востока, где они были одними из первых одомашненных фруктов.</a:t>
            </a:r>
            <a:endParaRPr lang="en-US" sz="1572" dirty="0"/>
          </a:p>
        </p:txBody>
      </p:sp>
      <p:sp>
        <p:nvSpPr>
          <p:cNvPr id="12" name="Shape 8"/>
          <p:cNvSpPr/>
          <p:nvPr/>
        </p:nvSpPr>
        <p:spPr>
          <a:xfrm>
            <a:off x="1272659" y="4752439"/>
            <a:ext cx="698659" cy="39886"/>
          </a:xfrm>
          <a:prstGeom prst="roundRect">
            <a:avLst>
              <a:gd name="adj" fmla="val 225244"/>
            </a:avLst>
          </a:prstGeom>
          <a:solidFill>
            <a:srgbClr val="6D9121"/>
          </a:solidFill>
          <a:ln/>
        </p:spPr>
      </p:sp>
      <p:sp>
        <p:nvSpPr>
          <p:cNvPr id="13" name="Shape 9"/>
          <p:cNvSpPr/>
          <p:nvPr/>
        </p:nvSpPr>
        <p:spPr>
          <a:xfrm>
            <a:off x="823555" y="4547830"/>
            <a:ext cx="449104" cy="449104"/>
          </a:xfrm>
          <a:prstGeom prst="roundRect">
            <a:avLst>
              <a:gd name="adj" fmla="val 20004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897850" y="4585216"/>
            <a:ext cx="300395" cy="37421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948"/>
              </a:lnSpc>
              <a:buNone/>
            </a:pPr>
            <a:r>
              <a:rPr lang="en-US" sz="2358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lang="en-US" sz="2358" dirty="0"/>
          </a:p>
        </p:txBody>
      </p:sp>
      <p:sp>
        <p:nvSpPr>
          <p:cNvPr id="15" name="Text 11"/>
          <p:cNvSpPr/>
          <p:nvPr/>
        </p:nvSpPr>
        <p:spPr>
          <a:xfrm>
            <a:off x="2146102" y="4522827"/>
            <a:ext cx="3453170" cy="31194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456"/>
              </a:lnSpc>
              <a:buNone/>
            </a:pPr>
            <a:r>
              <a:rPr lang="en-US" sz="1965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Распространение по миру</a:t>
            </a:r>
            <a:endParaRPr lang="en-US" sz="1965" dirty="0"/>
          </a:p>
        </p:txBody>
      </p:sp>
      <p:sp>
        <p:nvSpPr>
          <p:cNvPr id="16" name="Text 12"/>
          <p:cNvSpPr/>
          <p:nvPr/>
        </p:nvSpPr>
        <p:spPr>
          <a:xfrm>
            <a:off x="2146102" y="4954548"/>
            <a:ext cx="8078033" cy="5988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358"/>
              </a:lnSpc>
              <a:buNone/>
            </a:pPr>
            <a:r>
              <a:rPr lang="en-US" sz="1572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По мере освоения новых земель, красные яблоки постепенно распространились по всему миру, адаптируясь к различным климатическим условиям.</a:t>
            </a:r>
            <a:endParaRPr lang="en-US" sz="1572" dirty="0"/>
          </a:p>
        </p:txBody>
      </p:sp>
      <p:sp>
        <p:nvSpPr>
          <p:cNvPr id="17" name="Shape 13"/>
          <p:cNvSpPr/>
          <p:nvPr/>
        </p:nvSpPr>
        <p:spPr>
          <a:xfrm>
            <a:off x="1272659" y="6381690"/>
            <a:ext cx="698659" cy="39886"/>
          </a:xfrm>
          <a:prstGeom prst="roundRect">
            <a:avLst>
              <a:gd name="adj" fmla="val 225244"/>
            </a:avLst>
          </a:prstGeom>
          <a:solidFill>
            <a:srgbClr val="6D9121"/>
          </a:solidFill>
          <a:ln/>
        </p:spPr>
      </p:sp>
      <p:sp>
        <p:nvSpPr>
          <p:cNvPr id="18" name="Shape 14"/>
          <p:cNvSpPr/>
          <p:nvPr/>
        </p:nvSpPr>
        <p:spPr>
          <a:xfrm>
            <a:off x="823555" y="6177082"/>
            <a:ext cx="449104" cy="449104"/>
          </a:xfrm>
          <a:prstGeom prst="roundRect">
            <a:avLst>
              <a:gd name="adj" fmla="val 20004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9" name="Text 15"/>
          <p:cNvSpPr/>
          <p:nvPr/>
        </p:nvSpPr>
        <p:spPr>
          <a:xfrm>
            <a:off x="890111" y="6214467"/>
            <a:ext cx="315992" cy="37421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948"/>
              </a:lnSpc>
              <a:buNone/>
            </a:pPr>
            <a:r>
              <a:rPr lang="en-US" sz="2358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3</a:t>
            </a:r>
            <a:endParaRPr lang="en-US" sz="2358" dirty="0"/>
          </a:p>
        </p:txBody>
      </p:sp>
      <p:sp>
        <p:nvSpPr>
          <p:cNvPr id="20" name="Text 16"/>
          <p:cNvSpPr/>
          <p:nvPr/>
        </p:nvSpPr>
        <p:spPr>
          <a:xfrm>
            <a:off x="2146102" y="6152078"/>
            <a:ext cx="3668435" cy="31194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456"/>
              </a:lnSpc>
              <a:buNone/>
            </a:pPr>
            <a:r>
              <a:rPr lang="en-US" sz="1965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Современная популярность</a:t>
            </a:r>
            <a:endParaRPr lang="en-US" sz="1965" dirty="0"/>
          </a:p>
        </p:txBody>
      </p:sp>
      <p:sp>
        <p:nvSpPr>
          <p:cNvPr id="21" name="Text 17"/>
          <p:cNvSpPr/>
          <p:nvPr/>
        </p:nvSpPr>
        <p:spPr>
          <a:xfrm>
            <a:off x="2146102" y="6583799"/>
            <a:ext cx="8078033" cy="59888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358"/>
              </a:lnSpc>
              <a:buNone/>
            </a:pPr>
            <a:r>
              <a:rPr lang="en-US" sz="1572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Сегодня красные яблоки являются одним из самых востребованных фруктов, культивируемых во многих странах для удовлетворения растущего спроса.</a:t>
            </a:r>
            <a:endParaRPr lang="en-US" sz="1572" dirty="0"/>
          </a:p>
        </p:txBody>
      </p:sp>
      <p:pic>
        <p:nvPicPr>
          <p:cNvPr id="22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80000"/>
            </a:srgbClr>
          </a:solidFill>
          <a:ln/>
        </p:spPr>
      </p:sp>
      <p:sp>
        <p:nvSpPr>
          <p:cNvPr id="6" name="Text 2"/>
          <p:cNvSpPr/>
          <p:nvPr/>
        </p:nvSpPr>
        <p:spPr>
          <a:xfrm>
            <a:off x="2037993" y="1548646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Питательные свойства красных яблок</a:t>
            </a:r>
            <a:endParaRPr lang="en-US" sz="4374" dirty="0"/>
          </a:p>
        </p:txBody>
      </p:sp>
      <p:sp>
        <p:nvSpPr>
          <p:cNvPr id="7" name="Shape 3"/>
          <p:cNvSpPr/>
          <p:nvPr/>
        </p:nvSpPr>
        <p:spPr>
          <a:xfrm>
            <a:off x="2037993" y="3520559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8" name="Text 4"/>
          <p:cNvSpPr/>
          <p:nvPr/>
        </p:nvSpPr>
        <p:spPr>
          <a:xfrm>
            <a:off x="2199799" y="3562231"/>
            <a:ext cx="17633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lang="en-US" sz="2624" dirty="0"/>
          </a:p>
        </p:txBody>
      </p:sp>
      <p:sp>
        <p:nvSpPr>
          <p:cNvPr id="9" name="Text 5"/>
          <p:cNvSpPr/>
          <p:nvPr/>
        </p:nvSpPr>
        <p:spPr>
          <a:xfrm>
            <a:off x="2760107" y="3520559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Богатые витаминами</a:t>
            </a:r>
            <a:endParaRPr lang="en-US" sz="2187" dirty="0"/>
          </a:p>
        </p:txBody>
      </p:sp>
      <p:sp>
        <p:nvSpPr>
          <p:cNvPr id="10" name="Text 6"/>
          <p:cNvSpPr/>
          <p:nvPr/>
        </p:nvSpPr>
        <p:spPr>
          <a:xfrm>
            <a:off x="2760107" y="4348162"/>
            <a:ext cx="2647950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Красные яблоки содержат высокие уровни витамина C, A и других важных витаминов и минералов.</a:t>
            </a:r>
            <a:endParaRPr lang="en-US" sz="1750" dirty="0"/>
          </a:p>
        </p:txBody>
      </p:sp>
      <p:sp>
        <p:nvSpPr>
          <p:cNvPr id="11" name="Shape 7"/>
          <p:cNvSpPr/>
          <p:nvPr/>
        </p:nvSpPr>
        <p:spPr>
          <a:xfrm>
            <a:off x="5630228" y="3520559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5712976" y="3562231"/>
            <a:ext cx="33432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lang="en-US" sz="2624" dirty="0"/>
          </a:p>
        </p:txBody>
      </p:sp>
      <p:sp>
        <p:nvSpPr>
          <p:cNvPr id="13" name="Text 9"/>
          <p:cNvSpPr/>
          <p:nvPr/>
        </p:nvSpPr>
        <p:spPr>
          <a:xfrm>
            <a:off x="6352342" y="3520559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Клетчатка и антиоксиданты</a:t>
            </a:r>
            <a:endParaRPr lang="en-US" sz="2187" dirty="0"/>
          </a:p>
        </p:txBody>
      </p:sp>
      <p:sp>
        <p:nvSpPr>
          <p:cNvPr id="14" name="Text 10"/>
          <p:cNvSpPr/>
          <p:nvPr/>
        </p:nvSpPr>
        <p:spPr>
          <a:xfrm>
            <a:off x="6352342" y="4348162"/>
            <a:ext cx="2647950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Они богаты растворимой клетчаткой и мощными антиоксидантами, которые помогают укреплять здоровье.</a:t>
            </a:r>
            <a:endParaRPr lang="en-US" sz="1750" dirty="0"/>
          </a:p>
        </p:txBody>
      </p:sp>
      <p:sp>
        <p:nvSpPr>
          <p:cNvPr id="15" name="Shape 11"/>
          <p:cNvSpPr/>
          <p:nvPr/>
        </p:nvSpPr>
        <p:spPr>
          <a:xfrm>
            <a:off x="9222462" y="3520559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6" name="Text 12"/>
          <p:cNvSpPr/>
          <p:nvPr/>
        </p:nvSpPr>
        <p:spPr>
          <a:xfrm>
            <a:off x="9296638" y="3562231"/>
            <a:ext cx="35159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3</a:t>
            </a:r>
            <a:endParaRPr lang="en-US" sz="2624" dirty="0"/>
          </a:p>
        </p:txBody>
      </p:sp>
      <p:sp>
        <p:nvSpPr>
          <p:cNvPr id="17" name="Text 13"/>
          <p:cNvSpPr/>
          <p:nvPr/>
        </p:nvSpPr>
        <p:spPr>
          <a:xfrm>
            <a:off x="9944576" y="3520559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Низкокалорийные</a:t>
            </a:r>
            <a:endParaRPr lang="en-US" sz="2187" dirty="0"/>
          </a:p>
        </p:txBody>
      </p:sp>
      <p:sp>
        <p:nvSpPr>
          <p:cNvPr id="18" name="Text 14"/>
          <p:cNvSpPr/>
          <p:nvPr/>
        </p:nvSpPr>
        <p:spPr>
          <a:xfrm>
            <a:off x="9944576" y="4348162"/>
            <a:ext cx="2647950" cy="2332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Красные яблоки являются отличным выбором для тех, кто следит за своим весом, так как они содержат относительно мало калорий.</a:t>
            </a:r>
            <a:endParaRPr lang="en-US" sz="1750" dirty="0"/>
          </a:p>
        </p:txBody>
      </p:sp>
      <p:pic>
        <p:nvPicPr>
          <p:cNvPr id="19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2098477"/>
            <a:ext cx="8524994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Виды и сорта красных яблок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037993" y="3348276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Популярные сорта</a:t>
            </a:r>
            <a:endParaRPr lang="en-US" sz="2187" dirty="0"/>
          </a:p>
        </p:txBody>
      </p:sp>
      <p:sp>
        <p:nvSpPr>
          <p:cNvPr id="6" name="Text 3"/>
          <p:cNvSpPr/>
          <p:nvPr/>
        </p:nvSpPr>
        <p:spPr>
          <a:xfrm>
            <a:off x="2037993" y="3917633"/>
            <a:ext cx="315634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Некоторые из самых известных и любимых сортов красных яблок включают Гала, Ред Делишес, Фуджи и Хонейкрисп.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743932" y="3348276"/>
            <a:ext cx="315634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Уникальные вариации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5743932" y="4264819"/>
            <a:ext cx="3156347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Существуют также более редкие и экзотические сорта, такие как Брамли, Кинг и Роксбери Руссет, каждый со своим особым вкусом.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9449872" y="3348276"/>
            <a:ext cx="315634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Разнообразие окрасок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9449872" y="4264819"/>
            <a:ext cx="3156347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Красные яблоки могут иметь различные оттенки от темно-бордового до розового, в зависимости от сорта.</a:t>
            </a:r>
            <a:endParaRPr lang="en-US" sz="1750" dirty="0"/>
          </a:p>
        </p:txBody>
      </p:sp>
      <p:pic>
        <p:nvPicPr>
          <p:cNvPr id="11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30791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0420" y="0"/>
            <a:ext cx="3657600" cy="823079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28556" y="607576"/>
            <a:ext cx="9315688" cy="138112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37"/>
              </a:lnSpc>
              <a:buNone/>
            </a:pPr>
            <a:r>
              <a:rPr lang="en-US" sz="4350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Выращивание и уход за красными яблоками</a:t>
            </a:r>
            <a:endParaRPr lang="en-US" sz="4350" dirty="0"/>
          </a:p>
        </p:txBody>
      </p:sp>
      <p:pic>
        <p:nvPicPr>
          <p:cNvPr id="6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556" y="2320052"/>
            <a:ext cx="1104781" cy="1767721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2264688" y="2540913"/>
            <a:ext cx="3093482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19"/>
              </a:lnSpc>
              <a:buNone/>
            </a:pPr>
            <a:r>
              <a:rPr lang="en-US" sz="2175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Подходящий климат</a:t>
            </a:r>
            <a:endParaRPr lang="en-US" sz="2175" dirty="0"/>
          </a:p>
        </p:txBody>
      </p:sp>
      <p:sp>
        <p:nvSpPr>
          <p:cNvPr id="8" name="Text 3"/>
          <p:cNvSpPr/>
          <p:nvPr/>
        </p:nvSpPr>
        <p:spPr>
          <a:xfrm>
            <a:off x="2264688" y="3018711"/>
            <a:ext cx="7879556" cy="6629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10"/>
              </a:lnSpc>
              <a:buNone/>
            </a:pPr>
            <a:r>
              <a:rPr lang="en-US" sz="174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Красные яблоки лучше всего растут в умеренном климате с четко выраженными сезонами.</a:t>
            </a:r>
            <a:endParaRPr lang="en-US" sz="1740" dirty="0"/>
          </a:p>
        </p:txBody>
      </p:sp>
      <p:pic>
        <p:nvPicPr>
          <p:cNvPr id="9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556" y="4087773"/>
            <a:ext cx="1104781" cy="1767721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2264688" y="4308634"/>
            <a:ext cx="2762131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19"/>
              </a:lnSpc>
              <a:buNone/>
            </a:pPr>
            <a:r>
              <a:rPr lang="en-US" sz="2175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Правильная почва</a:t>
            </a:r>
            <a:endParaRPr lang="en-US" sz="2175" dirty="0"/>
          </a:p>
        </p:txBody>
      </p:sp>
      <p:sp>
        <p:nvSpPr>
          <p:cNvPr id="11" name="Text 5"/>
          <p:cNvSpPr/>
          <p:nvPr/>
        </p:nvSpPr>
        <p:spPr>
          <a:xfrm>
            <a:off x="2264688" y="4786432"/>
            <a:ext cx="7879556" cy="6629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10"/>
              </a:lnSpc>
              <a:buNone/>
            </a:pPr>
            <a:r>
              <a:rPr lang="en-US" sz="174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Они предпочитают хорошо дренированные, плодородные почвы с нейтральным pH.</a:t>
            </a:r>
            <a:endParaRPr lang="en-US" sz="1740" dirty="0"/>
          </a:p>
        </p:txBody>
      </p:sp>
      <p:pic>
        <p:nvPicPr>
          <p:cNvPr id="12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556" y="5855494"/>
            <a:ext cx="1104781" cy="1767721"/>
          </a:xfrm>
          <a:prstGeom prst="rect">
            <a:avLst/>
          </a:prstGeom>
        </p:spPr>
      </p:pic>
      <p:sp>
        <p:nvSpPr>
          <p:cNvPr id="13" name="Text 6"/>
          <p:cNvSpPr/>
          <p:nvPr/>
        </p:nvSpPr>
        <p:spPr>
          <a:xfrm>
            <a:off x="2264688" y="6076355"/>
            <a:ext cx="2762131" cy="3452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19"/>
              </a:lnSpc>
              <a:buNone/>
            </a:pPr>
            <a:r>
              <a:rPr lang="en-US" sz="2175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Регулярный уход</a:t>
            </a:r>
            <a:endParaRPr lang="en-US" sz="2175" dirty="0"/>
          </a:p>
        </p:txBody>
      </p:sp>
      <p:sp>
        <p:nvSpPr>
          <p:cNvPr id="14" name="Text 7"/>
          <p:cNvSpPr/>
          <p:nvPr/>
        </p:nvSpPr>
        <p:spPr>
          <a:xfrm>
            <a:off x="2264688" y="6554153"/>
            <a:ext cx="7879556" cy="6629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10"/>
              </a:lnSpc>
              <a:buNone/>
            </a:pPr>
            <a:r>
              <a:rPr lang="en-US" sz="174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Деревья требуют регулярной обрезки, полива и защиты от вредителей для обеспечения хорошего урожая.</a:t>
            </a:r>
            <a:endParaRPr lang="en-US" sz="1740" dirty="0"/>
          </a:p>
        </p:txBody>
      </p:sp>
      <p:pic>
        <p:nvPicPr>
          <p:cNvPr id="15" name="Image 5" descr="preencoded.png">
            <a:hlinkClick r:id="rId7" tooltip="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0420" y="0"/>
            <a:ext cx="36576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9" y="1202888"/>
            <a:ext cx="9306401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Использование красных яблок в кулинарии</a:t>
            </a:r>
            <a:endParaRPr lang="en-US" sz="4374" dirty="0"/>
          </a:p>
        </p:txBody>
      </p:sp>
      <p:sp>
        <p:nvSpPr>
          <p:cNvPr id="6" name="Shape 2"/>
          <p:cNvSpPr/>
          <p:nvPr/>
        </p:nvSpPr>
        <p:spPr>
          <a:xfrm>
            <a:off x="833199" y="2924889"/>
            <a:ext cx="4542115" cy="2273022"/>
          </a:xfrm>
          <a:prstGeom prst="roundRect">
            <a:avLst>
              <a:gd name="adj" fmla="val 4399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1062990" y="3154680"/>
            <a:ext cx="3082171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Свежее потребление</a:t>
            </a:r>
            <a:endParaRPr lang="en-US" sz="2187" dirty="0"/>
          </a:p>
        </p:txBody>
      </p:sp>
      <p:sp>
        <p:nvSpPr>
          <p:cNvPr id="8" name="Text 4"/>
          <p:cNvSpPr/>
          <p:nvPr/>
        </p:nvSpPr>
        <p:spPr>
          <a:xfrm>
            <a:off x="1062990" y="3635097"/>
            <a:ext cx="4082534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Красные яблоки прекрасны в свежем виде, когда их можно наслаждаться хрустящей текстурой и сладким вкусом.</a:t>
            </a:r>
            <a:endParaRPr lang="en-US" sz="1750" dirty="0"/>
          </a:p>
        </p:txBody>
      </p:sp>
      <p:sp>
        <p:nvSpPr>
          <p:cNvPr id="9" name="Shape 5"/>
          <p:cNvSpPr/>
          <p:nvPr/>
        </p:nvSpPr>
        <p:spPr>
          <a:xfrm>
            <a:off x="5597485" y="2924889"/>
            <a:ext cx="4542115" cy="2273022"/>
          </a:xfrm>
          <a:prstGeom prst="roundRect">
            <a:avLst>
              <a:gd name="adj" fmla="val 4399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5827276" y="3154680"/>
            <a:ext cx="2882027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Выпечка и десерты</a:t>
            </a:r>
            <a:endParaRPr lang="en-US" sz="2187" dirty="0"/>
          </a:p>
        </p:txBody>
      </p:sp>
      <p:sp>
        <p:nvSpPr>
          <p:cNvPr id="11" name="Text 7"/>
          <p:cNvSpPr/>
          <p:nvPr/>
        </p:nvSpPr>
        <p:spPr>
          <a:xfrm>
            <a:off x="5827276" y="3635097"/>
            <a:ext cx="4082534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Они отлично подходят для приготовления пирогов, тартов, шарлоток и других вкусных десертов.</a:t>
            </a:r>
            <a:endParaRPr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833199" y="5420082"/>
            <a:ext cx="9306401" cy="1606510"/>
          </a:xfrm>
          <a:prstGeom prst="roundRect">
            <a:avLst>
              <a:gd name="adj" fmla="val 6224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3" name="Text 9"/>
          <p:cNvSpPr/>
          <p:nvPr/>
        </p:nvSpPr>
        <p:spPr>
          <a:xfrm>
            <a:off x="1062990" y="564987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Соки и варенья</a:t>
            </a:r>
            <a:endParaRPr lang="en-US" sz="2187" dirty="0"/>
          </a:p>
        </p:txBody>
      </p:sp>
      <p:sp>
        <p:nvSpPr>
          <p:cNvPr id="14" name="Text 10"/>
          <p:cNvSpPr/>
          <p:nvPr/>
        </p:nvSpPr>
        <p:spPr>
          <a:xfrm>
            <a:off x="1062990" y="6130290"/>
            <a:ext cx="8846820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Красные яблоки можно использовать для производства соков, джемов, желе и других консервированных продуктов.</a:t>
            </a:r>
            <a:endParaRPr lang="en-US" sz="1750" dirty="0"/>
          </a:p>
        </p:txBody>
      </p:sp>
      <p:pic>
        <p:nvPicPr>
          <p:cNvPr id="15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562457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Преимущества красных яблок для здоровья</a:t>
            </a:r>
            <a:endParaRPr lang="en-US" sz="4374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993" y="3395543"/>
            <a:ext cx="555427" cy="55542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037993" y="4173141"/>
            <a:ext cx="329588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Сердечно-сосудистое здоровье</a:t>
            </a:r>
            <a:endParaRPr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2037993" y="5000744"/>
            <a:ext cx="3295888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Богатые клетчаткой и антиоксидантами красные яблоки помогают снижать риск сердечно-сосудистых заболеваний.</a:t>
            </a:r>
            <a:endParaRPr lang="en-US" sz="1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137" y="3395543"/>
            <a:ext cx="555427" cy="555427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667137" y="4173141"/>
            <a:ext cx="329600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Улучшение функций мозга</a:t>
            </a:r>
            <a:endParaRPr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5667137" y="5000744"/>
            <a:ext cx="329600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Содержащиеся в красных яблоках флавоноиды могут улучшить когнитивные функции и память.</a:t>
            </a:r>
            <a:endParaRPr lang="en-US" sz="17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3395543"/>
            <a:ext cx="555427" cy="555427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296400" y="4173141"/>
            <a:ext cx="329600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Укрепление иммунитета</a:t>
            </a:r>
            <a:endParaRPr lang="en-US" sz="2187" dirty="0"/>
          </a:p>
        </p:txBody>
      </p:sp>
      <p:sp>
        <p:nvSpPr>
          <p:cNvPr id="13" name="Text 7"/>
          <p:cNvSpPr/>
          <p:nvPr/>
        </p:nvSpPr>
        <p:spPr>
          <a:xfrm>
            <a:off x="9296400" y="5000744"/>
            <a:ext cx="3296007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Высокое содержание витамина C в красных яблоках помогает поддерживать здоровую иммунную систему.</a:t>
            </a:r>
            <a:endParaRPr lang="en-US" sz="1750" dirty="0"/>
          </a:p>
        </p:txBody>
      </p:sp>
      <p:pic>
        <p:nvPicPr>
          <p:cNvPr id="14" name="Image 4" descr="preencoded.png">
            <a:hlinkClick r:id="rId6" tooltip="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157407"/>
            <a:ext cx="8836104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Заключение и рекомендации</a:t>
            </a:r>
            <a:endParaRPr lang="en-US" sz="4374" dirty="0"/>
          </a:p>
        </p:txBody>
      </p:sp>
      <p:sp>
        <p:nvSpPr>
          <p:cNvPr id="5" name="Shape 2"/>
          <p:cNvSpPr/>
          <p:nvPr/>
        </p:nvSpPr>
        <p:spPr>
          <a:xfrm>
            <a:off x="2037993" y="2296120"/>
            <a:ext cx="10554414" cy="3526393"/>
          </a:xfrm>
          <a:prstGeom prst="roundRect">
            <a:avLst>
              <a:gd name="adj" fmla="val 2835"/>
            </a:avLst>
          </a:prstGeom>
          <a:noFill/>
          <a:ln w="7620">
            <a:solidFill>
              <a:srgbClr val="FFFFFF">
                <a:alpha val="24000"/>
              </a:srgbClr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2045613" y="2303740"/>
            <a:ext cx="10539174" cy="948214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7" name="Text 4"/>
          <p:cNvSpPr/>
          <p:nvPr/>
        </p:nvSpPr>
        <p:spPr>
          <a:xfrm>
            <a:off x="2267783" y="2444591"/>
            <a:ext cx="4821436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Доступность</a:t>
            </a:r>
            <a:endParaRPr lang="en-US" sz="1750" dirty="0"/>
          </a:p>
        </p:txBody>
      </p:sp>
      <p:sp>
        <p:nvSpPr>
          <p:cNvPr id="8" name="Text 5"/>
          <p:cNvSpPr/>
          <p:nvPr/>
        </p:nvSpPr>
        <p:spPr>
          <a:xfrm>
            <a:off x="7541181" y="2444591"/>
            <a:ext cx="4821436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Красные яблоки широко распространены и доступны во многих регионах мира.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2045613" y="3251954"/>
            <a:ext cx="10539174" cy="1281470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0" name="Text 7"/>
          <p:cNvSpPr/>
          <p:nvPr/>
        </p:nvSpPr>
        <p:spPr>
          <a:xfrm>
            <a:off x="2267783" y="3392805"/>
            <a:ext cx="4821436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Универсальность</a:t>
            </a:r>
            <a:endParaRPr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7541181" y="3392805"/>
            <a:ext cx="4821436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Их можно употреблять свежими, использовать в приготовлении блюд и напитков.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2045613" y="4533424"/>
            <a:ext cx="10539174" cy="1281470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3" name="Text 10"/>
          <p:cNvSpPr/>
          <p:nvPr/>
        </p:nvSpPr>
        <p:spPr>
          <a:xfrm>
            <a:off x="2267783" y="4674275"/>
            <a:ext cx="4821436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Польза для здоровья</a:t>
            </a:r>
            <a:endParaRPr lang="en-US" sz="1750" dirty="0"/>
          </a:p>
        </p:txBody>
      </p:sp>
      <p:sp>
        <p:nvSpPr>
          <p:cNvPr id="14" name="Text 11"/>
          <p:cNvSpPr/>
          <p:nvPr/>
        </p:nvSpPr>
        <p:spPr>
          <a:xfrm>
            <a:off x="7541181" y="4674275"/>
            <a:ext cx="4821436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Красные яблоки богаты питательными веществами, которые поддерживают здоровье организма.</a:t>
            </a:r>
            <a:endParaRPr lang="en-US" sz="1750" dirty="0"/>
          </a:p>
        </p:txBody>
      </p:sp>
      <p:sp>
        <p:nvSpPr>
          <p:cNvPr id="15" name="Text 12"/>
          <p:cNvSpPr/>
          <p:nvPr/>
        </p:nvSpPr>
        <p:spPr>
          <a:xfrm>
            <a:off x="2037993" y="6072426"/>
            <a:ext cx="10554414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Красные яблоки - это поистине универсальный и полезный фрукт, который стоит включить в ваш рацион. Будь то в качестве здорового перекуса, ингредиента для выпечки или в составе других блюд, красные яблоки привнесут в вашу жизнь вкус, пользу и разнообразие.</a:t>
            </a:r>
            <a:endParaRPr lang="en-US" sz="1750" dirty="0"/>
          </a:p>
        </p:txBody>
      </p:sp>
      <p:pic>
        <p:nvPicPr>
          <p:cNvPr id="16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2024-06-06T10:36:42Z</dcterms:created>
  <dcterms:modified xsi:type="dcterms:W3CDTF">2024-06-06T10:36:42Z</dcterms:modified>
</cp:coreProperties>
</file>