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4" r:id="rId10"/>
    <p:sldId id="276" r:id="rId11"/>
    <p:sldId id="267" r:id="rId12"/>
    <p:sldId id="277" r:id="rId13"/>
    <p:sldId id="275" r:id="rId14"/>
    <p:sldId id="264" r:id="rId15"/>
    <p:sldId id="265" r:id="rId16"/>
    <p:sldId id="266" r:id="rId17"/>
    <p:sldId id="278" r:id="rId18"/>
    <p:sldId id="281" r:id="rId19"/>
    <p:sldId id="280" r:id="rId20"/>
    <p:sldId id="283" r:id="rId21"/>
    <p:sldId id="284" r:id="rId22"/>
    <p:sldId id="287" r:id="rId23"/>
    <p:sldId id="285" r:id="rId24"/>
    <p:sldId id="286" r:id="rId25"/>
    <p:sldId id="279" r:id="rId26"/>
    <p:sldId id="288" r:id="rId27"/>
    <p:sldId id="291" r:id="rId28"/>
    <p:sldId id="268" r:id="rId29"/>
    <p:sldId id="269" r:id="rId30"/>
    <p:sldId id="270" r:id="rId31"/>
    <p:sldId id="271" r:id="rId32"/>
    <p:sldId id="272" r:id="rId33"/>
    <p:sldId id="273" r:id="rId34"/>
    <p:sldId id="289" r:id="rId35"/>
    <p:sldId id="292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13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50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80410-BFAC-425B-9739-B08DB3F98046}" type="datetimeFigureOut">
              <a:rPr lang="ru-RU" smtClean="0"/>
              <a:t>13.09.2021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E15B4-75FA-4B65-A732-7202F64545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35483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80410-BFAC-425B-9739-B08DB3F98046}" type="datetimeFigureOut">
              <a:rPr lang="ru-RU" smtClean="0"/>
              <a:t>13.09.2021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E15B4-75FA-4B65-A732-7202F64545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4753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80410-BFAC-425B-9739-B08DB3F98046}" type="datetimeFigureOut">
              <a:rPr lang="ru-RU" smtClean="0"/>
              <a:t>13.09.2021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E15B4-75FA-4B65-A732-7202F64545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18423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495800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694A130B-0E71-4590-AEF1-8F59D89060C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086899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80410-BFAC-425B-9739-B08DB3F98046}" type="datetimeFigureOut">
              <a:rPr lang="ru-RU" smtClean="0"/>
              <a:t>13.09.2021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E15B4-75FA-4B65-A732-7202F64545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21235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80410-BFAC-425B-9739-B08DB3F98046}" type="datetimeFigureOut">
              <a:rPr lang="ru-RU" smtClean="0"/>
              <a:t>13.09.2021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E15B4-75FA-4B65-A732-7202F64545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1717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80410-BFAC-425B-9739-B08DB3F98046}" type="datetimeFigureOut">
              <a:rPr lang="ru-RU" smtClean="0"/>
              <a:t>13.09.2021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E15B4-75FA-4B65-A732-7202F64545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6690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80410-BFAC-425B-9739-B08DB3F98046}" type="datetimeFigureOut">
              <a:rPr lang="ru-RU" smtClean="0"/>
              <a:t>13.09.2021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E15B4-75FA-4B65-A732-7202F64545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79582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80410-BFAC-425B-9739-B08DB3F98046}" type="datetimeFigureOut">
              <a:rPr lang="ru-RU" smtClean="0"/>
              <a:t>13.09.2021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E15B4-75FA-4B65-A732-7202F64545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30886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80410-BFAC-425B-9739-B08DB3F98046}" type="datetimeFigureOut">
              <a:rPr lang="ru-RU" smtClean="0"/>
              <a:t>13.09.2021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E15B4-75FA-4B65-A732-7202F64545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08598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80410-BFAC-425B-9739-B08DB3F98046}" type="datetimeFigureOut">
              <a:rPr lang="ru-RU" smtClean="0"/>
              <a:t>13.09.2021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E15B4-75FA-4B65-A732-7202F64545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0113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80410-BFAC-425B-9739-B08DB3F98046}" type="datetimeFigureOut">
              <a:rPr lang="ru-RU" smtClean="0"/>
              <a:t>13.09.2021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E15B4-75FA-4B65-A732-7202F64545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45750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380410-BFAC-425B-9739-B08DB3F98046}" type="datetimeFigureOut">
              <a:rPr lang="ru-RU" smtClean="0"/>
              <a:t>13.09.2021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EE15B4-75FA-4B65-A732-7202F64545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14001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hyperlink" Target="https://historynotes.ru/vremya-pravleniya-hrushheva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hyperlink" Target="http://historynotes.ru/gorbachev-mihail-sergeevich" TargetMode="Externa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../../&#1042;&#1048;9/&#1061;&#1086;&#1083;&#1086;&#1076;&#1085;&#1072;&#1103;%20&#1074;&#1086;&#1081;&#1085;&#1072;/&#1061;&#1042;/&#1055;&#1086;&#1089;&#1083;&#1077;&#1074;&#1086;&#1077;&#1085;&#1085;&#1086;&#1077;%20&#1084;&#1080;&#1088;&#1085;&#1086;&#1077;%20&#1091;&#1088;&#1077;&#1075;&#1091;&#1083;&#1080;&#1088;&#1086;&#1074;&#1072;&#1085;&#1080;&#1077;%20&#1085;&#1072;&#1095;&#1072;&#1083;&#1086;%20&#1061;&#1042;/&#1056;&#1077;&#1095;&#1100;%20&#1063;&#1077;&#1088;&#1095;&#1080;&#1083;&#1083;&#1103;%20&#1074;%20&#1060;&#1091;&#1083;&#1090;&#1086;&#1085;&#1077;.avi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628800"/>
            <a:ext cx="7772400" cy="2088231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ПОСЛЕВОЕННОЕ МИРНОЕ УРЕГУЛИРОВАНИЕ. 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«ХОЛОДНАЯ ВОЙНА»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ВИ11</a:t>
            </a:r>
          </a:p>
          <a:p>
            <a:r>
              <a:rPr lang="ru-RU" dirty="0" smtClean="0"/>
              <a:t>Урок 1-3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81566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95" r="3878"/>
          <a:stretch/>
        </p:blipFill>
        <p:spPr bwMode="auto">
          <a:xfrm>
            <a:off x="395535" y="260648"/>
            <a:ext cx="8446655" cy="4464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181328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ЭТАПЫ ХОЛОДНОЙ ВОЙНЫ: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b="1" u="sng" dirty="0" smtClean="0">
                <a:solidFill>
                  <a:schemeClr val="tx2"/>
                </a:solidFill>
              </a:rPr>
              <a:t>5 МАРТА 1946 Г. — 1953 Г.: </a:t>
            </a:r>
          </a:p>
          <a:p>
            <a:r>
              <a:rPr lang="ru-RU" dirty="0" smtClean="0"/>
              <a:t>начало </a:t>
            </a:r>
            <a:r>
              <a:rPr lang="ru-RU" dirty="0"/>
              <a:t>Холодной войне положила речь Черчилля, произнесенная весной 1946 г. в Фултоне, в которой была предложена идея создания союза англосаксонских стран для борьбы с коммунизмом. Целью США стала экономическая победа над СССР, а также достижение военного превосходства. Фактически Холодная война началась раньше, но именно к весне 1946 г. в силу отказа СССР от вывода войск из Ирана ситуация серьезно обострилась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707790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36" y="1628800"/>
            <a:ext cx="8991916" cy="4176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126160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8" name="Line 10"/>
          <p:cNvSpPr>
            <a:spLocks noChangeShapeType="1"/>
          </p:cNvSpPr>
          <p:nvPr/>
        </p:nvSpPr>
        <p:spPr bwMode="auto">
          <a:xfrm>
            <a:off x="5962795" y="2422525"/>
            <a:ext cx="576262" cy="2520950"/>
          </a:xfrm>
          <a:prstGeom prst="line">
            <a:avLst/>
          </a:prstGeom>
          <a:noFill/>
          <a:ln w="76200">
            <a:solidFill>
              <a:srgbClr val="0066CC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2296" name="Line 8"/>
          <p:cNvSpPr>
            <a:spLocks noChangeShapeType="1"/>
          </p:cNvSpPr>
          <p:nvPr/>
        </p:nvSpPr>
        <p:spPr bwMode="auto">
          <a:xfrm flipH="1">
            <a:off x="2290907" y="2493962"/>
            <a:ext cx="576263" cy="2449513"/>
          </a:xfrm>
          <a:prstGeom prst="line">
            <a:avLst/>
          </a:prstGeom>
          <a:noFill/>
          <a:ln w="76200">
            <a:solidFill>
              <a:srgbClr val="0066CC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500" b="1" dirty="0" smtClean="0">
                <a:solidFill>
                  <a:srgbClr val="0066CC"/>
                </a:solidFill>
              </a:rPr>
              <a:t>РАСКОЛ ЕВРОПЫ</a:t>
            </a:r>
            <a:endParaRPr lang="ru-RU" sz="5500" b="1" dirty="0">
              <a:solidFill>
                <a:srgbClr val="0066CC"/>
              </a:solidFill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33783" y="1412776"/>
            <a:ext cx="7696200" cy="1092200"/>
          </a:xfrm>
        </p:spPr>
        <p:txBody>
          <a:bodyPr/>
          <a:lstStyle/>
          <a:p>
            <a:r>
              <a:rPr lang="ru-RU" b="1" dirty="0">
                <a:solidFill>
                  <a:srgbClr val="CC0000"/>
                </a:solidFill>
                <a:latin typeface="Arial Black" pitchFamily="34" charset="0"/>
              </a:rPr>
              <a:t>1946 - 1991 гг.</a:t>
            </a:r>
            <a:r>
              <a:rPr lang="ru-RU" b="1" dirty="0">
                <a:solidFill>
                  <a:srgbClr val="CC0000"/>
                </a:solidFill>
              </a:rPr>
              <a:t> </a:t>
            </a:r>
            <a:r>
              <a:rPr lang="ru-RU" b="1" dirty="0">
                <a:solidFill>
                  <a:srgbClr val="339966"/>
                </a:solidFill>
              </a:rPr>
              <a:t>- «холодная война» между СССР и США.</a:t>
            </a:r>
          </a:p>
        </p:txBody>
      </p:sp>
      <p:sp>
        <p:nvSpPr>
          <p:cNvPr id="12292" name="Line 4"/>
          <p:cNvSpPr>
            <a:spLocks noChangeShapeType="1"/>
          </p:cNvSpPr>
          <p:nvPr/>
        </p:nvSpPr>
        <p:spPr bwMode="auto">
          <a:xfrm flipH="1">
            <a:off x="2075007" y="2493962"/>
            <a:ext cx="792163" cy="433388"/>
          </a:xfrm>
          <a:prstGeom prst="line">
            <a:avLst/>
          </a:prstGeom>
          <a:noFill/>
          <a:ln w="76200">
            <a:solidFill>
              <a:srgbClr val="0066CC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2293" name="Line 5"/>
          <p:cNvSpPr>
            <a:spLocks noChangeShapeType="1"/>
          </p:cNvSpPr>
          <p:nvPr/>
        </p:nvSpPr>
        <p:spPr bwMode="auto">
          <a:xfrm>
            <a:off x="5962795" y="2422525"/>
            <a:ext cx="720725" cy="504825"/>
          </a:xfrm>
          <a:prstGeom prst="line">
            <a:avLst/>
          </a:prstGeom>
          <a:noFill/>
          <a:ln w="76200">
            <a:solidFill>
              <a:srgbClr val="0066CC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2294" name="Oval 6"/>
          <p:cNvSpPr>
            <a:spLocks noChangeArrowheads="1"/>
          </p:cNvSpPr>
          <p:nvPr/>
        </p:nvSpPr>
        <p:spPr bwMode="auto">
          <a:xfrm>
            <a:off x="562120" y="3143250"/>
            <a:ext cx="2447925" cy="1223962"/>
          </a:xfrm>
          <a:prstGeom prst="ellipse">
            <a:avLst/>
          </a:prstGeom>
          <a:solidFill>
            <a:srgbClr val="FFFF99"/>
          </a:solidFill>
          <a:ln w="57150">
            <a:solidFill>
              <a:srgbClr val="0066C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600" b="1">
                <a:latin typeface="Arial Black" pitchFamily="34" charset="0"/>
              </a:rPr>
              <a:t>ОВД</a:t>
            </a:r>
          </a:p>
          <a:p>
            <a:pPr algn="ctr"/>
            <a:r>
              <a:rPr lang="ru-RU" sz="3200" b="1"/>
              <a:t>1955 г.</a:t>
            </a:r>
          </a:p>
        </p:txBody>
      </p:sp>
      <p:sp>
        <p:nvSpPr>
          <p:cNvPr id="12295" name="Oval 7"/>
          <p:cNvSpPr>
            <a:spLocks noChangeArrowheads="1"/>
          </p:cNvSpPr>
          <p:nvPr/>
        </p:nvSpPr>
        <p:spPr bwMode="auto">
          <a:xfrm>
            <a:off x="6035820" y="3070225"/>
            <a:ext cx="2447925" cy="1223962"/>
          </a:xfrm>
          <a:prstGeom prst="ellipse">
            <a:avLst/>
          </a:prstGeom>
          <a:solidFill>
            <a:srgbClr val="FFFF99"/>
          </a:solidFill>
          <a:ln w="57150">
            <a:solidFill>
              <a:srgbClr val="0066C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600" b="1">
                <a:latin typeface="Arial Black" pitchFamily="34" charset="0"/>
              </a:rPr>
              <a:t>НАТО</a:t>
            </a:r>
          </a:p>
          <a:p>
            <a:pPr algn="ctr"/>
            <a:r>
              <a:rPr lang="ru-RU" sz="3200" b="1"/>
              <a:t>1949 г.</a:t>
            </a:r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562120" y="5014912"/>
            <a:ext cx="3960812" cy="720725"/>
          </a:xfrm>
          <a:prstGeom prst="rect">
            <a:avLst/>
          </a:prstGeom>
          <a:gradFill rotWithShape="1">
            <a:gsLst>
              <a:gs pos="0">
                <a:srgbClr val="FFFF99"/>
              </a:gs>
              <a:gs pos="50000">
                <a:schemeClr val="bg1"/>
              </a:gs>
              <a:gs pos="100000">
                <a:srgbClr val="FFFF99"/>
              </a:gs>
            </a:gsLst>
            <a:lin ang="18900000" scaled="1"/>
          </a:gradFill>
          <a:ln w="57150">
            <a:solidFill>
              <a:srgbClr val="0066CC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 b="1">
                <a:solidFill>
                  <a:srgbClr val="CC0000"/>
                </a:solidFill>
              </a:rPr>
              <a:t>1949 г</a:t>
            </a:r>
            <a:r>
              <a:rPr lang="ru-RU" b="1"/>
              <a:t>. – СЭВ (Совет </a:t>
            </a:r>
          </a:p>
          <a:p>
            <a:pPr algn="ctr"/>
            <a:r>
              <a:rPr lang="ru-RU" b="1"/>
              <a:t>экономической взаимопомощи)</a:t>
            </a:r>
          </a:p>
        </p:txBody>
      </p:sp>
      <p:sp>
        <p:nvSpPr>
          <p:cNvPr id="12299" name="Rectangle 11"/>
          <p:cNvSpPr>
            <a:spLocks noChangeArrowheads="1"/>
          </p:cNvSpPr>
          <p:nvPr/>
        </p:nvSpPr>
        <p:spPr bwMode="auto">
          <a:xfrm>
            <a:off x="4738832" y="5014912"/>
            <a:ext cx="3960813" cy="720725"/>
          </a:xfrm>
          <a:prstGeom prst="rect">
            <a:avLst/>
          </a:prstGeom>
          <a:gradFill rotWithShape="1">
            <a:gsLst>
              <a:gs pos="0">
                <a:srgbClr val="FFFF99"/>
              </a:gs>
              <a:gs pos="50000">
                <a:schemeClr val="bg1"/>
              </a:gs>
              <a:gs pos="100000">
                <a:srgbClr val="FFFF99"/>
              </a:gs>
            </a:gsLst>
            <a:lin ang="18900000" scaled="1"/>
          </a:gradFill>
          <a:ln w="57150">
            <a:solidFill>
              <a:srgbClr val="0066CC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 b="1">
                <a:solidFill>
                  <a:srgbClr val="CC0000"/>
                </a:solidFill>
              </a:rPr>
              <a:t>1957 г.</a:t>
            </a:r>
            <a:r>
              <a:rPr lang="ru-RU" b="1"/>
              <a:t> – ЕЭС (Европейское </a:t>
            </a:r>
          </a:p>
          <a:p>
            <a:pPr algn="ctr"/>
            <a:r>
              <a:rPr lang="ru-RU" b="1"/>
              <a:t>экономическое сообщество)</a:t>
            </a:r>
          </a:p>
        </p:txBody>
      </p:sp>
      <p:sp>
        <p:nvSpPr>
          <p:cNvPr id="12300" name="Rectangle 12"/>
          <p:cNvSpPr>
            <a:spLocks noChangeArrowheads="1"/>
          </p:cNvSpPr>
          <p:nvPr/>
        </p:nvSpPr>
        <p:spPr bwMode="auto">
          <a:xfrm>
            <a:off x="490682" y="4294187"/>
            <a:ext cx="8280400" cy="1871663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0066CC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600" b="1" dirty="0" smtClean="0">
                <a:cs typeface="Arial" charset="0"/>
              </a:rPr>
              <a:t>Запишите</a:t>
            </a:r>
            <a:r>
              <a:rPr lang="ru-RU" sz="3600" b="1" dirty="0">
                <a:cs typeface="Arial" charset="0"/>
              </a:rPr>
              <a:t>, какие страны входили</a:t>
            </a:r>
          </a:p>
          <a:p>
            <a:pPr algn="ctr"/>
            <a:r>
              <a:rPr lang="ru-RU" sz="3600" b="1" dirty="0">
                <a:cs typeface="Arial" charset="0"/>
              </a:rPr>
              <a:t> в НАТО и ОВД.</a:t>
            </a:r>
            <a:endParaRPr lang="en-US" sz="3600" b="1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2287605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4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9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4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8" grpId="0" animBg="1"/>
      <p:bldP spid="12296" grpId="0" animBg="1"/>
      <p:bldP spid="12291" grpId="0" build="p"/>
      <p:bldP spid="12292" grpId="0" animBg="1"/>
      <p:bldP spid="12293" grpId="0" animBg="1"/>
      <p:bldP spid="12294" grpId="0" animBg="1"/>
      <p:bldP spid="12295" grpId="0" animBg="1"/>
      <p:bldP spid="12297" grpId="0" animBg="1"/>
      <p:bldP spid="12299" grpId="0" animBg="1"/>
      <p:bldP spid="1230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4624"/>
            <a:ext cx="8229600" cy="1143000"/>
          </a:xfrm>
        </p:spPr>
        <p:txBody>
          <a:bodyPr/>
          <a:lstStyle/>
          <a:p>
            <a:r>
              <a:rPr lang="ru-RU" b="1" i="1" dirty="0" smtClean="0">
                <a:solidFill>
                  <a:schemeClr val="tx2"/>
                </a:solidFill>
              </a:rPr>
              <a:t>Задание:</a:t>
            </a:r>
            <a:endParaRPr lang="ru-RU" b="1" i="1" dirty="0">
              <a:solidFill>
                <a:schemeClr val="tx2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1080120"/>
          </a:xfrm>
        </p:spPr>
        <p:txBody>
          <a:bodyPr/>
          <a:lstStyle/>
          <a:p>
            <a:pPr marL="0" indent="0" algn="ctr">
              <a:buNone/>
            </a:pPr>
            <a:r>
              <a:rPr lang="ru-RU" b="1" i="1" dirty="0" smtClean="0">
                <a:solidFill>
                  <a:schemeClr val="accent3">
                    <a:lumMod val="75000"/>
                  </a:schemeClr>
                </a:solidFill>
              </a:rPr>
              <a:t>Сформулируйте основные причины «холодной войны» и ее проявления</a:t>
            </a:r>
          </a:p>
          <a:p>
            <a:pPr marL="0" indent="0" algn="ctr">
              <a:buNone/>
            </a:pPr>
            <a:endParaRPr lang="ru-RU" b="1" i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2280956"/>
            <a:ext cx="3508974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ПРИЧИНЫ «ХОЛОДНОЙ ВОЙНЫ»</a:t>
            </a:r>
          </a:p>
          <a:p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1.</a:t>
            </a:r>
            <a:endParaRPr lang="ru-RU" b="1" i="1" dirty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2.</a:t>
            </a:r>
          </a:p>
          <a:p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3.</a:t>
            </a:r>
            <a:endParaRPr lang="ru-RU" b="1" i="1" dirty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4.</a:t>
            </a:r>
          </a:p>
          <a:p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860032" y="2280956"/>
            <a:ext cx="3848746" cy="25853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ПРОЯВЛЕНИЯ «ХОЛОДНОЙ ВОЙНЫ»</a:t>
            </a:r>
          </a:p>
          <a:p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1.</a:t>
            </a:r>
            <a:endParaRPr lang="ru-RU" b="1" i="1" dirty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2.</a:t>
            </a:r>
          </a:p>
          <a:p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3.</a:t>
            </a:r>
            <a:endParaRPr lang="ru-RU" b="1" i="1" dirty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4.</a:t>
            </a:r>
          </a:p>
          <a:p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5.</a:t>
            </a:r>
          </a:p>
          <a:p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6.</a:t>
            </a:r>
          </a:p>
          <a:p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7.</a:t>
            </a:r>
          </a:p>
          <a:p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8.</a:t>
            </a:r>
            <a:endParaRPr lang="ru-RU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7693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i="1" dirty="0">
                <a:solidFill>
                  <a:schemeClr val="accent6">
                    <a:lumMod val="75000"/>
                  </a:schemeClr>
                </a:solidFill>
              </a:rPr>
              <a:t>ПРИЧИНЫ «ХОЛОДНОЙ ВОЙНЫ</a:t>
            </a:r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Неразрешимые идеологические </a:t>
            </a:r>
            <a:r>
              <a:rPr lang="ru-RU" dirty="0"/>
              <a:t>противоречия между двумя моделями общества — социалистической и капиталистической. </a:t>
            </a:r>
            <a:endParaRPr lang="ru-RU" dirty="0" smtClean="0"/>
          </a:p>
          <a:p>
            <a:r>
              <a:rPr lang="ru-RU" dirty="0" smtClean="0"/>
              <a:t>Западные страны и США боялись усиливающегося влияния  СССР в мире.</a:t>
            </a:r>
          </a:p>
          <a:p>
            <a:r>
              <a:rPr lang="ru-RU" dirty="0" smtClean="0"/>
              <a:t>Борьба за ресурсы и рынки сбыта продукции.</a:t>
            </a:r>
          </a:p>
          <a:p>
            <a:r>
              <a:rPr lang="ru-RU" dirty="0" smtClean="0"/>
              <a:t>Стремление оградить свои страны от влияния вражеской идеологии. </a:t>
            </a:r>
          </a:p>
          <a:p>
            <a:r>
              <a:rPr lang="ru-RU" dirty="0" smtClean="0"/>
              <a:t>Сыграло </a:t>
            </a:r>
            <a:r>
              <a:rPr lang="ru-RU" dirty="0"/>
              <a:t>свою роль и отсутствие у стран-победительниц общего врага, а также амбиции политических лидеров.</a:t>
            </a:r>
          </a:p>
        </p:txBody>
      </p:sp>
    </p:spTree>
    <p:extLst>
      <p:ext uri="{BB962C8B-B14F-4D97-AF65-F5344CB8AC3E}">
        <p14:creationId xmlns:p14="http://schemas.microsoft.com/office/powerpoint/2010/main" val="8133679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12968" cy="1143000"/>
          </a:xfrm>
        </p:spPr>
        <p:txBody>
          <a:bodyPr>
            <a:normAutofit fontScale="90000"/>
          </a:bodyPr>
          <a:lstStyle/>
          <a:p>
            <a:r>
              <a:rPr lang="ru-RU" b="1" i="1" dirty="0">
                <a:solidFill>
                  <a:schemeClr val="accent6">
                    <a:lumMod val="75000"/>
                  </a:schemeClr>
                </a:solidFill>
              </a:rPr>
              <a:t>ПРОЯВЛЕНИЯ «ХОЛОДНОЙ ВОЙНЫ</a:t>
            </a:r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Неразрешимый идеологический и политический конфликт </a:t>
            </a:r>
            <a:r>
              <a:rPr lang="ru-RU" dirty="0"/>
              <a:t>между </a:t>
            </a:r>
            <a:r>
              <a:rPr lang="ru-RU" dirty="0" smtClean="0"/>
              <a:t>либеральной и коммунистической системами, который  охватил почти весь мир.</a:t>
            </a:r>
          </a:p>
          <a:p>
            <a:r>
              <a:rPr lang="ru-RU" dirty="0" smtClean="0"/>
              <a:t>Гонка вооружений.</a:t>
            </a:r>
          </a:p>
          <a:p>
            <a:r>
              <a:rPr lang="ru-RU" dirty="0" smtClean="0"/>
              <a:t>Создание сети военных баз.</a:t>
            </a:r>
          </a:p>
          <a:p>
            <a:r>
              <a:rPr lang="ru-RU" dirty="0" smtClean="0"/>
              <a:t>Создание военных союзов.</a:t>
            </a:r>
          </a:p>
          <a:p>
            <a:r>
              <a:rPr lang="ru-RU" dirty="0" smtClean="0"/>
              <a:t>Международные кризисы и локальные войны.</a:t>
            </a:r>
          </a:p>
          <a:p>
            <a:r>
              <a:rPr lang="ru-RU" dirty="0" smtClean="0"/>
              <a:t>Раздел мира на сферы влияния между западным и советским блоками.</a:t>
            </a:r>
          </a:p>
          <a:p>
            <a:r>
              <a:rPr lang="ru-RU" dirty="0" smtClean="0"/>
              <a:t>Разрыв экономических связей между противостоящими государствами.</a:t>
            </a:r>
            <a:endParaRPr lang="ru-RU" dirty="0"/>
          </a:p>
          <a:p>
            <a:r>
              <a:rPr lang="ru-RU" dirty="0" smtClean="0"/>
              <a:t> Ведение «психологической войны», которая заключалась в пропаганде идеологии и образа жизни, существующих в стране, дискредитации идеологии и образа жизни противостоящего блока, нагнетании национальных и расовых противоречий.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091262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11560" y="620688"/>
            <a:ext cx="7772400" cy="1470025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МЕЖДУНАРОДНЫЕ ОТНОШЕНИЯ  В 1950-1980-Е ГГ.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467544" y="2276872"/>
            <a:ext cx="8352928" cy="4392488"/>
          </a:xfrm>
        </p:spPr>
        <p:txBody>
          <a:bodyPr>
            <a:normAutofit fontScale="70000" lnSpcReduction="20000"/>
          </a:bodyPr>
          <a:lstStyle/>
          <a:p>
            <a:pPr marL="514350" indent="-514350" algn="l">
              <a:buAutoNum type="arabicPeriod"/>
            </a:pPr>
            <a:r>
              <a:rPr lang="ru-RU" b="1" dirty="0" smtClean="0">
                <a:solidFill>
                  <a:schemeClr val="tx2"/>
                </a:solidFill>
              </a:rPr>
              <a:t>Биполярная система МО.</a:t>
            </a:r>
          </a:p>
          <a:p>
            <a:pPr marL="514350" indent="-514350" algn="l">
              <a:buAutoNum type="arabicPeriod"/>
            </a:pPr>
            <a:r>
              <a:rPr lang="ru-RU" b="1" dirty="0" smtClean="0">
                <a:solidFill>
                  <a:schemeClr val="tx2"/>
                </a:solidFill>
              </a:rPr>
              <a:t>Тенденции развития МО в годы ХВ.</a:t>
            </a:r>
          </a:p>
          <a:p>
            <a:pPr marL="514350" indent="-514350" algn="l">
              <a:buAutoNum type="arabicPeriod"/>
            </a:pPr>
            <a:r>
              <a:rPr lang="ru-RU" b="1" dirty="0" smtClean="0">
                <a:solidFill>
                  <a:schemeClr val="tx2"/>
                </a:solidFill>
              </a:rPr>
              <a:t>Ослабление международной напряженности в 1950-е гг.</a:t>
            </a:r>
          </a:p>
          <a:p>
            <a:pPr marL="514350" indent="-514350" algn="l">
              <a:buAutoNum type="arabicPeriod"/>
            </a:pPr>
            <a:r>
              <a:rPr lang="ru-RU" b="1" dirty="0" smtClean="0">
                <a:solidFill>
                  <a:schemeClr val="tx2"/>
                </a:solidFill>
              </a:rPr>
              <a:t>Суэцкий кризис 1956г. Доктрина Эйзенхауэра 1957г.</a:t>
            </a:r>
          </a:p>
          <a:p>
            <a:pPr marL="514350" indent="-514350" algn="l">
              <a:buAutoNum type="arabicPeriod"/>
            </a:pPr>
            <a:r>
              <a:rPr lang="ru-RU" b="1" dirty="0" smtClean="0">
                <a:solidFill>
                  <a:schemeClr val="tx2"/>
                </a:solidFill>
              </a:rPr>
              <a:t>Берлинский кризис  1958-1961гг.</a:t>
            </a:r>
          </a:p>
          <a:p>
            <a:pPr marL="514350" indent="-514350" algn="l">
              <a:buAutoNum type="arabicPeriod"/>
            </a:pPr>
            <a:r>
              <a:rPr lang="ru-RU" b="1" dirty="0" smtClean="0">
                <a:solidFill>
                  <a:schemeClr val="tx2"/>
                </a:solidFill>
              </a:rPr>
              <a:t>Карибский кризис 1962г.</a:t>
            </a:r>
          </a:p>
          <a:p>
            <a:pPr marL="514350" indent="-514350" algn="l">
              <a:buAutoNum type="arabicPeriod"/>
            </a:pPr>
            <a:r>
              <a:rPr lang="ru-RU" b="1" dirty="0" smtClean="0">
                <a:solidFill>
                  <a:schemeClr val="tx2"/>
                </a:solidFill>
              </a:rPr>
              <a:t>Война США во Вьетнаме 1965-1975гг.</a:t>
            </a:r>
          </a:p>
          <a:p>
            <a:pPr marL="514350" indent="-514350" algn="l">
              <a:buAutoNum type="arabicPeriod"/>
            </a:pPr>
            <a:r>
              <a:rPr lang="ru-RU" b="1" dirty="0" smtClean="0">
                <a:solidFill>
                  <a:schemeClr val="tx2"/>
                </a:solidFill>
              </a:rPr>
              <a:t>Гонка ядерных вооружений и  проблема ограничения вооружений.</a:t>
            </a:r>
          </a:p>
          <a:p>
            <a:pPr marL="514350" indent="-514350" algn="l">
              <a:buAutoNum type="arabicPeriod"/>
            </a:pPr>
            <a:r>
              <a:rPr lang="ru-RU" b="1" dirty="0" smtClean="0">
                <a:solidFill>
                  <a:schemeClr val="tx2"/>
                </a:solidFill>
              </a:rPr>
              <a:t>Разрядка международной напряженности.</a:t>
            </a:r>
          </a:p>
          <a:p>
            <a:pPr marL="514350" indent="-514350" algn="l">
              <a:buAutoNum type="arabicPeriod"/>
            </a:pPr>
            <a:r>
              <a:rPr lang="ru-RU" b="1" dirty="0" smtClean="0">
                <a:solidFill>
                  <a:schemeClr val="tx2"/>
                </a:solidFill>
              </a:rPr>
              <a:t>От разрядки к конфронтации.</a:t>
            </a:r>
          </a:p>
        </p:txBody>
      </p:sp>
    </p:spTree>
    <p:extLst>
      <p:ext uri="{BB962C8B-B14F-4D97-AF65-F5344CB8AC3E}">
        <p14:creationId xmlns:p14="http://schemas.microsoft.com/office/powerpoint/2010/main" val="20264175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2800" b="1" dirty="0" smtClean="0">
                <a:solidFill>
                  <a:schemeClr val="accent6">
                    <a:lumMod val="75000"/>
                  </a:schemeClr>
                </a:solidFill>
              </a:rPr>
              <a:t>РАСКОЛ ЕВРОПЫ НА ДВЕ ПОЛИТИЧЕСКИЕ СИСТЕМЫ:</a:t>
            </a:r>
            <a:endParaRPr lang="ru-RU" altLang="ru-RU" sz="28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7544" y="1484784"/>
            <a:ext cx="4038600" cy="4709120"/>
          </a:xfrm>
        </p:spPr>
        <p:txBody>
          <a:bodyPr/>
          <a:lstStyle/>
          <a:p>
            <a:pPr marL="0" indent="0">
              <a:buNone/>
            </a:pPr>
            <a:r>
              <a:rPr lang="ru-RU" altLang="ru-RU" sz="2000" b="1" i="1" u="sng" dirty="0">
                <a:solidFill>
                  <a:schemeClr val="tx2"/>
                </a:solidFill>
              </a:rPr>
              <a:t>Капиталистическая: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altLang="ru-RU" sz="2000" dirty="0"/>
              <a:t>Май 1949 год – образование ФРГ(Федеративная республика Германия).</a:t>
            </a:r>
          </a:p>
          <a:p>
            <a:pPr>
              <a:buFont typeface="Wingdings" panose="05000000000000000000" pitchFamily="2" charset="2"/>
              <a:buChar char="§"/>
            </a:pPr>
            <a:endParaRPr lang="ru-RU" altLang="ru-RU" sz="2000" dirty="0"/>
          </a:p>
          <a:p>
            <a:pPr>
              <a:buFont typeface="Wingdings" panose="05000000000000000000" pitchFamily="2" charset="2"/>
              <a:buChar char="§"/>
            </a:pPr>
            <a:endParaRPr lang="ru-RU" altLang="ru-RU" dirty="0"/>
          </a:p>
          <a:p>
            <a:pPr>
              <a:buFont typeface="Wingdings" panose="05000000000000000000" pitchFamily="2" charset="2"/>
              <a:buChar char="§"/>
            </a:pPr>
            <a:endParaRPr lang="ru-RU" altLang="ru-RU" dirty="0"/>
          </a:p>
          <a:p>
            <a:pPr>
              <a:buFont typeface="Wingdings" panose="05000000000000000000" pitchFamily="2" charset="2"/>
              <a:buChar char="§"/>
            </a:pPr>
            <a:endParaRPr lang="ru-RU" altLang="ru-RU" dirty="0"/>
          </a:p>
          <a:p>
            <a:pPr>
              <a:buFont typeface="Wingdings" panose="05000000000000000000" pitchFamily="2" charset="2"/>
              <a:buChar char="§"/>
            </a:pPr>
            <a:r>
              <a:rPr lang="ru-RU" altLang="ru-RU" dirty="0"/>
              <a:t>1950-1953 гг.- война в Корее.</a:t>
            </a:r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788024" y="1484784"/>
            <a:ext cx="4038600" cy="4525963"/>
          </a:xfrm>
        </p:spPr>
        <p:txBody>
          <a:bodyPr/>
          <a:lstStyle/>
          <a:p>
            <a:pPr marL="0" indent="0">
              <a:buNone/>
            </a:pPr>
            <a:r>
              <a:rPr lang="ru-RU" altLang="ru-RU" sz="2000" b="1" i="1" u="sng" dirty="0">
                <a:solidFill>
                  <a:srgbClr val="C00000"/>
                </a:solidFill>
              </a:rPr>
              <a:t>Социалистическая: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altLang="ru-RU" sz="2000" dirty="0"/>
              <a:t>7 октября 1949 год – образование ГДР (Германская демократическая республика)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altLang="ru-RU" sz="2000" dirty="0"/>
              <a:t>1 октября 1949 год – образование КНР (Китайская народная республика).</a:t>
            </a:r>
          </a:p>
          <a:p>
            <a:pPr>
              <a:buFont typeface="Wingdings" panose="05000000000000000000" pitchFamily="2" charset="2"/>
              <a:buChar char="§"/>
            </a:pPr>
            <a:endParaRPr lang="ru-RU" altLang="ru-RU" sz="2000" dirty="0"/>
          </a:p>
        </p:txBody>
      </p:sp>
    </p:spTree>
    <p:extLst>
      <p:ext uri="{BB962C8B-B14F-4D97-AF65-F5344CB8AC3E}">
        <p14:creationId xmlns:p14="http://schemas.microsoft.com/office/powerpoint/2010/main" val="595788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/>
          <a:lstStyle/>
          <a:p>
            <a:r>
              <a:rPr lang="ru-RU" b="1" dirty="0">
                <a:solidFill>
                  <a:schemeClr val="tx2"/>
                </a:solidFill>
              </a:rPr>
              <a:t>Биполярная система МО</a:t>
            </a:r>
            <a:endParaRPr lang="ru-RU" dirty="0"/>
          </a:p>
        </p:txBody>
      </p:sp>
      <p:pic>
        <p:nvPicPr>
          <p:cNvPr id="5" name="Рисунок 1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79"/>
          <a:stretch/>
        </p:blipFill>
        <p:spPr bwMode="auto">
          <a:xfrm>
            <a:off x="1115616" y="1268760"/>
            <a:ext cx="7200800" cy="4926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9311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Итоги Второй мировой войны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4896544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ru-RU" dirty="0"/>
              <a:t>Назовите главные итоги Второй мировой войны</a:t>
            </a:r>
            <a:r>
              <a:rPr lang="ru-RU" dirty="0" smtClean="0"/>
              <a:t>.</a:t>
            </a:r>
            <a:endParaRPr lang="ru-RU" dirty="0"/>
          </a:p>
          <a:p>
            <a:pPr lvl="0"/>
            <a:r>
              <a:rPr lang="ru-RU" dirty="0"/>
              <a:t>Вспомните, какой характер носила война для различных государств, в ней участвовавших</a:t>
            </a:r>
            <a:r>
              <a:rPr lang="ru-RU" dirty="0" smtClean="0"/>
              <a:t>.</a:t>
            </a:r>
            <a:endParaRPr lang="ru-RU" dirty="0"/>
          </a:p>
          <a:p>
            <a:pPr lvl="0"/>
            <a:r>
              <a:rPr lang="ru-RU" dirty="0"/>
              <a:t>Учёные отмечают, что Вторая мировая война была соперничеством различных идеологических систем. Назовите их</a:t>
            </a:r>
            <a:r>
              <a:rPr lang="ru-RU" dirty="0" smtClean="0"/>
              <a:t>.</a:t>
            </a:r>
            <a:endParaRPr lang="ru-RU" dirty="0"/>
          </a:p>
          <a:p>
            <a:pPr lvl="0"/>
            <a:r>
              <a:rPr lang="ru-RU" dirty="0"/>
              <a:t>Могло ли уничтожение фашизма способствовать дальнейшему сотрудничеству демократической и коммунистической идеологических систем? Свой ответ обоснуйте.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7943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Прямоугольник 4"/>
          <p:cNvSpPr>
            <a:spLocks noChangeArrowheads="1"/>
          </p:cNvSpPr>
          <p:nvPr/>
        </p:nvSpPr>
        <p:spPr bwMode="auto">
          <a:xfrm>
            <a:off x="19050" y="5105400"/>
            <a:ext cx="8986838" cy="175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>
                <a:solidFill>
                  <a:srgbClr val="000099"/>
                </a:solidFill>
              </a:rPr>
              <a:t>               </a:t>
            </a:r>
            <a:r>
              <a:rPr lang="ru-RU" altLang="ru-RU" sz="1800" b="1">
                <a:solidFill>
                  <a:srgbClr val="000099"/>
                </a:solidFill>
              </a:rPr>
              <a:t>Государства-члены НАТО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solidFill>
                  <a:srgbClr val="000099"/>
                </a:solidFill>
              </a:rPr>
              <a:t>  </a:t>
            </a:r>
            <a:r>
              <a:rPr lang="en-US" altLang="ru-RU" sz="1800" b="1">
                <a:solidFill>
                  <a:srgbClr val="000099"/>
                </a:solidFill>
              </a:rPr>
              <a:t>             </a:t>
            </a:r>
            <a:r>
              <a:rPr lang="ru-RU" altLang="ru-RU" sz="1800" b="1">
                <a:solidFill>
                  <a:srgbClr val="000099"/>
                </a:solidFill>
              </a:rPr>
              <a:t>Другие союзники США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solidFill>
                  <a:srgbClr val="000099"/>
                </a:solidFill>
              </a:rPr>
              <a:t>   </a:t>
            </a:r>
            <a:r>
              <a:rPr lang="en-US" altLang="ru-RU" sz="1800" b="1">
                <a:solidFill>
                  <a:srgbClr val="000099"/>
                </a:solidFill>
              </a:rPr>
              <a:t>            </a:t>
            </a:r>
            <a:r>
              <a:rPr lang="ru-RU" altLang="ru-RU" sz="1800" b="1">
                <a:solidFill>
                  <a:srgbClr val="000099"/>
                </a:solidFill>
              </a:rPr>
              <a:t>Колонии европейских государств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solidFill>
                  <a:srgbClr val="000099"/>
                </a:solidFill>
              </a:rPr>
              <a:t>   </a:t>
            </a:r>
            <a:r>
              <a:rPr lang="en-US" altLang="ru-RU" sz="1800" b="1">
                <a:solidFill>
                  <a:srgbClr val="000099"/>
                </a:solidFill>
              </a:rPr>
              <a:t>            </a:t>
            </a:r>
            <a:r>
              <a:rPr lang="ru-RU" altLang="ru-RU" sz="1800" b="1">
                <a:solidFill>
                  <a:srgbClr val="000099"/>
                </a:solidFill>
              </a:rPr>
              <a:t>Государства-члены Организации Варшавского договора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solidFill>
                  <a:srgbClr val="000099"/>
                </a:solidFill>
              </a:rPr>
              <a:t>   </a:t>
            </a:r>
            <a:r>
              <a:rPr lang="en-US" altLang="ru-RU" sz="1800" b="1">
                <a:solidFill>
                  <a:srgbClr val="000099"/>
                </a:solidFill>
              </a:rPr>
              <a:t>            </a:t>
            </a:r>
            <a:r>
              <a:rPr lang="ru-RU" altLang="ru-RU" sz="1800" b="1">
                <a:solidFill>
                  <a:srgbClr val="000099"/>
                </a:solidFill>
              </a:rPr>
              <a:t>Другие союзники СССР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solidFill>
                  <a:srgbClr val="000099"/>
                </a:solidFill>
              </a:rPr>
              <a:t>   </a:t>
            </a:r>
            <a:r>
              <a:rPr lang="en-US" altLang="ru-RU" sz="1800" b="1">
                <a:solidFill>
                  <a:srgbClr val="000099"/>
                </a:solidFill>
              </a:rPr>
              <a:t>            </a:t>
            </a:r>
            <a:r>
              <a:rPr lang="ru-RU" altLang="ru-RU" sz="1800" b="1">
                <a:solidFill>
                  <a:srgbClr val="000099"/>
                </a:solidFill>
              </a:rPr>
              <a:t>Неприсоединившиеся страны</a:t>
            </a:r>
          </a:p>
        </p:txBody>
      </p:sp>
      <p:pic>
        <p:nvPicPr>
          <p:cNvPr id="1331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0" y="425450"/>
            <a:ext cx="9131300" cy="463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6" name="Прямоугольник 5"/>
          <p:cNvSpPr>
            <a:spLocks noChangeArrowheads="1"/>
          </p:cNvSpPr>
          <p:nvPr/>
        </p:nvSpPr>
        <p:spPr bwMode="auto">
          <a:xfrm>
            <a:off x="19050" y="0"/>
            <a:ext cx="91249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C00000"/>
                </a:solidFill>
                <a:latin typeface="Arial" charset="0"/>
                <a:cs typeface="Arial" charset="0"/>
              </a:rPr>
              <a:t>Карта мира в 1959 году, во время Холодной войны.    </a:t>
            </a:r>
            <a:endParaRPr lang="en-US" altLang="ru-RU" sz="2400" b="1">
              <a:solidFill>
                <a:srgbClr val="C00000"/>
              </a:solidFill>
              <a:latin typeface="Arial" charset="0"/>
              <a:cs typeface="Arial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07950" y="5168900"/>
            <a:ext cx="592138" cy="215900"/>
          </a:xfrm>
          <a:prstGeom prst="rect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107950" y="5435600"/>
            <a:ext cx="592138" cy="215900"/>
          </a:xfrm>
          <a:prstGeom prst="rect">
            <a:avLst/>
          </a:prstGeom>
          <a:solidFill>
            <a:srgbClr val="66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115888" y="5705475"/>
            <a:ext cx="593725" cy="215900"/>
          </a:xfrm>
          <a:prstGeom prst="rect">
            <a:avLst/>
          </a:prstGeom>
          <a:solidFill>
            <a:srgbClr val="339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107950" y="5983288"/>
            <a:ext cx="592138" cy="2159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115888" y="6257925"/>
            <a:ext cx="593725" cy="215900"/>
          </a:xfrm>
          <a:prstGeom prst="rect">
            <a:avLst/>
          </a:prstGeom>
          <a:solidFill>
            <a:srgbClr val="FF7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107950" y="6535738"/>
            <a:ext cx="592138" cy="215900"/>
          </a:xfrm>
          <a:prstGeom prst="rect">
            <a:avLst/>
          </a:prstGeom>
          <a:solidFill>
            <a:srgbClr val="B2B2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06338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D5_3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7621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981075"/>
            <a:ext cx="8424614" cy="2511425"/>
          </a:xfrm>
        </p:spPr>
        <p:txBody>
          <a:bodyPr/>
          <a:lstStyle/>
          <a:p>
            <a:r>
              <a:rPr lang="ru-RU" altLang="ru-RU" sz="2000" b="1" dirty="0"/>
              <a:t>Распределите перечисленные ниже страны по двум военно- политическим блокам:</a:t>
            </a:r>
            <a:br>
              <a:rPr lang="ru-RU" altLang="ru-RU" sz="2000" b="1" dirty="0"/>
            </a:br>
            <a:r>
              <a:rPr lang="ru-RU" altLang="ru-RU" sz="1800" dirty="0"/>
              <a:t>Румыния, ГДР, Италия, Канада, СССР, Исландия, США, Франция, Албания </a:t>
            </a:r>
            <a:br>
              <a:rPr lang="ru-RU" altLang="ru-RU" sz="1800" dirty="0"/>
            </a:br>
            <a:r>
              <a:rPr lang="ru-RU" altLang="ru-RU" sz="1800" dirty="0"/>
              <a:t>(до 1962 года), Бельгия, Дания, Болгария, Венгрия, Великобритания, , Польша, Чехословакия, Нидерланды, Люксембург, Португалия, Норвегия, Греция и Турция ( с 1952 года), ФРГ (с 1955 года), Испания (с 1982 года).  </a:t>
            </a:r>
            <a:br>
              <a:rPr lang="ru-RU" altLang="ru-RU" sz="1800" dirty="0"/>
            </a:br>
            <a:r>
              <a:rPr lang="ru-RU" altLang="ru-RU" sz="2000" b="1" dirty="0"/>
              <a:t>Какие из этих стран вошли в состав </a:t>
            </a:r>
            <a:br>
              <a:rPr lang="ru-RU" altLang="ru-RU" sz="2000" b="1" dirty="0"/>
            </a:br>
            <a:r>
              <a:rPr lang="ru-RU" altLang="ru-RU" sz="2000" b="1" dirty="0"/>
              <a:t>Совета Экономической Взаимопомощи (СЭВ)?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3528" y="4005064"/>
            <a:ext cx="4038600" cy="2447925"/>
          </a:xfrm>
        </p:spPr>
        <p:txBody>
          <a:bodyPr/>
          <a:lstStyle/>
          <a:p>
            <a:pPr marL="0" indent="0">
              <a:buNone/>
            </a:pPr>
            <a:r>
              <a:rPr lang="ru-RU" altLang="ru-RU" sz="2000" b="1"/>
              <a:t>Организация Североатлантического Договора (НАТО) (1949):</a:t>
            </a:r>
            <a:r>
              <a:rPr lang="ru-RU" altLang="ru-RU" sz="2000"/>
              <a:t> </a:t>
            </a:r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716016" y="4005064"/>
            <a:ext cx="4038600" cy="2447925"/>
          </a:xfrm>
        </p:spPr>
        <p:txBody>
          <a:bodyPr/>
          <a:lstStyle/>
          <a:p>
            <a:pPr marL="0" indent="0">
              <a:buNone/>
            </a:pPr>
            <a:r>
              <a:rPr lang="ru-RU" altLang="ru-RU" sz="2000" b="1" dirty="0"/>
              <a:t>Организация Варшавского Договора (ОВД) (1955):</a:t>
            </a:r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6064250" y="282575"/>
            <a:ext cx="167385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 altLang="ru-RU" sz="3200" b="1" i="1" dirty="0" smtClean="0">
                <a:solidFill>
                  <a:schemeClr val="accent3">
                    <a:lumMod val="75000"/>
                  </a:schemeClr>
                </a:solidFill>
              </a:rPr>
              <a:t>Задание</a:t>
            </a:r>
            <a:endParaRPr lang="ru-RU" altLang="ru-RU" sz="3200" b="1" i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5823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200" b="1" u="sng" smtClean="0">
                <a:solidFill>
                  <a:schemeClr val="accent2"/>
                </a:solidFill>
              </a:rPr>
              <a:t>«Биполярный мир»</a:t>
            </a:r>
          </a:p>
        </p:txBody>
      </p:sp>
      <p:pic>
        <p:nvPicPr>
          <p:cNvPr id="15363" name="Picture 3" descr="Флаг США"/>
          <p:cNvPicPr>
            <a:picLocks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4800" y="1447800"/>
            <a:ext cx="2514600" cy="1447800"/>
          </a:xfrm>
          <a:noFill/>
        </p:spPr>
      </p:pic>
      <p:sp>
        <p:nvSpPr>
          <p:cNvPr id="7172" name="AutoShape 4"/>
          <p:cNvSpPr>
            <a:spLocks noChangeArrowheads="1"/>
          </p:cNvSpPr>
          <p:nvPr/>
        </p:nvSpPr>
        <p:spPr bwMode="auto">
          <a:xfrm>
            <a:off x="3352800" y="1905000"/>
            <a:ext cx="2286000" cy="1066800"/>
          </a:xfrm>
          <a:prstGeom prst="leftRightArrow">
            <a:avLst>
              <a:gd name="adj1" fmla="val 50000"/>
              <a:gd name="adj2" fmla="val 42857"/>
            </a:avLst>
          </a:pr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  <p:pic>
        <p:nvPicPr>
          <p:cNvPr id="15365" name="Picture 5" descr="Флаг ссср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1371600"/>
            <a:ext cx="25146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152400" y="3505200"/>
            <a:ext cx="3733800" cy="253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ru-RU" altLang="ru-RU" sz="1800">
                <a:solidFill>
                  <a:srgbClr val="000000"/>
                </a:solidFill>
              </a:rPr>
              <a:t> </a:t>
            </a:r>
            <a:r>
              <a:rPr lang="ru-RU" altLang="ru-RU" sz="2000" b="1">
                <a:solidFill>
                  <a:srgbClr val="000000"/>
                </a:solidFill>
              </a:rPr>
              <a:t>Атомная бомбардировка Хиросимы и Нагасаки (1945г)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2000" b="1">
                <a:solidFill>
                  <a:srgbClr val="000000"/>
                </a:solidFill>
              </a:rPr>
              <a:t> Испытание водородной бомбы (1952г)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2000" b="1">
                <a:solidFill>
                  <a:srgbClr val="000000"/>
                </a:solidFill>
              </a:rPr>
              <a:t> 1948 –  «План Маршалла»</a:t>
            </a:r>
          </a:p>
          <a:p>
            <a:pPr eaLnBrk="1" hangingPunct="1">
              <a:spcBef>
                <a:spcPct val="0"/>
              </a:spcBef>
            </a:pPr>
            <a:endParaRPr lang="ru-RU" altLang="ru-RU" sz="2000" b="1">
              <a:solidFill>
                <a:srgbClr val="000000"/>
              </a:solidFill>
            </a:endParaRPr>
          </a:p>
          <a:p>
            <a:pPr eaLnBrk="1" hangingPunct="1">
              <a:spcBef>
                <a:spcPct val="0"/>
              </a:spcBef>
            </a:pPr>
            <a:r>
              <a:rPr lang="ru-RU" altLang="ru-RU" sz="2000" b="1">
                <a:solidFill>
                  <a:srgbClr val="000000"/>
                </a:solidFill>
              </a:rPr>
              <a:t> 1949 – создание ФРГ</a:t>
            </a:r>
          </a:p>
        </p:txBody>
      </p:sp>
      <p:sp>
        <p:nvSpPr>
          <p:cNvPr id="15367" name="Text Box 7"/>
          <p:cNvSpPr txBox="1">
            <a:spLocks noChangeArrowheads="1"/>
          </p:cNvSpPr>
          <p:nvPr/>
        </p:nvSpPr>
        <p:spPr bwMode="auto">
          <a:xfrm>
            <a:off x="5715000" y="3733800"/>
            <a:ext cx="3200400" cy="253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ru-RU" altLang="ru-RU" sz="1800" b="1">
                <a:solidFill>
                  <a:srgbClr val="000000"/>
                </a:solidFill>
              </a:rPr>
              <a:t> </a:t>
            </a:r>
            <a:r>
              <a:rPr lang="ru-RU" altLang="ru-RU" sz="2000" b="1">
                <a:solidFill>
                  <a:srgbClr val="000000"/>
                </a:solidFill>
              </a:rPr>
              <a:t>Испытание атомной бомбы (1949г)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2000">
                <a:solidFill>
                  <a:srgbClr val="000000"/>
                </a:solidFill>
              </a:rPr>
              <a:t> </a:t>
            </a:r>
            <a:r>
              <a:rPr lang="ru-RU" altLang="ru-RU" sz="2000" b="1">
                <a:solidFill>
                  <a:srgbClr val="000000"/>
                </a:solidFill>
              </a:rPr>
              <a:t>1953 – испытание водородной бомбы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2000" b="1">
                <a:solidFill>
                  <a:srgbClr val="000000"/>
                </a:solidFill>
              </a:rPr>
              <a:t> 1949 – создание СЭВ – совета экономической взаимопомощи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2000" b="1">
                <a:solidFill>
                  <a:srgbClr val="000000"/>
                </a:solidFill>
              </a:rPr>
              <a:t> 1949 – создание ГДР</a:t>
            </a:r>
          </a:p>
        </p:txBody>
      </p:sp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3657600" y="3617913"/>
            <a:ext cx="2057400" cy="2382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600" b="1">
              <a:solidFill>
                <a:srgbClr val="FF0000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solidFill>
                  <a:srgbClr val="FF0000"/>
                </a:solidFill>
              </a:rPr>
              <a:t>Гонка вооружений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rgbClr val="FF0000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rgbClr val="FF0000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rgbClr val="FF0000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solidFill>
                  <a:srgbClr val="FF0000"/>
                </a:solidFill>
              </a:rPr>
              <a:t>Экономическое противостояние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600" b="1">
              <a:solidFill>
                <a:srgbClr val="FF0000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b="1">
                <a:solidFill>
                  <a:srgbClr val="FF0000"/>
                </a:solidFill>
              </a:rPr>
              <a:t>Раскол Германии</a:t>
            </a:r>
          </a:p>
        </p:txBody>
      </p:sp>
      <p:sp>
        <p:nvSpPr>
          <p:cNvPr id="15369" name="Text Box 9"/>
          <p:cNvSpPr txBox="1">
            <a:spLocks noChangeArrowheads="1"/>
          </p:cNvSpPr>
          <p:nvPr/>
        </p:nvSpPr>
        <p:spPr bwMode="auto">
          <a:xfrm>
            <a:off x="914400" y="2895600"/>
            <a:ext cx="1295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800" b="1">
                <a:solidFill>
                  <a:srgbClr val="000000"/>
                </a:solidFill>
              </a:rPr>
              <a:t>США</a:t>
            </a:r>
          </a:p>
        </p:txBody>
      </p:sp>
      <p:sp>
        <p:nvSpPr>
          <p:cNvPr id="15370" name="Rectangle 10"/>
          <p:cNvSpPr>
            <a:spLocks noChangeArrowheads="1"/>
          </p:cNvSpPr>
          <p:nvPr/>
        </p:nvSpPr>
        <p:spPr bwMode="auto">
          <a:xfrm>
            <a:off x="7010400" y="3124200"/>
            <a:ext cx="8318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solidFill>
                  <a:srgbClr val="000000"/>
                </a:solidFill>
              </a:rPr>
              <a:t>СССР</a:t>
            </a:r>
          </a:p>
        </p:txBody>
      </p:sp>
    </p:spTree>
    <p:extLst>
      <p:ext uri="{BB962C8B-B14F-4D97-AF65-F5344CB8AC3E}">
        <p14:creationId xmlns:p14="http://schemas.microsoft.com/office/powerpoint/2010/main" val="8554742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altLang="ru-RU" sz="3600" u="sng" smtClean="0"/>
              <a:t>Формирование военно – политических блоков.</a:t>
            </a:r>
          </a:p>
        </p:txBody>
      </p:sp>
      <p:pic>
        <p:nvPicPr>
          <p:cNvPr id="16387" name="Picture 3" descr="Флаг США"/>
          <p:cNvPicPr>
            <a:picLocks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8600" y="1600200"/>
            <a:ext cx="1905000" cy="1270000"/>
          </a:xfrm>
          <a:noFill/>
        </p:spPr>
      </p:pic>
      <p:pic>
        <p:nvPicPr>
          <p:cNvPr id="16388" name="Picture 4" descr="Флаг ссср"/>
          <p:cNvPicPr>
            <a:picLocks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00800" y="1524000"/>
            <a:ext cx="2057400" cy="1371600"/>
          </a:xfrm>
          <a:noFill/>
        </p:spPr>
      </p:pic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533400" y="1981200"/>
            <a:ext cx="1371600" cy="5794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b="1">
                <a:solidFill>
                  <a:srgbClr val="000000"/>
                </a:solidFill>
              </a:rPr>
              <a:t>НАТО</a:t>
            </a:r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6781800" y="1981200"/>
            <a:ext cx="13716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b="1">
                <a:solidFill>
                  <a:srgbClr val="000000"/>
                </a:solidFill>
              </a:rPr>
              <a:t>ОВД</a:t>
            </a:r>
          </a:p>
        </p:txBody>
      </p:sp>
      <p:sp>
        <p:nvSpPr>
          <p:cNvPr id="15367" name="Text Box 7"/>
          <p:cNvSpPr txBox="1">
            <a:spLocks noChangeArrowheads="1"/>
          </p:cNvSpPr>
          <p:nvPr/>
        </p:nvSpPr>
        <p:spPr bwMode="auto">
          <a:xfrm>
            <a:off x="2133600" y="1600200"/>
            <a:ext cx="12954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b="1">
                <a:solidFill>
                  <a:srgbClr val="000000"/>
                </a:solidFill>
              </a:rPr>
              <a:t>1949</a:t>
            </a:r>
          </a:p>
        </p:txBody>
      </p:sp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5029200" y="1524000"/>
            <a:ext cx="12954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b="1">
                <a:solidFill>
                  <a:srgbClr val="000000"/>
                </a:solidFill>
              </a:rPr>
              <a:t>1955</a:t>
            </a:r>
          </a:p>
        </p:txBody>
      </p:sp>
      <p:sp>
        <p:nvSpPr>
          <p:cNvPr id="15369" name="AutoShape 9"/>
          <p:cNvSpPr>
            <a:spLocks noChangeArrowheads="1"/>
          </p:cNvSpPr>
          <p:nvPr/>
        </p:nvSpPr>
        <p:spPr bwMode="auto">
          <a:xfrm>
            <a:off x="3048000" y="1905000"/>
            <a:ext cx="2286000" cy="1066800"/>
          </a:xfrm>
          <a:prstGeom prst="leftRightArrow">
            <a:avLst>
              <a:gd name="adj1" fmla="val 50000"/>
              <a:gd name="adj2" fmla="val 42857"/>
            </a:avLst>
          </a:pr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  <p:sp>
        <p:nvSpPr>
          <p:cNvPr id="15370" name="Text Box 10"/>
          <p:cNvSpPr txBox="1">
            <a:spLocks noChangeArrowheads="1"/>
          </p:cNvSpPr>
          <p:nvPr/>
        </p:nvSpPr>
        <p:spPr bwMode="auto">
          <a:xfrm>
            <a:off x="228600" y="3505200"/>
            <a:ext cx="2438400" cy="325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800">
                <a:solidFill>
                  <a:srgbClr val="000000"/>
                </a:solidFill>
              </a:rPr>
              <a:t> </a:t>
            </a:r>
            <a:r>
              <a:rPr lang="ru-RU" altLang="ru-RU" sz="1800" b="1">
                <a:solidFill>
                  <a:srgbClr val="000000"/>
                </a:solidFill>
              </a:rPr>
              <a:t>США</a:t>
            </a:r>
          </a:p>
          <a:p>
            <a:pPr eaLnBrk="1" hangingPunct="1">
              <a:spcBef>
                <a:spcPct val="50000"/>
              </a:spcBef>
            </a:pPr>
            <a:r>
              <a:rPr lang="ru-RU" altLang="ru-RU" sz="1800" b="1">
                <a:solidFill>
                  <a:srgbClr val="000000"/>
                </a:solidFill>
              </a:rPr>
              <a:t> Великобритания</a:t>
            </a:r>
          </a:p>
          <a:p>
            <a:pPr eaLnBrk="1" hangingPunct="1">
              <a:spcBef>
                <a:spcPct val="50000"/>
              </a:spcBef>
            </a:pPr>
            <a:r>
              <a:rPr lang="ru-RU" altLang="ru-RU" sz="1800" b="1">
                <a:solidFill>
                  <a:srgbClr val="000000"/>
                </a:solidFill>
              </a:rPr>
              <a:t> Франция</a:t>
            </a:r>
          </a:p>
          <a:p>
            <a:pPr eaLnBrk="1" hangingPunct="1">
              <a:spcBef>
                <a:spcPct val="50000"/>
              </a:spcBef>
            </a:pPr>
            <a:r>
              <a:rPr lang="ru-RU" altLang="ru-RU" sz="1800" b="1">
                <a:solidFill>
                  <a:srgbClr val="000000"/>
                </a:solidFill>
              </a:rPr>
              <a:t> Италия</a:t>
            </a:r>
          </a:p>
          <a:p>
            <a:pPr eaLnBrk="1" hangingPunct="1">
              <a:spcBef>
                <a:spcPct val="50000"/>
              </a:spcBef>
            </a:pPr>
            <a:r>
              <a:rPr lang="ru-RU" altLang="ru-RU" sz="1800" b="1">
                <a:solidFill>
                  <a:srgbClr val="000000"/>
                </a:solidFill>
              </a:rPr>
              <a:t> Дания</a:t>
            </a:r>
          </a:p>
          <a:p>
            <a:pPr eaLnBrk="1" hangingPunct="1">
              <a:spcBef>
                <a:spcPct val="50000"/>
              </a:spcBef>
            </a:pPr>
            <a:r>
              <a:rPr lang="ru-RU" altLang="ru-RU" sz="1800" b="1">
                <a:solidFill>
                  <a:srgbClr val="000000"/>
                </a:solidFill>
              </a:rPr>
              <a:t> Португалия</a:t>
            </a:r>
          </a:p>
          <a:p>
            <a:pPr eaLnBrk="1" hangingPunct="1">
              <a:spcBef>
                <a:spcPct val="50000"/>
              </a:spcBef>
            </a:pPr>
            <a:r>
              <a:rPr lang="ru-RU" altLang="ru-RU" sz="1800" b="1">
                <a:solidFill>
                  <a:srgbClr val="000000"/>
                </a:solidFill>
              </a:rPr>
              <a:t> Бельгия</a:t>
            </a:r>
          </a:p>
          <a:p>
            <a:pPr eaLnBrk="1" hangingPunct="1">
              <a:spcBef>
                <a:spcPct val="50000"/>
              </a:spcBef>
            </a:pPr>
            <a:r>
              <a:rPr lang="ru-RU" altLang="ru-RU" sz="1800" b="1">
                <a:solidFill>
                  <a:srgbClr val="000000"/>
                </a:solidFill>
              </a:rPr>
              <a:t> Норвегия…</a:t>
            </a:r>
          </a:p>
        </p:txBody>
      </p:sp>
      <p:sp>
        <p:nvSpPr>
          <p:cNvPr id="15371" name="Text Box 11"/>
          <p:cNvSpPr txBox="1">
            <a:spLocks noChangeArrowheads="1"/>
          </p:cNvSpPr>
          <p:nvPr/>
        </p:nvSpPr>
        <p:spPr bwMode="auto">
          <a:xfrm>
            <a:off x="6400800" y="3886200"/>
            <a:ext cx="2286000" cy="325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1800" b="1">
                <a:solidFill>
                  <a:srgbClr val="000000"/>
                </a:solidFill>
              </a:rPr>
              <a:t>СССР</a:t>
            </a:r>
          </a:p>
          <a:p>
            <a:pPr eaLnBrk="1" hangingPunct="1">
              <a:spcBef>
                <a:spcPct val="50000"/>
              </a:spcBef>
            </a:pPr>
            <a:r>
              <a:rPr lang="ru-RU" altLang="ru-RU" sz="1800" b="1">
                <a:solidFill>
                  <a:srgbClr val="000000"/>
                </a:solidFill>
              </a:rPr>
              <a:t> Болгария</a:t>
            </a:r>
          </a:p>
          <a:p>
            <a:pPr eaLnBrk="1" hangingPunct="1">
              <a:spcBef>
                <a:spcPct val="50000"/>
              </a:spcBef>
            </a:pPr>
            <a:r>
              <a:rPr lang="ru-RU" altLang="ru-RU" sz="1800" b="1">
                <a:solidFill>
                  <a:srgbClr val="000000"/>
                </a:solidFill>
              </a:rPr>
              <a:t>Румыния</a:t>
            </a:r>
          </a:p>
          <a:p>
            <a:pPr eaLnBrk="1" hangingPunct="1">
              <a:spcBef>
                <a:spcPct val="50000"/>
              </a:spcBef>
            </a:pPr>
            <a:r>
              <a:rPr lang="ru-RU" altLang="ru-RU" sz="1800" b="1">
                <a:solidFill>
                  <a:srgbClr val="000000"/>
                </a:solidFill>
              </a:rPr>
              <a:t>Венгрия</a:t>
            </a:r>
          </a:p>
          <a:p>
            <a:pPr eaLnBrk="1" hangingPunct="1">
              <a:spcBef>
                <a:spcPct val="50000"/>
              </a:spcBef>
            </a:pPr>
            <a:r>
              <a:rPr lang="ru-RU" altLang="ru-RU" sz="1800" b="1">
                <a:solidFill>
                  <a:srgbClr val="000000"/>
                </a:solidFill>
              </a:rPr>
              <a:t>Чехословакия</a:t>
            </a:r>
          </a:p>
          <a:p>
            <a:pPr eaLnBrk="1" hangingPunct="1">
              <a:spcBef>
                <a:spcPct val="50000"/>
              </a:spcBef>
            </a:pPr>
            <a:r>
              <a:rPr lang="ru-RU" altLang="ru-RU" sz="1800" b="1">
                <a:solidFill>
                  <a:srgbClr val="000000"/>
                </a:solidFill>
              </a:rPr>
              <a:t>Польша </a:t>
            </a:r>
          </a:p>
          <a:p>
            <a:pPr eaLnBrk="1" hangingPunct="1">
              <a:spcBef>
                <a:spcPct val="50000"/>
              </a:spcBef>
            </a:pPr>
            <a:r>
              <a:rPr lang="ru-RU" altLang="ru-RU" sz="1800" b="1">
                <a:solidFill>
                  <a:srgbClr val="000000"/>
                </a:solidFill>
              </a:rPr>
              <a:t>ГДР</a:t>
            </a:r>
          </a:p>
          <a:p>
            <a:pPr eaLnBrk="1" hangingPunct="1">
              <a:spcBef>
                <a:spcPct val="50000"/>
              </a:spcBef>
            </a:pPr>
            <a:endParaRPr lang="ru-RU" altLang="ru-RU" sz="1800" b="1">
              <a:solidFill>
                <a:srgbClr val="000000"/>
              </a:solidFill>
            </a:endParaRPr>
          </a:p>
        </p:txBody>
      </p:sp>
      <p:sp>
        <p:nvSpPr>
          <p:cNvPr id="16396" name="Text Box 13"/>
          <p:cNvSpPr txBox="1">
            <a:spLocks noChangeArrowheads="1"/>
          </p:cNvSpPr>
          <p:nvPr/>
        </p:nvSpPr>
        <p:spPr bwMode="auto">
          <a:xfrm>
            <a:off x="152400" y="2895600"/>
            <a:ext cx="2667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800">
                <a:solidFill>
                  <a:srgbClr val="FF0000"/>
                </a:solidFill>
              </a:rPr>
              <a:t>Североатлантический блок</a:t>
            </a:r>
          </a:p>
        </p:txBody>
      </p:sp>
      <p:sp>
        <p:nvSpPr>
          <p:cNvPr id="16397" name="Text Box 14"/>
          <p:cNvSpPr txBox="1">
            <a:spLocks noChangeArrowheads="1"/>
          </p:cNvSpPr>
          <p:nvPr/>
        </p:nvSpPr>
        <p:spPr bwMode="auto">
          <a:xfrm>
            <a:off x="6096000" y="2971800"/>
            <a:ext cx="24542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  <p:sp>
        <p:nvSpPr>
          <p:cNvPr id="16398" name="Text Box 15"/>
          <p:cNvSpPr txBox="1">
            <a:spLocks noChangeArrowheads="1"/>
          </p:cNvSpPr>
          <p:nvPr/>
        </p:nvSpPr>
        <p:spPr bwMode="auto">
          <a:xfrm>
            <a:off x="6400800" y="2971800"/>
            <a:ext cx="2057400" cy="132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solidFill>
                  <a:srgbClr val="FF0000"/>
                </a:solidFill>
              </a:rPr>
              <a:t>Организация Варшавского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solidFill>
                  <a:srgbClr val="FF0000"/>
                </a:solidFill>
              </a:rPr>
              <a:t>договора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81647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5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5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15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153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153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53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153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" dur="500"/>
                                        <p:tgtEl>
                                          <p:spTgt spid="153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500"/>
                                        <p:tgtEl>
                                          <p:spTgt spid="153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4" dur="500"/>
                                        <p:tgtEl>
                                          <p:spTgt spid="153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8" dur="500"/>
                                        <p:tgtEl>
                                          <p:spTgt spid="15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1" dur="500"/>
                                        <p:tgtEl>
                                          <p:spTgt spid="15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4" dur="500"/>
                                        <p:tgtEl>
                                          <p:spTgt spid="15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" dur="500"/>
                                        <p:tgtEl>
                                          <p:spTgt spid="15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0" dur="500"/>
                                        <p:tgtEl>
                                          <p:spTgt spid="153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3" dur="500"/>
                                        <p:tgtEl>
                                          <p:spTgt spid="153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6" dur="500"/>
                                        <p:tgtEl>
                                          <p:spTgt spid="153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altLang="ru-RU" b="1" dirty="0" smtClean="0">
                <a:solidFill>
                  <a:schemeClr val="tx2"/>
                </a:solidFill>
              </a:rPr>
              <a:t>ЦИКЛЫ ПОСЛЕВОЕННОЙ МИРОВОЙ ПОЛИТИКИ</a:t>
            </a:r>
            <a:endParaRPr lang="ru-RU" b="1" dirty="0">
              <a:solidFill>
                <a:schemeClr val="tx2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ru-RU" dirty="0"/>
              <a:t>Развитие международных отношений в годы “холодной войны” определялось отношениями между сверхдержавами. </a:t>
            </a:r>
            <a:endParaRPr lang="ru-RU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ru-RU" dirty="0" smtClean="0"/>
              <a:t>Их </a:t>
            </a:r>
            <a:r>
              <a:rPr lang="ru-RU" dirty="0"/>
              <a:t>соперничество носило военно- политический характер. Это предопределяло цикличность послевоенной мировой политики. </a:t>
            </a:r>
            <a:endParaRPr lang="ru-RU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ru-RU" dirty="0" smtClean="0"/>
              <a:t>“</a:t>
            </a:r>
            <a:r>
              <a:rPr lang="ru-RU" dirty="0"/>
              <a:t>Холодная война” была чередой обострений и смягчений международной жизни.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4046811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640960" cy="6480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6619550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8" name="Group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49877861"/>
              </p:ext>
            </p:extLst>
          </p:nvPr>
        </p:nvGraphicFramePr>
        <p:xfrm>
          <a:off x="251520" y="1484784"/>
          <a:ext cx="8640960" cy="5040559"/>
        </p:xfrm>
        <a:graphic>
          <a:graphicData uri="http://schemas.openxmlformats.org/drawingml/2006/table">
            <a:tbl>
              <a:tblPr/>
              <a:tblGrid>
                <a:gridCol w="2880320"/>
                <a:gridCol w="2880320"/>
                <a:gridCol w="2880320"/>
              </a:tblGrid>
              <a:tr h="6706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Циклы мировой политики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События, способствующие ослаблению биполярности мира.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События, способствующие усилению биполярности мира.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258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Первое противостояние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(1947-1953 гг.)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077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Оттепель (1953-1959 гг.)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815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От Берлинского кризиса к Вьетнамской войне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(1960-1969 гг.)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258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Разрядка (1969-1979 гг.)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077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Последняя схватка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(1979-1985 гг.)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815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Начало перемен. Окончание «холодной войны».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1985-1991 гг.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9493" name="Rectangle 37"/>
          <p:cNvSpPr>
            <a:spLocks noChangeArrowheads="1"/>
          </p:cNvSpPr>
          <p:nvPr/>
        </p:nvSpPr>
        <p:spPr bwMode="auto">
          <a:xfrm>
            <a:off x="468313" y="549275"/>
            <a:ext cx="835215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ru-RU" altLang="ru-RU" sz="1600" dirty="0">
                <a:solidFill>
                  <a:schemeClr val="tx2"/>
                </a:solidFill>
              </a:rPr>
              <a:t>З</a:t>
            </a:r>
            <a:r>
              <a:rPr lang="ru-RU" altLang="ru-RU" sz="1600" dirty="0" smtClean="0">
                <a:solidFill>
                  <a:schemeClr val="tx2"/>
                </a:solidFill>
              </a:rPr>
              <a:t>адание</a:t>
            </a:r>
            <a:r>
              <a:rPr lang="ru-RU" altLang="ru-RU" sz="1600" dirty="0">
                <a:solidFill>
                  <a:schemeClr val="tx2"/>
                </a:solidFill>
              </a:rPr>
              <a:t>:</a:t>
            </a:r>
            <a:br>
              <a:rPr lang="ru-RU" altLang="ru-RU" sz="1600" dirty="0">
                <a:solidFill>
                  <a:schemeClr val="tx2"/>
                </a:solidFill>
              </a:rPr>
            </a:br>
            <a:r>
              <a:rPr lang="ru-RU" altLang="ru-RU" sz="1600" dirty="0">
                <a:solidFill>
                  <a:schemeClr val="tx2"/>
                </a:solidFill>
              </a:rPr>
              <a:t>заполнить таблицу: «Циклы послевоенной мировой политики</a:t>
            </a:r>
            <a:r>
              <a:rPr lang="ru-RU" altLang="ru-RU" sz="1600" dirty="0" smtClean="0">
                <a:solidFill>
                  <a:schemeClr val="tx2"/>
                </a:solidFill>
              </a:rPr>
              <a:t>».</a:t>
            </a:r>
            <a:endParaRPr lang="ru-RU" altLang="ru-RU" sz="1600" dirty="0">
              <a:solidFill>
                <a:schemeClr val="tx2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172400" y="549299"/>
            <a:ext cx="5341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§17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83779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017" y="1271527"/>
            <a:ext cx="6347048" cy="5472608"/>
          </a:xfrm>
        </p:spPr>
        <p:txBody>
          <a:bodyPr>
            <a:normAutofit fontScale="62500" lnSpcReduction="20000"/>
          </a:bodyPr>
          <a:lstStyle/>
          <a:p>
            <a:pPr marL="0" indent="0" algn="just">
              <a:buNone/>
            </a:pPr>
            <a:r>
              <a:rPr lang="ru-RU" b="1" u="sng" dirty="0" smtClean="0">
                <a:solidFill>
                  <a:schemeClr val="tx2"/>
                </a:solidFill>
              </a:rPr>
              <a:t>1953-1962 ГГ.: </a:t>
            </a:r>
          </a:p>
          <a:p>
            <a:pPr algn="just"/>
            <a:r>
              <a:rPr lang="ru-RU" dirty="0" smtClean="0"/>
              <a:t>в </a:t>
            </a:r>
            <a:r>
              <a:rPr lang="ru-RU" dirty="0"/>
              <a:t>этот период Холодной войны мир находился на грани ядерного конфликта. Несмотря на некоторое улучшение отношений между Советским Союзом и США во время оттепели </a:t>
            </a:r>
            <a:r>
              <a:rPr lang="ru-RU" dirty="0">
                <a:hlinkClick r:id="rId2"/>
              </a:rPr>
              <a:t>Хрущева</a:t>
            </a:r>
            <a:r>
              <a:rPr lang="ru-RU" dirty="0"/>
              <a:t>, именно на этом этапе произошли события в ГДР и в Польше, антикоммунистическое восстание в Венгрии, а также Суэцкий кризис. Международная напряженность возросла после разработки и успешного испытания СССР в 1957 г. межконтинентальной баллистической ракеты</a:t>
            </a:r>
            <a:r>
              <a:rPr lang="ru-RU" dirty="0" smtClean="0"/>
              <a:t>.</a:t>
            </a:r>
          </a:p>
          <a:p>
            <a:pPr algn="just"/>
            <a:r>
              <a:rPr lang="ru-RU" dirty="0"/>
              <a:t>Однако угроза ядерной войны отступила, поскольку теперь Советский Союз получил возможность нанести ответный удар по городам США. Завершился этот период отношений между сверхдержавами </a:t>
            </a:r>
            <a:r>
              <a:rPr lang="ru-RU" b="1" u="sng" dirty="0" smtClean="0">
                <a:hlinkClick r:id="rId3" action="ppaction://hlinksldjump"/>
              </a:rPr>
              <a:t>Берлинским и </a:t>
            </a:r>
            <a:r>
              <a:rPr lang="ru-RU" b="1" u="sng" dirty="0">
                <a:hlinkClick r:id="rId3" action="ppaction://hlinksldjump"/>
              </a:rPr>
              <a:t>Карибским кризисами 1961 и 1962 гг</a:t>
            </a:r>
            <a:r>
              <a:rPr lang="ru-RU" dirty="0">
                <a:hlinkClick r:id="rId3" action="ppaction://hlinksldjump"/>
              </a:rPr>
              <a:t>. </a:t>
            </a:r>
            <a:r>
              <a:rPr lang="ru-RU" dirty="0"/>
              <a:t>соответственно. Разрешить Карибский кризис удалось только в ходе личных переговоров глав государств — Хрущева и Кеннеди. В результате переговоров были подписаны соглашения о нераспространении ядерного оружия.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87172" y="116632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ЭТАПЫ ХОЛОДНОЙ ВОЙНЫ: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5122" name="Picture 2" descr="http://s16.stc.all.kpcdn.net/share/i/12/10183596/inx960x64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5122" y="3356992"/>
            <a:ext cx="2592288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osssr.ru/wp-content/uploads/2019/04/6-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5785" y="5301208"/>
            <a:ext cx="2592288" cy="1458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https://pbs.twimg.com/media/DOK0INMWkAA0xQp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5785" y="1412776"/>
            <a:ext cx="2592288" cy="1731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757421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fsd.multiurok.ru/html/2017/05/18/s_591dec1902cca/img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52872"/>
            <a:ext cx="9108503" cy="5123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1695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432048"/>
          </a:xfrm>
        </p:spPr>
        <p:txBody>
          <a:bodyPr>
            <a:normAutofit fontScale="90000"/>
          </a:bodyPr>
          <a:lstStyle/>
          <a:p>
            <a:r>
              <a:rPr lang="ru-RU" sz="3200" b="1" dirty="0">
                <a:solidFill>
                  <a:schemeClr val="tx2"/>
                </a:solidFill>
              </a:rPr>
              <a:t>«Итоги и значение Второй мировой войны»</a:t>
            </a: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56862506"/>
              </p:ext>
            </p:extLst>
          </p:nvPr>
        </p:nvGraphicFramePr>
        <p:xfrm>
          <a:off x="195388" y="651880"/>
          <a:ext cx="8784977" cy="42172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87284"/>
                <a:gridCol w="1892670"/>
                <a:gridCol w="1132398"/>
                <a:gridCol w="1265043"/>
                <a:gridCol w="1166227"/>
                <a:gridCol w="1166227"/>
                <a:gridCol w="1175128"/>
              </a:tblGrid>
              <a:tr h="376800">
                <a:tc>
                  <a:txBody>
                    <a:bodyPr/>
                    <a:lstStyle/>
                    <a:p>
                      <a:pPr indent="254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США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61" marR="436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92075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Великобритания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61" marR="436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92075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Франция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61" marR="436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4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СССР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61" marR="436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92075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Германия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61" marR="436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4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Италия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61" marR="436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540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Япония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61" marR="436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161">
                <a:tc gridSpan="4">
                  <a:txBody>
                    <a:bodyPr/>
                    <a:lstStyle/>
                    <a:p>
                      <a:pPr indent="254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Победа над фашизмом и ликвидация угрозы создания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r>
                        <a:rPr lang="ru-RU" sz="1400" b="1" dirty="0" smtClean="0">
                          <a:effectLst/>
                        </a:rPr>
                        <a:t>«</a:t>
                      </a:r>
                      <a:r>
                        <a:rPr lang="ru-RU" sz="1400" b="1" dirty="0">
                          <a:effectLst/>
                        </a:rPr>
                        <a:t>нового мирового порядка</a:t>
                      </a:r>
                      <a:r>
                        <a:rPr lang="ru-RU" sz="1400" b="1" dirty="0" smtClean="0">
                          <a:effectLst/>
                        </a:rPr>
                        <a:t>»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61" marR="436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indent="254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</a:rPr>
                        <a:t>Отказ от гегемонистских</a:t>
                      </a:r>
                      <a:endParaRPr lang="ru-RU" sz="1400" b="1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indent="254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</a:rPr>
                        <a:t>принципов внешней политики</a:t>
                      </a:r>
                      <a:endParaRPr lang="ru-RU" sz="1400" b="1" dirty="0" smtClean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61" marR="436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10191">
                <a:tc gridSpan="4">
                  <a:txBody>
                    <a:bodyPr/>
                    <a:lstStyle/>
                    <a:p>
                      <a:pPr indent="254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Формирование системы международных отношений,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indent="254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основанной на принципах мирного сосуществования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Microsoft Sans Serif"/>
                        <a:ea typeface="Microsoft Sans Serif"/>
                      </a:endParaRPr>
                    </a:p>
                  </a:txBody>
                  <a:tcPr marL="4361" marR="436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indent="254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</a:rPr>
                        <a:t>Коренная внутриполитическая</a:t>
                      </a:r>
                      <a:endParaRPr lang="ru-RU" sz="1400" b="1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indent="254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</a:rPr>
                        <a:t>перестройка, начало</a:t>
                      </a:r>
                      <a:endParaRPr lang="ru-RU" sz="1400" b="1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indent="254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effectLst/>
                        </a:rPr>
                        <a:t>посттоталитарной</a:t>
                      </a:r>
                      <a:r>
                        <a:rPr lang="ru-RU" sz="1400" b="1" dirty="0" smtClean="0">
                          <a:effectLst/>
                        </a:rPr>
                        <a:t> демократизации</a:t>
                      </a:r>
                      <a:endParaRPr lang="ru-RU" sz="1400" b="1" dirty="0" smtClean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61" marR="436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59412">
                <a:tc gridSpan="3">
                  <a:txBody>
                    <a:bodyPr/>
                    <a:lstStyle/>
                    <a:p>
                      <a:pPr indent="1016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У крепление геополитических, военно-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indent="1016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политических, экономических позиций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indent="3937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мировой демократии и начало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indent="4953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«холодной войны» против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indent="4953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социалистической системы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61" marR="436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9207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Расширение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0" indent="9207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сферы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0" indent="9207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влияния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0" indent="9207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мирового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0" indent="9207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социализма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61" marR="436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indent="254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Формирование потенциала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indent="254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завершения ускоренной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indent="254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модернизации в условиях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indent="254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демократического строя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 </a:t>
                      </a:r>
                      <a:endParaRPr lang="ru-RU" sz="1200" b="1" dirty="0">
                        <a:solidFill>
                          <a:srgbClr val="000000"/>
                        </a:solidFill>
                        <a:effectLst/>
                        <a:latin typeface="Microsoft Sans Serif"/>
                        <a:ea typeface="Microsoft Sans Serif"/>
                      </a:endParaRPr>
                    </a:p>
                  </a:txBody>
                  <a:tcPr marL="4361" marR="436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95600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Рост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0"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</a:rPr>
                        <a:t>Американ-</a:t>
                      </a:r>
                      <a:r>
                        <a:rPr lang="ru-RU" sz="1400" b="1" dirty="0" err="1" smtClean="0">
                          <a:effectLst/>
                        </a:rPr>
                        <a:t>ского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0"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effectLst/>
                        </a:rPr>
                        <a:t>Гегемони-зма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61" marR="436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2540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Начало распада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indent="2667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колониальной системы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Microsoft Sans Serif"/>
                        <a:ea typeface="Microsoft Sans Serif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Microsoft Sans Serif"/>
                        <a:ea typeface="Microsoft Sans Serif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Microsoft Sans Serif"/>
                        <a:ea typeface="Microsoft Sans Serif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Microsoft Sans Serif"/>
                        <a:ea typeface="Microsoft Sans Serif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Microsoft Sans Serif"/>
                        <a:ea typeface="Microsoft Sans Serif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Microsoft Sans Serif"/>
                        <a:ea typeface="Microsoft Sans Serif"/>
                      </a:endParaRPr>
                    </a:p>
                  </a:txBody>
                  <a:tcPr marL="4361" marR="436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9207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Закрепление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0" indent="9207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</a:rPr>
                        <a:t>авторитарной </a:t>
                      </a:r>
                      <a:r>
                        <a:rPr lang="ru-RU" sz="1400" b="1" dirty="0">
                          <a:effectLst/>
                        </a:rPr>
                        <a:t>модели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0" indent="9207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«</a:t>
                      </a:r>
                      <a:r>
                        <a:rPr lang="ru-RU" sz="1400" b="1" dirty="0" smtClean="0">
                          <a:effectLst/>
                        </a:rPr>
                        <a:t>догоняющего </a:t>
                      </a:r>
                      <a:r>
                        <a:rPr lang="ru-RU" sz="1400" b="1" dirty="0">
                          <a:effectLst/>
                        </a:rPr>
                        <a:t>развития»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361" marR="436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9207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«</a:t>
                      </a:r>
                      <a:r>
                        <a:rPr lang="ru-RU" sz="1400" b="1" dirty="0" smtClean="0">
                          <a:effectLst/>
                        </a:rPr>
                        <a:t>Германское </a:t>
                      </a:r>
                      <a:r>
                        <a:rPr lang="ru-RU" sz="1400" b="1" dirty="0">
                          <a:effectLst/>
                        </a:rPr>
                        <a:t>чудо»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Microsoft Sans Serif"/>
                        <a:ea typeface="Microsoft Sans Serif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Microsoft Sans Serif"/>
                        <a:ea typeface="Microsoft Sans Serif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Microsoft Sans Serif"/>
                        <a:ea typeface="Microsoft Sans Serif"/>
                      </a:endParaRPr>
                    </a:p>
                  </a:txBody>
                  <a:tcPr marL="4361" marR="436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«</a:t>
                      </a:r>
                      <a:r>
                        <a:rPr lang="ru-RU" sz="1400" b="1" dirty="0" smtClean="0">
                          <a:effectLst/>
                        </a:rPr>
                        <a:t>Итальянское </a:t>
                      </a:r>
                      <a:r>
                        <a:rPr lang="ru-RU" sz="1400" b="1" dirty="0">
                          <a:effectLst/>
                        </a:rPr>
                        <a:t>чудо»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Microsoft Sans Serif"/>
                        <a:ea typeface="Microsoft Sans Serif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Microsoft Sans Serif"/>
                        <a:ea typeface="Microsoft Sans Serif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Microsoft Sans Serif"/>
                        <a:ea typeface="Microsoft Sans Serif"/>
                      </a:endParaRPr>
                    </a:p>
                  </a:txBody>
                  <a:tcPr marL="4361" marR="436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«</a:t>
                      </a:r>
                      <a:r>
                        <a:rPr lang="ru-RU" sz="1400" b="1" dirty="0" smtClean="0">
                          <a:effectLst/>
                        </a:rPr>
                        <a:t>Японское </a:t>
                      </a:r>
                      <a:r>
                        <a:rPr lang="ru-RU" sz="1400" b="1" dirty="0">
                          <a:effectLst/>
                        </a:rPr>
                        <a:t>чудо»</a:t>
                      </a:r>
                      <a:endParaRPr lang="ru-RU" sz="1400" b="1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Microsoft Sans Serif"/>
                        <a:ea typeface="Microsoft Sans Serif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Microsoft Sans Serif"/>
                        <a:ea typeface="Microsoft Sans Serif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 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Microsoft Sans Serif"/>
                        <a:ea typeface="Microsoft Sans Serif"/>
                      </a:endParaRPr>
                    </a:p>
                  </a:txBody>
                  <a:tcPr marL="4361" marR="436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94397" y="5013176"/>
            <a:ext cx="8784976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/>
              <a:t>Проанализируйте таблицу </a:t>
            </a:r>
            <a:r>
              <a:rPr lang="ru-RU" sz="1600" b="1" i="1" dirty="0" smtClean="0"/>
              <a:t>:</a:t>
            </a:r>
            <a:endParaRPr lang="ru-RU" sz="1600" b="1" i="1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600" dirty="0"/>
              <a:t>Какие страны были победителями, а какие — побеждёнными во Второй мировой войне?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600" dirty="0"/>
              <a:t>Сопоставьте данные таблицы с вашими знаниями о целях стран во Второй мировой войне. Достигли ли они своих целей? Свой ответ обоснуйте</a:t>
            </a:r>
            <a:r>
              <a:rPr lang="ru-RU" sz="1600" dirty="0" smtClean="0"/>
              <a:t>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600" dirty="0" smtClean="0"/>
              <a:t>Подберите </a:t>
            </a:r>
            <a:r>
              <a:rPr lang="ru-RU" sz="1600" dirty="0"/>
              <a:t>к каждой ячейке таблицы исторический факт, иллюстрирующий её.</a:t>
            </a:r>
          </a:p>
        </p:txBody>
      </p:sp>
    </p:spTree>
    <p:extLst>
      <p:ext uri="{BB962C8B-B14F-4D97-AF65-F5344CB8AC3E}">
        <p14:creationId xmlns:p14="http://schemas.microsoft.com/office/powerpoint/2010/main" val="649610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b="1" u="sng" dirty="0" smtClean="0">
                <a:solidFill>
                  <a:schemeClr val="tx2"/>
                </a:solidFill>
              </a:rPr>
              <a:t>1962-1979 ГГ.: </a:t>
            </a:r>
          </a:p>
          <a:p>
            <a:r>
              <a:rPr lang="ru-RU" dirty="0" smtClean="0"/>
              <a:t>период </a:t>
            </a:r>
            <a:r>
              <a:rPr lang="ru-RU" dirty="0"/>
              <a:t>ознаменовался гонкой вооружений, подрывающей экономику соперничающих стран. Разработка и производство новых видов вооружений требовали невероятных ресурсов. Несмотря на напряженность в отношениях между СССР и США, были подписаны соглашения об ограничении стратегических вооружений. Началась разработка совместной космической программы «Союз-Аполлон». Однако к началу 80-х СССР начал проигрывать в гонке вооружений.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ЭТАПЫ ХОЛОДНОЙ ВОЙНЫ: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438004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b="1" u="sng" dirty="0" smtClean="0">
                <a:solidFill>
                  <a:schemeClr val="tx2"/>
                </a:solidFill>
              </a:rPr>
              <a:t>1979-1987 ГГ.: </a:t>
            </a:r>
          </a:p>
          <a:p>
            <a:r>
              <a:rPr lang="ru-RU" dirty="0" smtClean="0"/>
              <a:t>отношения </a:t>
            </a:r>
            <a:r>
              <a:rPr lang="ru-RU" dirty="0"/>
              <a:t>между СССР и США вновь обострились после ввода советских войск в Афганистан. США разместили в 1983 г. баллистические ракеты на базах в Италии, Дании, Англии, ФРГ, Бельгии. Велась разработка системы противокосмической обороны. СССР отреагировал на действия Запада выходом из женевских переговоров. В этот период система предупреждения о ракетном нападении находилась в постоянной боевой готовности.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ЭТАПЫ ХОЛОДНОЙ ВОЙНЫ: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049258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1" u="sng" dirty="0" smtClean="0">
                <a:solidFill>
                  <a:schemeClr val="tx2"/>
                </a:solidFill>
              </a:rPr>
              <a:t>1987-1991 ГГ.: </a:t>
            </a:r>
          </a:p>
          <a:p>
            <a:r>
              <a:rPr lang="ru-RU" dirty="0" smtClean="0"/>
              <a:t>приход </a:t>
            </a:r>
            <a:r>
              <a:rPr lang="ru-RU" dirty="0"/>
              <a:t>в 1985 г. к власти в СССР </a:t>
            </a:r>
            <a:r>
              <a:rPr lang="ru-RU" dirty="0">
                <a:hlinkClick r:id="rId2" tooltip="Михаил Сергеевич Горбачев"/>
              </a:rPr>
              <a:t>Горбачева</a:t>
            </a:r>
            <a:r>
              <a:rPr lang="ru-RU" dirty="0"/>
              <a:t> повлек за собой не только глобальные перемены внутри страны, но и радикальные изменения во внешней политике, получившие название «новое политическое мышление». Непродуманные реформы окончательно подорвали экономику Советского Союза, что привело к фактическому поражению страны в Холодной войне.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ЭТАПЫ ХОЛОДНОЙ ВОЙНЫ: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615550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400600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b="1" u="sng" dirty="0">
                <a:solidFill>
                  <a:schemeClr val="tx2"/>
                </a:solidFill>
              </a:rPr>
              <a:t>Конец Холодной войны </a:t>
            </a:r>
            <a:endParaRPr lang="ru-RU" b="1" u="sng" dirty="0" smtClean="0">
              <a:solidFill>
                <a:schemeClr val="tx2"/>
              </a:solidFill>
            </a:endParaRPr>
          </a:p>
          <a:p>
            <a:r>
              <a:rPr lang="ru-RU" dirty="0" smtClean="0"/>
              <a:t>был </a:t>
            </a:r>
            <a:r>
              <a:rPr lang="ru-RU" dirty="0"/>
              <a:t>вызван слабостью советской экономики, ее неспособностью более поддерживать гонку вооружений, а также просоветские коммунистические режимы. Определенную роль сыграли и антивоенные выступления в разных уголках мира. Итоги Холодной войны оказались для СССР удручающими. Символом победы Запада стало воссоединение в 1990 г. Германии.</a:t>
            </a:r>
          </a:p>
          <a:p>
            <a:r>
              <a:rPr lang="ru-RU" dirty="0"/>
              <a:t>После того как СССР потерпел поражение в Холодной войне, сформировалась однополярная модель мира с доминирующей сверхдержавой США. Однако это не единственные последствия Холодной войны. Началось быстрое развитие науки и технологий, в первую очередь военных. Так, интернет был создан первоначально как система связи для американской армии.</a:t>
            </a:r>
          </a:p>
          <a:p>
            <a:r>
              <a:rPr lang="ru-RU" dirty="0"/>
              <a:t>Снято немало документальных и художественных фильмов о периоде Холодной войны. Один из них, подробно рассказывающий о событиях тех лет, — «Герои и жертвы Холодной войны</a:t>
            </a:r>
            <a:r>
              <a:rPr lang="ru-RU" dirty="0" smtClean="0"/>
              <a:t>».</a:t>
            </a: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ЭТАПЫ ХОЛОДНОЙ ВОЙНЫ: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876902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620688"/>
            <a:ext cx="9071257" cy="5112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054404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8" name="Group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06756277"/>
              </p:ext>
            </p:extLst>
          </p:nvPr>
        </p:nvGraphicFramePr>
        <p:xfrm>
          <a:off x="251520" y="1484784"/>
          <a:ext cx="8640960" cy="5040559"/>
        </p:xfrm>
        <a:graphic>
          <a:graphicData uri="http://schemas.openxmlformats.org/drawingml/2006/table">
            <a:tbl>
              <a:tblPr/>
              <a:tblGrid>
                <a:gridCol w="2880320"/>
                <a:gridCol w="2880320"/>
                <a:gridCol w="2880320"/>
              </a:tblGrid>
              <a:tr h="6706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Циклы мировой политики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События, способствующие ослаблению биполярности мира.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События, способствующие усилению биполярности мира.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258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Первое противостояние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(1947-1953 гг.)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077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Оттепель (1953-1959 гг.)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815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От Берлинского кризиса к Вьетнамской войне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(1960-1969 гг.)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258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Разрядка (1969-1979 гг.)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077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Последняя схватка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(1979-1985 гг.)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815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Начало перемен. Окончание «холодной войны».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1985-1991 гг.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alt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9493" name="Rectangle 37"/>
          <p:cNvSpPr>
            <a:spLocks noChangeArrowheads="1"/>
          </p:cNvSpPr>
          <p:nvPr/>
        </p:nvSpPr>
        <p:spPr bwMode="auto">
          <a:xfrm>
            <a:off x="468313" y="549275"/>
            <a:ext cx="835215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ru-RU" altLang="ru-RU" sz="1600" dirty="0">
                <a:solidFill>
                  <a:schemeClr val="tx2"/>
                </a:solidFill>
              </a:rPr>
              <a:t>З</a:t>
            </a:r>
            <a:r>
              <a:rPr lang="ru-RU" altLang="ru-RU" sz="1600" dirty="0" smtClean="0">
                <a:solidFill>
                  <a:schemeClr val="tx2"/>
                </a:solidFill>
              </a:rPr>
              <a:t>адание</a:t>
            </a:r>
            <a:r>
              <a:rPr lang="ru-RU" altLang="ru-RU" sz="1600" dirty="0">
                <a:solidFill>
                  <a:schemeClr val="tx2"/>
                </a:solidFill>
              </a:rPr>
              <a:t>:</a:t>
            </a:r>
            <a:br>
              <a:rPr lang="ru-RU" altLang="ru-RU" sz="1600" dirty="0">
                <a:solidFill>
                  <a:schemeClr val="tx2"/>
                </a:solidFill>
              </a:rPr>
            </a:br>
            <a:r>
              <a:rPr lang="ru-RU" altLang="ru-RU" sz="1600" dirty="0">
                <a:solidFill>
                  <a:schemeClr val="tx2"/>
                </a:solidFill>
              </a:rPr>
              <a:t>заполнить таблицу: «Циклы послевоенной мировой политики</a:t>
            </a:r>
            <a:r>
              <a:rPr lang="ru-RU" altLang="ru-RU" sz="1600" dirty="0" smtClean="0">
                <a:solidFill>
                  <a:schemeClr val="tx2"/>
                </a:solidFill>
              </a:rPr>
              <a:t>».</a:t>
            </a:r>
            <a:endParaRPr lang="ru-RU" altLang="ru-RU" sz="1600" dirty="0">
              <a:solidFill>
                <a:schemeClr val="tx2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172400" y="549299"/>
            <a:ext cx="5341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§17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488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3378"/>
            <a:ext cx="8856984" cy="1143000"/>
          </a:xfrm>
        </p:spPr>
        <p:txBody>
          <a:bodyPr>
            <a:noAutofit/>
          </a:bodyPr>
          <a:lstStyle/>
          <a:p>
            <a:pPr lvl="0"/>
            <a:r>
              <a:rPr lang="ru-RU" sz="1800" b="1" dirty="0">
                <a:solidFill>
                  <a:schemeClr val="tx2"/>
                </a:solidFill>
              </a:rPr>
              <a:t>Последствия Второй мировой войны: распад антигитлеровской коалиции, мирные договоры. </a:t>
            </a:r>
            <a:r>
              <a:rPr lang="ru-RU" sz="1800" b="1" dirty="0" smtClean="0">
                <a:solidFill>
                  <a:schemeClr val="tx2"/>
                </a:solidFill>
              </a:rPr>
              <a:t> </a:t>
            </a:r>
            <a:r>
              <a:rPr lang="ru-RU" sz="1800" b="1" dirty="0">
                <a:solidFill>
                  <a:schemeClr val="tx2"/>
                </a:solidFill>
              </a:rPr>
              <a:t>Образование ООН. </a:t>
            </a:r>
            <a:r>
              <a:rPr lang="ru-RU" sz="1800" b="1" dirty="0" smtClean="0">
                <a:solidFill>
                  <a:schemeClr val="tx2"/>
                </a:solidFill>
              </a:rPr>
              <a:t> </a:t>
            </a:r>
            <a:r>
              <a:rPr lang="ru-RU" sz="1800" b="1" dirty="0">
                <a:solidFill>
                  <a:schemeClr val="tx2"/>
                </a:solidFill>
              </a:rPr>
              <a:t>Процессы над военными преступниками. Нюрнбергский процесс</a:t>
            </a:r>
            <a:r>
              <a:rPr lang="ru-RU" sz="1800" b="1" dirty="0" smtClean="0">
                <a:solidFill>
                  <a:schemeClr val="tx2"/>
                </a:solidFill>
              </a:rPr>
              <a:t>.</a:t>
            </a:r>
            <a:endParaRPr lang="ru-RU" sz="1800" dirty="0">
              <a:solidFill>
                <a:schemeClr val="tx2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052736"/>
            <a:ext cx="2818656" cy="500141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b="1" i="1" dirty="0">
                <a:solidFill>
                  <a:srgbClr val="C00000"/>
                </a:solidFill>
              </a:rPr>
              <a:t>«Мирное урегулирование</a:t>
            </a:r>
            <a:r>
              <a:rPr lang="ru-RU" sz="2400" b="1" i="1" dirty="0" smtClean="0">
                <a:solidFill>
                  <a:srgbClr val="C00000"/>
                </a:solidFill>
              </a:rPr>
              <a:t>»</a:t>
            </a:r>
          </a:p>
          <a:p>
            <a:r>
              <a:rPr lang="ru-RU" sz="1800" b="1" i="1" dirty="0" smtClean="0">
                <a:solidFill>
                  <a:srgbClr val="002060"/>
                </a:solidFill>
              </a:rPr>
              <a:t>Показать изменения, которые произошли на политической карте мира в результате </a:t>
            </a:r>
            <a:r>
              <a:rPr lang="en-US" sz="1800" b="1" i="1" dirty="0" smtClean="0">
                <a:solidFill>
                  <a:srgbClr val="002060"/>
                </a:solidFill>
              </a:rPr>
              <a:t>II</a:t>
            </a:r>
            <a:r>
              <a:rPr lang="ru-RU" sz="1800" b="1" i="1" dirty="0" smtClean="0">
                <a:solidFill>
                  <a:srgbClr val="002060"/>
                </a:solidFill>
              </a:rPr>
              <a:t> МВ</a:t>
            </a:r>
          </a:p>
          <a:p>
            <a:r>
              <a:rPr lang="ru-RU" sz="1800" b="1" i="1" dirty="0" smtClean="0">
                <a:solidFill>
                  <a:srgbClr val="002060"/>
                </a:solidFill>
              </a:rPr>
              <a:t>Подробно раскрыть четыре принципа послевоенного устройства Германии: демилитаризацию, демократизацию, денацификацию, декартелизацию</a:t>
            </a:r>
            <a:endParaRPr lang="ru-RU" sz="1800" b="1" i="1" dirty="0">
              <a:solidFill>
                <a:srgbClr val="002060"/>
              </a:solidFill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3265512" y="1124744"/>
            <a:ext cx="2818656" cy="50014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400" b="1" i="1" dirty="0" smtClean="0">
                <a:solidFill>
                  <a:srgbClr val="C00000"/>
                </a:solidFill>
              </a:rPr>
              <a:t>Образование ООН</a:t>
            </a:r>
          </a:p>
          <a:p>
            <a:r>
              <a:rPr lang="ru-RU" sz="1800" b="1" i="1" dirty="0" smtClean="0">
                <a:solidFill>
                  <a:srgbClr val="002060"/>
                </a:solidFill>
              </a:rPr>
              <a:t>Структура ООН</a:t>
            </a:r>
          </a:p>
          <a:p>
            <a:r>
              <a:rPr lang="ru-RU" sz="1800" b="1" i="1" dirty="0" smtClean="0">
                <a:solidFill>
                  <a:srgbClr val="002060"/>
                </a:solidFill>
              </a:rPr>
              <a:t>Цели, методы и средства, которыми может воспользоваться организация</a:t>
            </a:r>
            <a:endParaRPr lang="ru-RU" sz="1800" b="1" i="1" dirty="0">
              <a:solidFill>
                <a:srgbClr val="002060"/>
              </a:solidFill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6228184" y="1124744"/>
            <a:ext cx="2818656" cy="50014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400" b="1" i="1" dirty="0" smtClean="0">
                <a:solidFill>
                  <a:srgbClr val="C00000"/>
                </a:solidFill>
              </a:rPr>
              <a:t>Нюрнбергский процесс</a:t>
            </a:r>
          </a:p>
          <a:p>
            <a:r>
              <a:rPr lang="ru-RU" sz="1800" b="1" i="1" dirty="0" smtClean="0">
                <a:solidFill>
                  <a:srgbClr val="002060"/>
                </a:solidFill>
              </a:rPr>
              <a:t>Какие обвинения  были предъявлены военным преступникам, </a:t>
            </a:r>
          </a:p>
          <a:p>
            <a:r>
              <a:rPr lang="ru-RU" sz="1800" b="1" i="1" dirty="0" smtClean="0">
                <a:solidFill>
                  <a:srgbClr val="002060"/>
                </a:solidFill>
              </a:rPr>
              <a:t>в каких странах проходили суды над военными преступниками, </a:t>
            </a:r>
          </a:p>
          <a:p>
            <a:r>
              <a:rPr lang="ru-RU" sz="1800" b="1" i="1" dirty="0" smtClean="0">
                <a:solidFill>
                  <a:srgbClr val="002060"/>
                </a:solidFill>
              </a:rPr>
              <a:t>кто признавался военным преступником, </a:t>
            </a:r>
          </a:p>
          <a:p>
            <a:r>
              <a:rPr lang="ru-RU" sz="1800" b="1" i="1" dirty="0" smtClean="0">
                <a:solidFill>
                  <a:srgbClr val="002060"/>
                </a:solidFill>
              </a:rPr>
              <a:t>какие решения выносили суды</a:t>
            </a:r>
            <a:endParaRPr lang="ru-RU" sz="1800" b="1" i="1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6021288"/>
            <a:ext cx="84249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solidFill>
                  <a:schemeClr val="accent3">
                    <a:lumMod val="50000"/>
                  </a:schemeClr>
                </a:solidFill>
              </a:rPr>
              <a:t>Каждая группа изучает свой фрагмент учебника, составляет по нему краткий конспект и затем представляет результаты </a:t>
            </a:r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</a:rPr>
              <a:t>работы</a:t>
            </a:r>
            <a:endParaRPr lang="ru-RU" b="1" i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39317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i="1" dirty="0" smtClean="0">
                <a:solidFill>
                  <a:srgbClr val="C00000"/>
                </a:solidFill>
              </a:rPr>
              <a:t>Международные проблемы, которые наметились после окончания второй мировой войны:</a:t>
            </a:r>
            <a:endParaRPr lang="ru-RU" sz="3200" b="1" i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i="1" dirty="0">
                <a:solidFill>
                  <a:schemeClr val="tx2"/>
                </a:solidFill>
              </a:rPr>
              <a:t>Идеологические разногласия между СССР и США (социализм или капитализм?)</a:t>
            </a:r>
          </a:p>
          <a:p>
            <a:r>
              <a:rPr lang="ru-RU" b="1" i="1" dirty="0">
                <a:solidFill>
                  <a:schemeClr val="tx2"/>
                </a:solidFill>
              </a:rPr>
              <a:t>Определение территориальных вопросов и судьбы проигравших войну стран</a:t>
            </a:r>
            <a:r>
              <a:rPr lang="ru-RU" b="1" i="1" dirty="0" smtClean="0">
                <a:solidFill>
                  <a:schemeClr val="tx2"/>
                </a:solidFill>
              </a:rPr>
              <a:t>.</a:t>
            </a:r>
          </a:p>
          <a:p>
            <a:r>
              <a:rPr lang="ru-RU" b="1" i="1" dirty="0">
                <a:solidFill>
                  <a:schemeClr val="tx2"/>
                </a:solidFill>
              </a:rPr>
              <a:t> </a:t>
            </a:r>
            <a:r>
              <a:rPr lang="ru-RU" b="1" i="1" dirty="0" smtClean="0">
                <a:solidFill>
                  <a:schemeClr val="tx2"/>
                </a:solidFill>
              </a:rPr>
              <a:t>…</a:t>
            </a:r>
            <a:endParaRPr lang="ru-RU" b="1" i="1" dirty="0">
              <a:solidFill>
                <a:schemeClr val="tx2"/>
              </a:solidFill>
            </a:endParaRPr>
          </a:p>
          <a:p>
            <a:endParaRPr lang="ru-RU" b="1" i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1386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Урок 2 . «Холодная </a:t>
            </a:r>
            <a:r>
              <a:rPr lang="ru-RU" b="1" dirty="0">
                <a:solidFill>
                  <a:srgbClr val="C00000"/>
                </a:solidFill>
              </a:rPr>
              <a:t>война</a:t>
            </a:r>
            <a:r>
              <a:rPr lang="ru-RU" b="1" dirty="0" smtClean="0">
                <a:solidFill>
                  <a:srgbClr val="C00000"/>
                </a:solidFill>
              </a:rPr>
              <a:t>». Военно-политические блоки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120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</a:rPr>
              <a:t>Прочитайте  фрагмент </a:t>
            </a:r>
            <a:r>
              <a:rPr lang="ru-RU" b="1" i="1" dirty="0">
                <a:solidFill>
                  <a:schemeClr val="accent3">
                    <a:lumMod val="50000"/>
                  </a:schemeClr>
                </a:solidFill>
              </a:rPr>
              <a:t>речи У. Черчилля в Фултоне (документ в конце </a:t>
            </a:r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</a:rPr>
              <a:t>параграфа 16 стр.154)</a:t>
            </a:r>
          </a:p>
          <a:p>
            <a:pPr marL="0" indent="0">
              <a:buNone/>
            </a:pPr>
            <a:r>
              <a:rPr lang="ru-RU" b="1" i="1" dirty="0">
                <a:solidFill>
                  <a:schemeClr val="tx2"/>
                </a:solidFill>
              </a:rPr>
              <a:t>Вопросы к документу</a:t>
            </a:r>
            <a:endParaRPr lang="ru-RU" b="1" dirty="0">
              <a:solidFill>
                <a:schemeClr val="tx2"/>
              </a:solidFill>
            </a:endParaRPr>
          </a:p>
          <a:p>
            <a:pPr lvl="0"/>
            <a:r>
              <a:rPr lang="ru-RU" dirty="0"/>
              <a:t>Что имеет в виду У. Черчилль, когда говорит о «железном занавесе»? Какой итог Второй мировой войны вызывает беспокойство премьер-министра Великобритании?</a:t>
            </a:r>
          </a:p>
          <a:p>
            <a:pPr lvl="0"/>
            <a:r>
              <a:rPr lang="ru-RU" dirty="0"/>
              <a:t>Что, по его мнению, представляет угрозу христианской цивилизации?</a:t>
            </a:r>
          </a:p>
          <a:p>
            <a:pPr lvl="0"/>
            <a:r>
              <a:rPr lang="ru-RU" dirty="0"/>
              <a:t>Какой путь выхода из сложившейся ситуации предлагает У. Черчилль?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TextBox 3">
            <a:hlinkClick r:id="rId2" action="ppaction://hlinkfile"/>
          </p:cNvPr>
          <p:cNvSpPr txBox="1"/>
          <p:nvPr/>
        </p:nvSpPr>
        <p:spPr>
          <a:xfrm>
            <a:off x="6660232" y="1196752"/>
            <a:ext cx="2263761" cy="461665"/>
          </a:xfrm>
          <a:prstGeom prst="rect">
            <a:avLst/>
          </a:prstGeom>
          <a:noFill/>
          <a:ln w="31750">
            <a:solidFill>
              <a:schemeClr val="accent6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chemeClr val="accent3">
                    <a:lumMod val="50000"/>
                  </a:schemeClr>
                </a:solidFill>
              </a:rPr>
              <a:t>5 марта 1946г.</a:t>
            </a:r>
            <a:endParaRPr lang="ru-RU" sz="2400" b="1" i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30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Происхождение 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термина «холодная война»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1800" b="1" u="sng" dirty="0"/>
              <a:t>Джордж Оруэлл 19 октября 1945 г. </a:t>
            </a:r>
            <a:r>
              <a:rPr lang="ru-RU" sz="1800" dirty="0"/>
              <a:t>напечатал в лейбористском еженедельнике </a:t>
            </a:r>
            <a:r>
              <a:rPr lang="en-US" sz="1800" dirty="0" smtClean="0"/>
              <a:t>Tribune</a:t>
            </a:r>
            <a:r>
              <a:rPr lang="ru-RU" sz="1800" dirty="0" smtClean="0"/>
              <a:t> </a:t>
            </a:r>
            <a:r>
              <a:rPr lang="ru-RU" sz="1800" dirty="0"/>
              <a:t>эссе «Вы и Атомная Бомба», где он написал: «...Возможно, мы движемся не к общему краху, а к эпохе, которая будет отличаться такой же ужасной стабильностью, что и рабовладельческие империи античных времён», он предрекал появление государства, «которое окажется просто невозможно завоевать и которое будет находиться в перманентном состоянии «холодной войны» со своими соседями</a:t>
            </a:r>
            <a:r>
              <a:rPr lang="ru-RU" sz="1800" dirty="0" smtClean="0"/>
              <a:t>».</a:t>
            </a:r>
            <a:endParaRPr lang="en-US" sz="1800" dirty="0" smtClean="0"/>
          </a:p>
          <a:p>
            <a:r>
              <a:rPr lang="ru-RU" sz="1800" dirty="0"/>
              <a:t>В своей речи </a:t>
            </a:r>
            <a:r>
              <a:rPr lang="ru-RU" sz="1800" b="1" u="sng" dirty="0"/>
              <a:t>16 апреля 1947 г</a:t>
            </a:r>
            <a:r>
              <a:rPr lang="ru-RU" sz="1800" b="1" dirty="0"/>
              <a:t>. </a:t>
            </a:r>
            <a:r>
              <a:rPr lang="ru-RU" sz="1800" dirty="0"/>
              <a:t>американский финансист и политик </a:t>
            </a:r>
            <a:r>
              <a:rPr lang="ru-RU" sz="1800" b="1" u="sng" dirty="0"/>
              <a:t>Бернард Барух</a:t>
            </a:r>
            <a:r>
              <a:rPr lang="ru-RU" sz="1800" u="sng" dirty="0"/>
              <a:t> </a:t>
            </a:r>
            <a:r>
              <a:rPr lang="ru-RU" sz="1800" dirty="0"/>
              <a:t>обратился к слушателям с призывом: «Давайте не допустим, чтобы нас обманывали. Мы находимся в разгаре холодной войны</a:t>
            </a:r>
            <a:r>
              <a:rPr lang="ru-RU" sz="1800" dirty="0" smtClean="0"/>
              <a:t>».</a:t>
            </a:r>
            <a:endParaRPr lang="en-US" sz="1800" dirty="0" smtClean="0"/>
          </a:p>
          <a:p>
            <a:r>
              <a:rPr lang="ru-RU" sz="1800" dirty="0"/>
              <a:t>Известный американский политический журналист </a:t>
            </a:r>
            <a:r>
              <a:rPr lang="ru-RU" sz="1800" b="1" u="sng" dirty="0" err="1"/>
              <a:t>Уолтер</a:t>
            </a:r>
            <a:r>
              <a:rPr lang="ru-RU" sz="1800" b="1" u="sng" dirty="0"/>
              <a:t> </a:t>
            </a:r>
            <a:r>
              <a:rPr lang="ru-RU" sz="1800" b="1" u="sng" dirty="0" err="1"/>
              <a:t>Липпман</a:t>
            </a:r>
            <a:r>
              <a:rPr lang="ru-RU" sz="1800" b="1" u="sng" dirty="0"/>
              <a:t> </a:t>
            </a:r>
            <a:r>
              <a:rPr lang="ru-RU" sz="1800" dirty="0"/>
              <a:t>в </a:t>
            </a:r>
            <a:r>
              <a:rPr lang="ru-RU" sz="1800" b="1" u="sng" dirty="0"/>
              <a:t>сентябре 1947 г</a:t>
            </a:r>
            <a:r>
              <a:rPr lang="ru-RU" sz="1800" u="sng" dirty="0"/>
              <a:t>. </a:t>
            </a:r>
            <a:r>
              <a:rPr lang="ru-RU" sz="1800" dirty="0"/>
              <a:t>начал публиковать в газете </a:t>
            </a:r>
            <a:r>
              <a:rPr lang="en-US" sz="1800" dirty="0" smtClean="0"/>
              <a:t>New York Herald Tribune </a:t>
            </a:r>
            <a:r>
              <a:rPr lang="ru-RU" sz="1800" dirty="0" smtClean="0"/>
              <a:t>серию</a:t>
            </a:r>
            <a:r>
              <a:rPr lang="en-US" sz="1800" dirty="0" smtClean="0"/>
              <a:t> </a:t>
            </a:r>
            <a:r>
              <a:rPr lang="ru-RU" sz="1800" dirty="0"/>
              <a:t>статей о советско-американских отношениях, которые вскоре </a:t>
            </a:r>
            <a:r>
              <a:rPr lang="ru-RU" sz="1800" dirty="0" smtClean="0"/>
              <a:t>вышли</a:t>
            </a:r>
            <a:r>
              <a:rPr lang="en-US" sz="1800" dirty="0" smtClean="0"/>
              <a:t> </a:t>
            </a:r>
            <a:r>
              <a:rPr lang="ru-RU" sz="1800" dirty="0" smtClean="0"/>
              <a:t>отдельным </a:t>
            </a:r>
            <a:r>
              <a:rPr lang="ru-RU" sz="1800" dirty="0"/>
              <a:t>изданием, озаглавленным «Холодная война: исследование </a:t>
            </a:r>
            <a:r>
              <a:rPr lang="ru-RU" sz="1800" dirty="0" smtClean="0"/>
              <a:t>внешней</a:t>
            </a:r>
            <a:r>
              <a:rPr lang="en-US" sz="1800" dirty="0" smtClean="0"/>
              <a:t> </a:t>
            </a:r>
            <a:r>
              <a:rPr lang="ru-RU" sz="1800" dirty="0" smtClean="0"/>
              <a:t>политики </a:t>
            </a:r>
            <a:r>
              <a:rPr lang="ru-RU" sz="1800" dirty="0"/>
              <a:t>США</a:t>
            </a:r>
            <a:r>
              <a:rPr lang="ru-RU" sz="1800" dirty="0" smtClean="0"/>
              <a:t>»</a:t>
            </a:r>
            <a:endParaRPr lang="ru-RU" sz="1800" dirty="0"/>
          </a:p>
          <a:p>
            <a:pPr lvl="0"/>
            <a:endParaRPr lang="ru-RU" sz="1800" dirty="0"/>
          </a:p>
          <a:p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579985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images.myshared.ru/5/467904/slide_1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5" t="24054" r="7879" b="13724"/>
          <a:stretch/>
        </p:blipFill>
        <p:spPr bwMode="auto">
          <a:xfrm>
            <a:off x="100213" y="4149079"/>
            <a:ext cx="4854781" cy="2592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>
            <a:noAutofit/>
          </a:bodyPr>
          <a:lstStyle/>
          <a:p>
            <a:r>
              <a:rPr lang="ru-RU" sz="2800" b="1" i="1" dirty="0">
                <a:solidFill>
                  <a:schemeClr val="accent3">
                    <a:lumMod val="50000"/>
                  </a:schemeClr>
                </a:solidFill>
              </a:rPr>
              <a:t>Гарри Трумэн. Обращение к конгрессу США. </a:t>
            </a:r>
            <a:r>
              <a:rPr lang="en-US" sz="2800" b="1" i="1" dirty="0" smtClean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en-US" sz="2800" b="1" i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800" b="1" i="1" dirty="0" smtClean="0">
                <a:solidFill>
                  <a:schemeClr val="accent3">
                    <a:lumMod val="50000"/>
                  </a:schemeClr>
                </a:solidFill>
              </a:rPr>
              <a:t>12 </a:t>
            </a:r>
            <a:r>
              <a:rPr lang="ru-RU" sz="2800" b="1" i="1" dirty="0">
                <a:solidFill>
                  <a:schemeClr val="accent3">
                    <a:lumMod val="50000"/>
                  </a:schemeClr>
                </a:solidFill>
              </a:rPr>
              <a:t>марта 1947 г.</a:t>
            </a:r>
            <a:r>
              <a:rPr lang="ru-RU" sz="2800" dirty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2800" dirty="0">
                <a:solidFill>
                  <a:schemeClr val="accent3">
                    <a:lumMod val="50000"/>
                  </a:schemeClr>
                </a:solidFill>
              </a:rPr>
            </a:br>
            <a:endParaRPr lang="ru-RU" sz="28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268760"/>
            <a:ext cx="3591014" cy="27363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" name="TextBox 3"/>
          <p:cNvSpPr txBox="1"/>
          <p:nvPr/>
        </p:nvSpPr>
        <p:spPr>
          <a:xfrm>
            <a:off x="4716016" y="1268760"/>
            <a:ext cx="4115614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</a:rPr>
              <a:t>«Доктрина Трумэна»</a:t>
            </a:r>
          </a:p>
          <a:p>
            <a:pPr algn="ctr"/>
            <a:r>
              <a:rPr lang="ru-RU" sz="2000" dirty="0" smtClean="0">
                <a:solidFill>
                  <a:srgbClr val="C00000"/>
                </a:solidFill>
              </a:rPr>
              <a:t>ОСНОВНЫЕ ПОЛОЖЕНИЯ</a:t>
            </a:r>
            <a:endParaRPr lang="ru-RU" sz="2000" dirty="0">
              <a:solidFill>
                <a:srgbClr val="C00000"/>
              </a:solidFill>
            </a:endParaRPr>
          </a:p>
        </p:txBody>
      </p:sp>
      <p:pic>
        <p:nvPicPr>
          <p:cNvPr id="1026" name="Picture 2" descr="https://cf2.ppt-online.org/files2/slide/a/a4fmCA9VgjUxWKTsI6BiqDnJG3tzh7oSYELp8Hv2Pc/slide-6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9" t="34864" r="7015"/>
          <a:stretch/>
        </p:blipFill>
        <p:spPr bwMode="auto">
          <a:xfrm>
            <a:off x="4576758" y="2096337"/>
            <a:ext cx="4464496" cy="2565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2438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" y="15032"/>
            <a:ext cx="4546848" cy="1143000"/>
          </a:xfrm>
        </p:spPr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</a:rPr>
              <a:t>План Маршалла</a:t>
            </a:r>
            <a:endParaRPr lang="ru-RU" b="1" i="1" dirty="0">
              <a:solidFill>
                <a:srgbClr val="C00000"/>
              </a:solidFill>
            </a:endParaRPr>
          </a:p>
        </p:txBody>
      </p:sp>
      <p:pic>
        <p:nvPicPr>
          <p:cNvPr id="4" name="Picture 3" descr="C:\Users\Илья\Desktop\Efimov-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085" y="3634761"/>
            <a:ext cx="2556707" cy="2842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 descr="https://odnastroka.ru/uploads/posts/2017-06/14967090151cde61a46d5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287" y="116632"/>
            <a:ext cx="4405543" cy="2558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studfile.net/html/2706/569/html_ZCAgyWXwTj.82nB/htmlconvd-C_VkHe_html_29bff5d5dc76baeb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98" r="50000" b="14606"/>
          <a:stretch/>
        </p:blipFill>
        <p:spPr bwMode="auto">
          <a:xfrm>
            <a:off x="251520" y="989522"/>
            <a:ext cx="3945587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430400" y="2940372"/>
            <a:ext cx="12056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chemeClr val="tx2"/>
                </a:solidFill>
              </a:rPr>
              <a:t>ЦЕЛИ</a:t>
            </a:r>
            <a:endParaRPr lang="ru-RU" b="1" i="1" dirty="0">
              <a:solidFill>
                <a:schemeClr val="tx2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 rot="16200000">
            <a:off x="2461746" y="4949673"/>
            <a:ext cx="11224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2"/>
                </a:solidFill>
              </a:rPr>
              <a:t>США</a:t>
            </a:r>
            <a:endParaRPr lang="ru-RU" sz="3600" b="1" dirty="0">
              <a:solidFill>
                <a:schemeClr val="accent2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910071" y="4257175"/>
            <a:ext cx="18357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2"/>
                </a:solidFill>
              </a:rPr>
              <a:t>16 стран Европы</a:t>
            </a:r>
            <a:endParaRPr lang="ru-RU" b="1" dirty="0">
              <a:solidFill>
                <a:schemeClr val="accent2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196816" y="4626507"/>
            <a:ext cx="354795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i="1" dirty="0"/>
              <a:t>помощь в преодолении последствий войны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59832" y="3309704"/>
            <a:ext cx="5760640" cy="1000694"/>
          </a:xfrm>
        </p:spPr>
        <p:txBody>
          <a:bodyPr>
            <a:normAutofit/>
          </a:bodyPr>
          <a:lstStyle/>
          <a:p>
            <a:r>
              <a:rPr lang="ru-RU" sz="1600" b="1" i="1" dirty="0">
                <a:solidFill>
                  <a:schemeClr val="tx2"/>
                </a:solidFill>
              </a:rPr>
              <a:t>Стабилизировать </a:t>
            </a:r>
            <a:r>
              <a:rPr lang="ru-RU" sz="1600" b="1" i="1" dirty="0" smtClean="0">
                <a:solidFill>
                  <a:schemeClr val="tx2"/>
                </a:solidFill>
              </a:rPr>
              <a:t>экономическое положение </a:t>
            </a:r>
            <a:r>
              <a:rPr lang="ru-RU" sz="1600" b="1" i="1" dirty="0">
                <a:solidFill>
                  <a:schemeClr val="tx2"/>
                </a:solidFill>
              </a:rPr>
              <a:t>в </a:t>
            </a:r>
            <a:r>
              <a:rPr lang="ru-RU" sz="1600" b="1" i="1" dirty="0" smtClean="0">
                <a:solidFill>
                  <a:schemeClr val="tx2"/>
                </a:solidFill>
              </a:rPr>
              <a:t>Европе</a:t>
            </a:r>
          </a:p>
          <a:p>
            <a:r>
              <a:rPr lang="ru-RU" sz="1600" b="1" i="1" dirty="0" smtClean="0">
                <a:solidFill>
                  <a:schemeClr val="tx2"/>
                </a:solidFill>
              </a:rPr>
              <a:t> </a:t>
            </a:r>
            <a:r>
              <a:rPr lang="ru-RU" sz="1600" b="1" i="1" dirty="0">
                <a:solidFill>
                  <a:schemeClr val="tx2"/>
                </a:solidFill>
              </a:rPr>
              <a:t>Избавить США от переизбытка </a:t>
            </a:r>
            <a:r>
              <a:rPr lang="ru-RU" sz="1600" b="1" i="1" dirty="0" smtClean="0">
                <a:solidFill>
                  <a:schemeClr val="tx2"/>
                </a:solidFill>
              </a:rPr>
              <a:t>капиталов</a:t>
            </a:r>
          </a:p>
          <a:p>
            <a:r>
              <a:rPr lang="ru-RU" sz="1600" b="1" i="1" dirty="0" smtClean="0">
                <a:solidFill>
                  <a:schemeClr val="tx2"/>
                </a:solidFill>
              </a:rPr>
              <a:t> </a:t>
            </a:r>
            <a:r>
              <a:rPr lang="ru-RU" sz="1600" b="1" i="1" dirty="0">
                <a:solidFill>
                  <a:schemeClr val="tx2"/>
                </a:solidFill>
              </a:rPr>
              <a:t>Сделать </a:t>
            </a:r>
            <a:r>
              <a:rPr lang="ru-RU" sz="1600" b="1" i="1" dirty="0" smtClean="0">
                <a:solidFill>
                  <a:schemeClr val="tx2"/>
                </a:solidFill>
              </a:rPr>
              <a:t>платёжеспособными </a:t>
            </a:r>
            <a:r>
              <a:rPr lang="ru-RU" sz="1600" b="1" i="1" dirty="0">
                <a:solidFill>
                  <a:schemeClr val="tx2"/>
                </a:solidFill>
              </a:rPr>
              <a:t>рынки своей продукции</a:t>
            </a:r>
          </a:p>
        </p:txBody>
      </p:sp>
      <p:cxnSp>
        <p:nvCxnSpPr>
          <p:cNvPr id="10" name="Прямая со стрелкой 9"/>
          <p:cNvCxnSpPr/>
          <p:nvPr/>
        </p:nvCxnSpPr>
        <p:spPr>
          <a:xfrm>
            <a:off x="3305193" y="4965062"/>
            <a:ext cx="3304846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3233185" y="4965062"/>
            <a:ext cx="17065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i="1" dirty="0"/>
              <a:t>избыток капитала</a:t>
            </a:r>
          </a:p>
        </p:txBody>
      </p:sp>
      <p:cxnSp>
        <p:nvCxnSpPr>
          <p:cNvPr id="14" name="Прямая со стрелкой 13"/>
          <p:cNvCxnSpPr/>
          <p:nvPr/>
        </p:nvCxnSpPr>
        <p:spPr>
          <a:xfrm>
            <a:off x="3318372" y="5272839"/>
            <a:ext cx="3304846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3235424" y="5272839"/>
            <a:ext cx="32916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/>
              <a:t>оборудование, промышленные и продовольственные товары </a:t>
            </a:r>
          </a:p>
        </p:txBody>
      </p:sp>
      <p:cxnSp>
        <p:nvCxnSpPr>
          <p:cNvPr id="16" name="Прямая со стрелкой 15"/>
          <p:cNvCxnSpPr/>
          <p:nvPr/>
        </p:nvCxnSpPr>
        <p:spPr>
          <a:xfrm>
            <a:off x="3318372" y="5796059"/>
            <a:ext cx="3304846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6726659" y="4626507"/>
            <a:ext cx="250903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/>
              <a:t>Австрия, Англия, Бельгия, Голландия, Греция, Дания, Ирландия, Исландия, Италия, Ирландия, Люксембург, Норвегия, Португалия, Турция, Франция, Швейцария.</a:t>
            </a:r>
          </a:p>
        </p:txBody>
      </p:sp>
    </p:spTree>
    <p:extLst>
      <p:ext uri="{BB962C8B-B14F-4D97-AF65-F5344CB8AC3E}">
        <p14:creationId xmlns:p14="http://schemas.microsoft.com/office/powerpoint/2010/main" val="110595173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305</TotalTime>
  <Words>1937</Words>
  <Application>Microsoft Office PowerPoint</Application>
  <PresentationFormat>Экран (4:3)</PresentationFormat>
  <Paragraphs>289</Paragraphs>
  <Slides>35</Slides>
  <Notes>0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Тема Office</vt:lpstr>
      <vt:lpstr>ПОСЛЕВОЕННОЕ МИРНОЕ УРЕГУЛИРОВАНИЕ.  «ХОЛОДНАЯ ВОЙНА»</vt:lpstr>
      <vt:lpstr>Итоги Второй мировой войны</vt:lpstr>
      <vt:lpstr>«Итоги и значение Второй мировой войны»</vt:lpstr>
      <vt:lpstr>Последствия Второй мировой войны: распад антигитлеровской коалиции, мирные договоры.  Образование ООН.  Процессы над военными преступниками. Нюрнбергский процесс.</vt:lpstr>
      <vt:lpstr>Международные проблемы, которые наметились после окончания второй мировой войны:</vt:lpstr>
      <vt:lpstr>Урок 2 . «Холодная война». Военно-политические блоки</vt:lpstr>
      <vt:lpstr>Происхождение термина «холодная война»</vt:lpstr>
      <vt:lpstr>Гарри Трумэн. Обращение к конгрессу США.  12 марта 1947 г. </vt:lpstr>
      <vt:lpstr>План Маршалла</vt:lpstr>
      <vt:lpstr>Презентация PowerPoint</vt:lpstr>
      <vt:lpstr>ЭТАПЫ ХОЛОДНОЙ ВОЙНЫ:</vt:lpstr>
      <vt:lpstr>Презентация PowerPoint</vt:lpstr>
      <vt:lpstr>РАСКОЛ ЕВРОПЫ</vt:lpstr>
      <vt:lpstr>Задание:</vt:lpstr>
      <vt:lpstr>ПРИЧИНЫ «ХОЛОДНОЙ ВОЙНЫ»</vt:lpstr>
      <vt:lpstr>ПРОЯВЛЕНИЯ «ХОЛОДНОЙ ВОЙНЫ»</vt:lpstr>
      <vt:lpstr>МЕЖДУНАРОДНЫЕ ОТНОШЕНИЯ  В 1950-1980-Е ГГ.</vt:lpstr>
      <vt:lpstr>РАСКОЛ ЕВРОПЫ НА ДВЕ ПОЛИТИЧЕСКИЕ СИСТЕМЫ:</vt:lpstr>
      <vt:lpstr>Биполярная система МО</vt:lpstr>
      <vt:lpstr>Презентация PowerPoint</vt:lpstr>
      <vt:lpstr>Презентация PowerPoint</vt:lpstr>
      <vt:lpstr>Распределите перечисленные ниже страны по двум военно- политическим блокам: Румыния, ГДР, Италия, Канада, СССР, Исландия, США, Франция, Албания  (до 1962 года), Бельгия, Дания, Болгария, Венгрия, Великобритания, , Польша, Чехословакия, Нидерланды, Люксембург, Португалия, Норвегия, Греция и Турция ( с 1952 года), ФРГ (с 1955 года), Испания (с 1982 года).   Какие из этих стран вошли в состав  Совета Экономической Взаимопомощи (СЭВ)?</vt:lpstr>
      <vt:lpstr>«Биполярный мир»</vt:lpstr>
      <vt:lpstr>Формирование военно – политических блоков.</vt:lpstr>
      <vt:lpstr>ЦИКЛЫ ПОСЛЕВОЕННОЙ МИРОВОЙ ПОЛИТИКИ</vt:lpstr>
      <vt:lpstr>Презентация PowerPoint</vt:lpstr>
      <vt:lpstr>Презентация PowerPoint</vt:lpstr>
      <vt:lpstr>ЭТАПЫ ХОЛОДНОЙ ВОЙНЫ:</vt:lpstr>
      <vt:lpstr>Презентация PowerPoint</vt:lpstr>
      <vt:lpstr>ЭТАПЫ ХОЛОДНОЙ ВОЙНЫ:</vt:lpstr>
      <vt:lpstr>ЭТАПЫ ХОЛОДНОЙ ВОЙНЫ:</vt:lpstr>
      <vt:lpstr>ЭТАПЫ ХОЛОДНОЙ ВОЙНЫ:</vt:lpstr>
      <vt:lpstr>ЭТАПЫ ХОЛОДНОЙ ВОЙНЫ: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Послевоенное мирное урегулирование. «Холодная война»</dc:title>
  <dc:creator>admin</dc:creator>
  <cp:lastModifiedBy>admin</cp:lastModifiedBy>
  <cp:revision>30</cp:revision>
  <dcterms:created xsi:type="dcterms:W3CDTF">2021-09-02T15:03:22Z</dcterms:created>
  <dcterms:modified xsi:type="dcterms:W3CDTF">2021-09-13T12:28:58Z</dcterms:modified>
</cp:coreProperties>
</file>