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4" r:id="rId11"/>
    <p:sldId id="273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EF6794-77EC-4125-B9F2-00D53932469E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371ABC-5E3A-4593-84ED-9A330EB94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729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Формирование политики «третьего пути» в 1990-е гг. </a:t>
            </a:r>
          </a:p>
          <a:p>
            <a:r>
              <a:rPr lang="ru-RU" dirty="0" smtClean="0"/>
              <a:t>Поражение консервативных партий во второй половине 1990-х гг. Приход к власти социалистических партий. Левый поворот </a:t>
            </a:r>
          </a:p>
          <a:p>
            <a:r>
              <a:rPr lang="ru-RU" dirty="0" smtClean="0"/>
              <a:t>Учёт интересов и потребностей групп населения, которые не могут воспользоваться результатами экономического подъёма (инвалиды, многодетные семьи, матери-одиночки, безработные, молодёжь и т. п.) </a:t>
            </a:r>
          </a:p>
          <a:p>
            <a:r>
              <a:rPr lang="ru-RU" dirty="0" smtClean="0"/>
              <a:t>Массовая безработица и другие социальные проблемы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71ABC-5E3A-4593-84ED-9A330EB9486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50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Приход к власти политиков «третьего пути» </a:t>
            </a:r>
          </a:p>
          <a:p>
            <a:r>
              <a:rPr lang="ru-RU" dirty="0" smtClean="0"/>
              <a:t>в 1990-е гг. — начале 2000-х гг. </a:t>
            </a:r>
          </a:p>
          <a:p>
            <a:r>
              <a:rPr lang="ru-RU" dirty="0" smtClean="0"/>
              <a:t>ФРГ </a:t>
            </a:r>
          </a:p>
          <a:p>
            <a:r>
              <a:rPr lang="ru-RU" dirty="0" smtClean="0"/>
              <a:t>Герхард </a:t>
            </a:r>
            <a:r>
              <a:rPr lang="ru-RU" dirty="0" err="1" smtClean="0"/>
              <a:t>Шрёдер</a:t>
            </a:r>
            <a:r>
              <a:rPr lang="ru-RU" dirty="0" smtClean="0"/>
              <a:t> </a:t>
            </a:r>
          </a:p>
          <a:p>
            <a:r>
              <a:rPr lang="ru-RU" dirty="0" smtClean="0"/>
              <a:t>(1998—2005) </a:t>
            </a:r>
          </a:p>
          <a:p>
            <a:r>
              <a:rPr lang="ru-RU" dirty="0" smtClean="0"/>
              <a:t>США </a:t>
            </a:r>
          </a:p>
          <a:p>
            <a:r>
              <a:rPr lang="ru-RU" dirty="0" smtClean="0"/>
              <a:t>Великобритания </a:t>
            </a:r>
          </a:p>
          <a:p>
            <a:r>
              <a:rPr lang="ru-RU" dirty="0" smtClean="0"/>
              <a:t>Билл Клинтон (1993—2001) </a:t>
            </a:r>
          </a:p>
          <a:p>
            <a:r>
              <a:rPr lang="ru-RU" dirty="0" smtClean="0"/>
              <a:t>Энтони Блэр </a:t>
            </a:r>
          </a:p>
          <a:p>
            <a:r>
              <a:rPr lang="ru-RU" dirty="0" smtClean="0"/>
              <a:t>(1987—2007)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371ABC-5E3A-4593-84ED-9A330EB9486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821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29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16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99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125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059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5934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984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022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84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704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97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3C3DE-F24A-493C-AA9A-C10A0FF2049B}" type="datetimeFigureOut">
              <a:rPr lang="ru-RU" smtClean="0"/>
              <a:t>28.09.2022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CB0B2-9435-474E-818F-765218F9B1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96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23762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ЭКОНОМИЧЕСКАЯ И СОЦИАЛЬНАЯ ПОЛИТИКА. 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НЕОКОНСЕРВАТИВНЫЙ ПОВОРОТ. ПОЛИТИКА "ТРЕТЬЕГО ПУТИ".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§5-6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50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cdn.gdz4you.com/files/slides/fc9/3e144fec4546897700f4b0e6b68fc7cb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8496944" cy="637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315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984" y="764704"/>
            <a:ext cx="9047016" cy="505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0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2. Политика неоконсерваторов Неконсервативные реформы сокращение налогов и выравнивание уровня выплат различных увеличение государственных расходов на научно-технические исследования и конструкторские разработки сокращение государственных расходов на социальную сферу категорий налогоплательщиков возрождение малого и среднего бизнеса политика монетаризм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238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19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0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4. Идеология и политика «третьего пути» Формирование политики «третьего пути» в 1990-е гг. Поражение консервативных партий во второй половине 1990-х гг. Приход к власти социалистических партий. Левый поворот Учёт интересов и потребностей групп населения, которые не могут воспользоваться результатами экономического подъёма (инвалиды, многодетные семьи, матери-одиночки, безработные, молодёжь и т. п.) Массовая безработица и другие социальные проблемы Переход к политике «третьего пути»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357"/>
            <a:ext cx="8208912" cy="6156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7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4. Идеология и политика «третьего пути» Приход к власти политиков «третьего пути» в 1990-е гг. — начале 2000-х гг. ФРГ Герхард Шрёдер (1998—2005) США Великобритания Билл Клинтон (1993—2001) Энтони Блэр (1987—2007)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9191"/>
            <a:ext cx="7994613" cy="599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27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4. Идеология и политика «третьего пути» Политика «третьего пути» поощрение ответственности граждан и их сообществ поддержка частнопредпринимательской инициативы рынка при социальной в решении общественно важных проблем (гражданское общество) ответственности государства перед малоимущими отказ от активного государственного вмешательства в экономику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79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4. Идеология и политика «третьего пути» Результаты политики «третьего пути» уменьшение бедности снижение инфляции инвестиции в человеческий капитал уменьшение безработицы; сглаживание неравенства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8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73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160" y="416605"/>
            <a:ext cx="4644008" cy="25913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674640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/>
                </a:solidFill>
              </a:rPr>
              <a:t>Вывод: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98362"/>
            <a:ext cx="4762872" cy="48965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После </a:t>
            </a:r>
            <a:r>
              <a:rPr lang="ru-RU" dirty="0"/>
              <a:t>Второй мировой войны западные страны прошли </a:t>
            </a:r>
            <a:r>
              <a:rPr lang="ru-RU" b="1" dirty="0"/>
              <a:t>три основных этапа </a:t>
            </a:r>
            <a:r>
              <a:rPr lang="ru-RU" dirty="0"/>
              <a:t>в экономической политике: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формирование общества благосостояния</a:t>
            </a:r>
            <a:r>
              <a:rPr lang="ru-RU" b="1" dirty="0"/>
              <a:t>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err="1" smtClean="0"/>
              <a:t>неоконсервативный</a:t>
            </a:r>
            <a:r>
              <a:rPr lang="ru-RU" b="1" dirty="0" smtClean="0"/>
              <a:t> </a:t>
            </a:r>
            <a:r>
              <a:rPr lang="ru-RU" b="1" dirty="0"/>
              <a:t>поворот;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 smtClean="0"/>
              <a:t>политика </a:t>
            </a:r>
            <a:r>
              <a:rPr lang="ru-RU" b="1" dirty="0"/>
              <a:t>«третьего пути».</a:t>
            </a:r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96408" y="416605"/>
            <a:ext cx="3754760" cy="5922775"/>
          </a:xfrm>
          <a:prstGeom prst="wedgeRectCallout">
            <a:avLst>
              <a:gd name="adj1" fmla="val -59102"/>
              <a:gd name="adj2" fmla="val 932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Это </a:t>
            </a:r>
            <a:r>
              <a:rPr lang="ru-RU" dirty="0"/>
              <a:t>общество с широкими гражданскими и социальными </a:t>
            </a:r>
            <a:r>
              <a:rPr lang="ru-RU" dirty="0" smtClean="0"/>
              <a:t>гарантиями, его  развитие шло до начала 1970-х.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этой экономической политики характерны: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активное вмешательство государства в экономику;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 налогов и социальных расходов;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борьба с безработицей, а не с инфляцией;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регулирование и государственная поддержка предприятий;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создание смешанной экономики;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широкая государственная социальная помощь трудящимся.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6124" y="468576"/>
            <a:ext cx="4535044" cy="25486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96408" y="416605"/>
            <a:ext cx="3754760" cy="4801314"/>
          </a:xfrm>
          <a:prstGeom prst="wedgeRectCallout">
            <a:avLst>
              <a:gd name="adj1" fmla="val -83455"/>
              <a:gd name="adj2" fmla="val 4345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политика консервативных партий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 1970- х - 1990-е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неё характерны: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вмешательства государства в экономику;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приватизация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сектора в экономике;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снижение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 и социальных расходов;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ориентация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борьбу с инфляцией, а не с безработицей;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расчёт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самоорганизацию рынка;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ответственность граждан за собственную судьбу.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1087" y="4123442"/>
            <a:ext cx="4078577" cy="226790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96408" y="2270898"/>
            <a:ext cx="3754760" cy="3693319"/>
          </a:xfrm>
          <a:prstGeom prst="wedgeRectCallout">
            <a:avLst>
              <a:gd name="adj1" fmla="val -91186"/>
              <a:gd name="adj2" fmla="val 408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Осуществлялась социал-демократами и либералами с1990-х – нач.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такой политики являются: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 на снижение налогов и приватизацию;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адресной социальной помощи тем, кто в ней нуждается;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поощрение активности граждан в решении общественно значимых вопросов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716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  <p:bldP spid="6" grpId="1" animBg="1"/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 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 Прочитать § 5-6 учебника. </a:t>
            </a:r>
          </a:p>
          <a:p>
            <a:pPr marL="0" indent="0">
              <a:buNone/>
            </a:pPr>
            <a:r>
              <a:rPr lang="ru-RU" dirty="0" smtClean="0"/>
              <a:t>2. Ответить на вопросы к параграфу (устно) </a:t>
            </a:r>
          </a:p>
          <a:p>
            <a:pPr marL="0" indent="0">
              <a:buNone/>
            </a:pPr>
            <a:r>
              <a:rPr lang="ru-RU" b="1" dirty="0" smtClean="0"/>
              <a:t>3.</a:t>
            </a:r>
            <a:r>
              <a:rPr lang="ru-RU" dirty="0" smtClean="0"/>
              <a:t> </a:t>
            </a:r>
            <a:r>
              <a:rPr lang="ru-RU" b="1" dirty="0" smtClean="0"/>
              <a:t>Определить в чем состоит главное различие в понятиях «демократический социализм» и «социальная демократия»?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634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ЭКОНОМИЧЕСКАЯ ПОЛИТИКА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1970-2000ГГ.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1970– нач.1980-х гг.- изменение отношения правящих политических партий к государственному регулированию.</a:t>
            </a:r>
          </a:p>
          <a:p>
            <a:pPr marL="0" indent="0" algn="ctr">
              <a:buNone/>
            </a:pPr>
            <a:r>
              <a:rPr lang="ru-RU" b="1" u="sng" dirty="0" smtClean="0">
                <a:solidFill>
                  <a:srgbClr val="C00000"/>
                </a:solidFill>
              </a:rPr>
              <a:t>1973-1975 гг.- экономический кризис: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err="1" smtClean="0"/>
              <a:t>Инфляция→нарушение</a:t>
            </a:r>
            <a:r>
              <a:rPr lang="ru-RU" dirty="0" smtClean="0"/>
              <a:t> финансовой структуры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Энергетический </a:t>
            </a:r>
            <a:r>
              <a:rPr lang="ru-RU" dirty="0" err="1" smtClean="0"/>
              <a:t>кризис→нарушение</a:t>
            </a:r>
            <a:r>
              <a:rPr lang="ru-RU" dirty="0" smtClean="0"/>
              <a:t> связей на мировом рынке, упадок многих энергоемких отраслей промышленности</a:t>
            </a:r>
          </a:p>
          <a:p>
            <a:pPr marL="0" indent="0" algn="ctr">
              <a:buNone/>
            </a:pPr>
            <a:r>
              <a:rPr lang="ru-RU" dirty="0"/>
              <a:t>↓</a:t>
            </a:r>
            <a:endParaRPr lang="ru-RU" dirty="0" smtClean="0"/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Развитие новых энергосберегающих технологий (третья научно-техническая революция)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21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К каким последствиям приводят научно- технические революции?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19" y="1700808"/>
            <a:ext cx="3333131" cy="475252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i="1" dirty="0" smtClean="0"/>
              <a:t>Изменение социальной структуры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i="1" dirty="0" smtClean="0"/>
              <a:t>Изменение социально- экономических отношений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i="1" dirty="0" smtClean="0"/>
              <a:t>Изменение структуры мирового промышленного производства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" t="2110" r="1991" b="4174"/>
          <a:stretch/>
        </p:blipFill>
        <p:spPr bwMode="auto">
          <a:xfrm>
            <a:off x="3584651" y="1700808"/>
            <a:ext cx="527204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224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23622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Три типа социально- экономической политики, проводимые ведущими странами мира: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673" y="2725331"/>
            <a:ext cx="8229600" cy="298519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/>
              <a:t>Либерально-реформистская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/>
              <a:t>Социал-реформистская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4000" dirty="0" smtClean="0"/>
              <a:t>Консервативно-реформистская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8338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Вспомните основные принципы кейнсианства?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5962597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textarchive.ru/images/1450/2898894/m2441a450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2" r="47917" b="3483"/>
          <a:stretch/>
        </p:blipFill>
        <p:spPr bwMode="auto">
          <a:xfrm rot="263257">
            <a:off x="5667196" y="2174215"/>
            <a:ext cx="3127599" cy="4278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21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В 1970-е гг. кейнсианство стало подвергаться критике со стороны консерваторов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" y="1700808"/>
            <a:ext cx="8229600" cy="3024336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 smtClean="0">
                <a:solidFill>
                  <a:schemeClr val="tx2"/>
                </a:solidFill>
              </a:rPr>
              <a:t>Причины:</a:t>
            </a:r>
          </a:p>
          <a:p>
            <a:pPr marL="0" indent="0">
              <a:buNone/>
            </a:pPr>
            <a:r>
              <a:rPr lang="ru-RU" dirty="0" smtClean="0"/>
              <a:t>Увеличение социальных расходов→ государственный долг и дефицит бюджета, расточительство, инфляция, порождение иждивенчества и т.д.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365104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Переставали действовать традиционные принципы кейнсианства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↓</a:t>
            </a:r>
          </a:p>
          <a:p>
            <a:pPr algn="ctr"/>
            <a:r>
              <a:rPr lang="ru-RU" sz="2800" b="1" i="1" dirty="0" smtClean="0">
                <a:solidFill>
                  <a:schemeClr val="tx2"/>
                </a:solidFill>
              </a:rPr>
              <a:t>Поворот к консервативно-реформистскому  типу экономической политики</a:t>
            </a:r>
            <a:endParaRPr lang="ru-RU" sz="28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1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chemeClr val="tx2"/>
                </a:solidFill>
              </a:rPr>
              <a:t>Поворот к консервативно-реформистскому  типу экономической политики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556991"/>
          </a:xfrm>
        </p:spPr>
        <p:txBody>
          <a:bodyPr/>
          <a:lstStyle/>
          <a:p>
            <a:pPr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ru-RU" dirty="0" smtClean="0"/>
              <a:t>Идеи свободного рынка и </a:t>
            </a:r>
            <a:r>
              <a:rPr lang="ru-RU" b="1" i="1" dirty="0" smtClean="0">
                <a:solidFill>
                  <a:schemeClr val="tx2"/>
                </a:solidFill>
              </a:rPr>
              <a:t>теории предложений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ru-RU" b="1" i="1" dirty="0" smtClean="0">
                <a:solidFill>
                  <a:schemeClr val="tx2"/>
                </a:solidFill>
              </a:rPr>
              <a:t>Сокращение государственных расходов </a:t>
            </a:r>
            <a:r>
              <a:rPr lang="ru-RU" dirty="0" smtClean="0"/>
              <a:t>в социальной сфере (осталась только поддержка нетрудоспособного населения)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ü"/>
            </a:pPr>
            <a:r>
              <a:rPr lang="ru-RU" b="1" i="1" dirty="0" smtClean="0">
                <a:solidFill>
                  <a:schemeClr val="tx2"/>
                </a:solidFill>
              </a:rPr>
              <a:t>Снижение налогов </a:t>
            </a:r>
            <a:r>
              <a:rPr lang="ru-RU" dirty="0" smtClean="0"/>
              <a:t>на корпорации</a:t>
            </a:r>
          </a:p>
          <a:p>
            <a:pPr>
              <a:buClr>
                <a:schemeClr val="tx2"/>
              </a:buClr>
              <a:buFont typeface="Wingdings" panose="05000000000000000000" pitchFamily="2" charset="2"/>
              <a:buChar char="ü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81400" y="4826218"/>
            <a:ext cx="542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Теоретики М. </a:t>
            </a:r>
            <a:r>
              <a:rPr lang="ru-RU" b="1" i="1" dirty="0" err="1" smtClean="0">
                <a:solidFill>
                  <a:schemeClr val="tx2"/>
                </a:solidFill>
              </a:rPr>
              <a:t>Фридмен</a:t>
            </a:r>
            <a:r>
              <a:rPr lang="ru-RU" b="1" i="1" dirty="0" smtClean="0">
                <a:solidFill>
                  <a:schemeClr val="tx2"/>
                </a:solidFill>
              </a:rPr>
              <a:t>, Ф. фон </a:t>
            </a:r>
            <a:r>
              <a:rPr lang="ru-RU" b="1" i="1" dirty="0" err="1" smtClean="0">
                <a:solidFill>
                  <a:schemeClr val="tx2"/>
                </a:solidFill>
              </a:rPr>
              <a:t>Хайек</a:t>
            </a:r>
            <a:r>
              <a:rPr lang="ru-RU" b="1" i="1" dirty="0" smtClean="0">
                <a:solidFill>
                  <a:schemeClr val="tx2"/>
                </a:solidFill>
              </a:rPr>
              <a:t>, , А . </a:t>
            </a:r>
            <a:r>
              <a:rPr lang="ru-RU" b="1" i="1" dirty="0" err="1" smtClean="0">
                <a:solidFill>
                  <a:schemeClr val="tx2"/>
                </a:solidFill>
              </a:rPr>
              <a:t>Лаффер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607" y="5301208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Принципы неоконсерватизма быстро получили поддержку среди правящей элиты западных стран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31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145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НЕОКОНСЕРВАТИВНЫЙ ПОВОРОТ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2363" y="4725144"/>
            <a:ext cx="3115809" cy="19442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6" name="Picture 4" descr="https://fsd.multiurok.ru/html/2020/12/01/s_5fc67dc9caf04/1582177_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15"/>
          <a:stretch/>
        </p:blipFill>
        <p:spPr bwMode="auto">
          <a:xfrm>
            <a:off x="179512" y="692696"/>
            <a:ext cx="5040560" cy="304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fsd.multiurok.ru/html/2020/11/17/s_5fb42c42cd011/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80"/>
          <a:stretch/>
        </p:blipFill>
        <p:spPr bwMode="auto">
          <a:xfrm>
            <a:off x="201928" y="3735376"/>
            <a:ext cx="5018143" cy="301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textarchive.ru/images/1450/2898894/m2441a450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76" b="2195"/>
          <a:stretch/>
        </p:blipFill>
        <p:spPr bwMode="auto">
          <a:xfrm rot="201267">
            <a:off x="5364864" y="1010377"/>
            <a:ext cx="3622730" cy="5055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58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cloud.prezentacii.org/18/09/69030/images/screen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48939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9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523</Words>
  <Application>Microsoft Office PowerPoint</Application>
  <PresentationFormat>Экран (4:3)</PresentationFormat>
  <Paragraphs>78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Wingdings</vt:lpstr>
      <vt:lpstr>Тема Office</vt:lpstr>
      <vt:lpstr>ЭКОНОМИЧЕСКАЯ И СОЦИАЛЬНАЯ ПОЛИТИКА.  НЕОКОНСЕРВАТИВНЫЙ ПОВОРОТ. ПОЛИТИКА "ТРЕТЬЕГО ПУТИ".</vt:lpstr>
      <vt:lpstr>ЭКОНОМИЧЕСКАЯ ПОЛИТИКА  1970-2000ГГ.</vt:lpstr>
      <vt:lpstr>К каким последствиям приводят научно- технические революции?</vt:lpstr>
      <vt:lpstr>Три типа социально- экономической политики, проводимые ведущими странами мира:</vt:lpstr>
      <vt:lpstr>Вспомните основные принципы кейнсианства?</vt:lpstr>
      <vt:lpstr>В 1970-е гг. кейнсианство стало подвергаться критике со стороны консерваторов</vt:lpstr>
      <vt:lpstr>Поворот к консервативно-реформистскому  типу экономической политики</vt:lpstr>
      <vt:lpstr>НЕОКОНСЕРВАТИВНЫЙ ПОВОРОТ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Домашнее задание  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ЭКОНОМИЧЕСКАЯ И СОЦИАЛЬНАЯ ПОЛИТИКА.  НЕОКОНСЕРВАТИВНЫЙ ПОВОРОТ. ПОЛИТИКА "ТРЕТЬЕГО ПУТИ".</dc:title>
  <dc:creator>admin</dc:creator>
  <cp:lastModifiedBy>Пользователь Windows</cp:lastModifiedBy>
  <cp:revision>15</cp:revision>
  <dcterms:created xsi:type="dcterms:W3CDTF">2021-10-04T18:04:22Z</dcterms:created>
  <dcterms:modified xsi:type="dcterms:W3CDTF">2022-09-28T17:15:23Z</dcterms:modified>
</cp:coreProperties>
</file>