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63" r:id="rId2"/>
    <p:sldId id="264" r:id="rId3"/>
    <p:sldId id="260" r:id="rId4"/>
    <p:sldId id="277" r:id="rId5"/>
    <p:sldId id="278" r:id="rId6"/>
    <p:sldId id="275" r:id="rId7"/>
    <p:sldId id="276" r:id="rId8"/>
    <p:sldId id="272" r:id="rId9"/>
    <p:sldId id="259" r:id="rId10"/>
    <p:sldId id="274" r:id="rId11"/>
    <p:sldId id="286" r:id="rId12"/>
    <p:sldId id="287" r:id="rId13"/>
    <p:sldId id="279" r:id="rId14"/>
    <p:sldId id="280" r:id="rId15"/>
    <p:sldId id="281" r:id="rId16"/>
    <p:sldId id="282" r:id="rId17"/>
    <p:sldId id="283" r:id="rId18"/>
    <p:sldId id="288" r:id="rId19"/>
    <p:sldId id="285" r:id="rId20"/>
    <p:sldId id="284" r:id="rId21"/>
    <p:sldId id="273" r:id="rId22"/>
    <p:sldId id="257" r:id="rId23"/>
    <p:sldId id="258" r:id="rId24"/>
    <p:sldId id="289" r:id="rId25"/>
    <p:sldId id="256" r:id="rId26"/>
    <p:sldId id="290" r:id="rId27"/>
    <p:sldId id="291" r:id="rId28"/>
    <p:sldId id="261" r:id="rId29"/>
    <p:sldId id="292" r:id="rId30"/>
    <p:sldId id="298" r:id="rId31"/>
    <p:sldId id="299" r:id="rId32"/>
    <p:sldId id="306" r:id="rId33"/>
    <p:sldId id="300" r:id="rId34"/>
    <p:sldId id="309" r:id="rId35"/>
    <p:sldId id="302" r:id="rId36"/>
    <p:sldId id="311" r:id="rId37"/>
    <p:sldId id="308" r:id="rId38"/>
    <p:sldId id="304" r:id="rId39"/>
    <p:sldId id="313" r:id="rId40"/>
    <p:sldId id="307" r:id="rId41"/>
    <p:sldId id="301" r:id="rId42"/>
    <p:sldId id="310" r:id="rId43"/>
    <p:sldId id="303" r:id="rId44"/>
    <p:sldId id="305" r:id="rId45"/>
    <p:sldId id="265" r:id="rId46"/>
    <p:sldId id="266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 autoAdjust="0"/>
    <p:restoredTop sz="94624" autoAdjust="0"/>
  </p:normalViewPr>
  <p:slideViewPr>
    <p:cSldViewPr>
      <p:cViewPr>
        <p:scale>
          <a:sx n="62" d="100"/>
          <a:sy n="62" d="100"/>
        </p:scale>
        <p:origin x="-1278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21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5D50D0-9D7E-4D79-8E63-258C2AEBD383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BE8B36-0043-4A88-97BB-620F30EB66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6413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H:\распечатать 2\tieliefonnyietikiet_4.png"/>
          <p:cNvPicPr>
            <a:picLocks noChangeAspect="1" noChangeArrowheads="1"/>
          </p:cNvPicPr>
          <p:nvPr/>
        </p:nvPicPr>
        <p:blipFill>
          <a:blip r:embed="rId2" cstate="print"/>
          <a:srcRect l="19270" t="3674" r="17177" b="2645"/>
          <a:stretch>
            <a:fillRect/>
          </a:stretch>
        </p:blipFill>
        <p:spPr bwMode="auto">
          <a:xfrm>
            <a:off x="2483768" y="476672"/>
            <a:ext cx="4536504" cy="4464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509120"/>
            <a:ext cx="9144000" cy="234888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tabLst>
                <a:tab pos="5291138" algn="l"/>
              </a:tabLst>
            </a:pPr>
            <a:r>
              <a:rPr lang="en-US" sz="7200" b="1" dirty="0" smtClean="0">
                <a:ln w="11430"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Comic Sans MS" pitchFamily="66" charset="0"/>
              </a:rPr>
              <a:t>“GREAT MINDS”</a:t>
            </a:r>
            <a:endParaRPr lang="ru-RU" sz="7200" b="1" dirty="0">
              <a:ln w="11430">
                <a:solidFill>
                  <a:schemeClr val="tx1"/>
                </a:solidFill>
              </a:ln>
              <a:solidFill>
                <a:srgbClr val="C0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Picture 4" descr="H:\распечатать 2\320075283954667121_a5717b445be0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603448"/>
            <a:ext cx="9144000" cy="9144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27586" y="3244334"/>
            <a:ext cx="368883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8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latin typeface="Comic Sans MS" pitchFamily="66" charset="0"/>
              </a:rPr>
              <a:t>Riddles</a:t>
            </a:r>
            <a:endParaRPr lang="ru-RU" sz="8000" b="1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62553" y="1772816"/>
            <a:ext cx="3733714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 smtClean="0">
                <a:latin typeface="Comic Sans MS" pitchFamily="66" charset="0"/>
              </a:rPr>
              <a:t>It has teeth</a:t>
            </a:r>
          </a:p>
          <a:p>
            <a:pPr algn="ctr"/>
            <a:r>
              <a:rPr lang="en-US" sz="4400" dirty="0" smtClean="0">
                <a:latin typeface="Comic Sans MS" pitchFamily="66" charset="0"/>
              </a:rPr>
              <a:t> but</a:t>
            </a:r>
          </a:p>
          <a:p>
            <a:pPr algn="ctr"/>
            <a:r>
              <a:rPr lang="en-US" sz="4400" dirty="0" smtClean="0">
                <a:latin typeface="Comic Sans MS" pitchFamily="66" charset="0"/>
              </a:rPr>
              <a:t> it can’t bite. </a:t>
            </a:r>
            <a:endParaRPr lang="ru-RU" sz="4400" dirty="0"/>
          </a:p>
        </p:txBody>
      </p:sp>
      <p:sp>
        <p:nvSpPr>
          <p:cNvPr id="5" name="Прямоугольник 4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571566" y="3244334"/>
            <a:ext cx="20008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 smtClean="0">
                <a:latin typeface="Comic Sans MS" pitchFamily="66" charset="0"/>
              </a:rPr>
              <a:t>a comb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204864"/>
            <a:ext cx="8229600" cy="2232248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omic Sans MS" pitchFamily="66" charset="0"/>
              </a:rPr>
              <a:t>He is not a tailor</a:t>
            </a:r>
            <a:br>
              <a:rPr lang="en-US" dirty="0" smtClean="0">
                <a:latin typeface="Comic Sans MS" pitchFamily="66" charset="0"/>
              </a:rPr>
            </a:br>
            <a:r>
              <a:rPr lang="en-US" dirty="0" smtClean="0">
                <a:latin typeface="Comic Sans MS" pitchFamily="66" charset="0"/>
              </a:rPr>
              <a:t> but</a:t>
            </a:r>
            <a:br>
              <a:rPr lang="en-US" dirty="0" smtClean="0">
                <a:latin typeface="Comic Sans MS" pitchFamily="66" charset="0"/>
              </a:rPr>
            </a:br>
            <a:r>
              <a:rPr lang="en-US" dirty="0" smtClean="0">
                <a:latin typeface="Comic Sans MS" pitchFamily="66" charset="0"/>
              </a:rPr>
              <a:t> carries needles with him.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089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900" dirty="0" smtClean="0">
                <a:latin typeface="Comic Sans MS" pitchFamily="66" charset="0"/>
              </a:rPr>
              <a:t>a hedgehog</a:t>
            </a:r>
            <a:r>
              <a:rPr lang="ru-RU" sz="4900" dirty="0" smtClean="0">
                <a:latin typeface="Comic Sans MS" pitchFamily="66" charset="0"/>
              </a:rPr>
              <a:t/>
            </a:r>
            <a:br>
              <a:rPr lang="ru-RU" sz="4900" dirty="0" smtClean="0">
                <a:latin typeface="Comic Sans MS" pitchFamily="66" charset="0"/>
              </a:rPr>
            </a:br>
            <a:r>
              <a:rPr lang="ru-RU" dirty="0" smtClean="0">
                <a:latin typeface="Comic Sans MS" pitchFamily="66" charset="0"/>
              </a:rPr>
              <a:t> </a:t>
            </a:r>
            <a:br>
              <a:rPr lang="ru-RU" dirty="0" smtClean="0">
                <a:latin typeface="Comic Sans MS" pitchFamily="66" charset="0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132310" y="1988840"/>
            <a:ext cx="2842445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 smtClean="0">
                <a:latin typeface="Comic Sans MS" pitchFamily="66" charset="0"/>
              </a:rPr>
              <a:t>It’s black </a:t>
            </a:r>
          </a:p>
          <a:p>
            <a:pPr algn="ctr"/>
            <a:r>
              <a:rPr lang="en-US" sz="4400" dirty="0" smtClean="0">
                <a:latin typeface="Comic Sans MS" pitchFamily="66" charset="0"/>
              </a:rPr>
              <a:t>when </a:t>
            </a:r>
            <a:endParaRPr lang="ru-RU" sz="4400" dirty="0" smtClean="0">
              <a:latin typeface="Comic Sans MS" pitchFamily="66" charset="0"/>
            </a:endParaRPr>
          </a:p>
          <a:p>
            <a:pPr algn="ctr"/>
            <a:r>
              <a:rPr lang="en-US" sz="4400" dirty="0" smtClean="0">
                <a:latin typeface="Comic Sans MS" pitchFamily="66" charset="0"/>
              </a:rPr>
              <a:t>it’s clean. 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989148" y="3244334"/>
            <a:ext cx="216437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 smtClean="0">
                <a:latin typeface="Comic Sans MS" pitchFamily="66" charset="0"/>
              </a:rPr>
              <a:t>a board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1340768"/>
            <a:ext cx="739856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dirty="0" smtClean="0">
                <a:latin typeface="Comic Sans MS" pitchFamily="66" charset="0"/>
              </a:rPr>
              <a:t>A little old woman </a:t>
            </a:r>
            <a:endParaRPr lang="ru-RU" sz="4400" dirty="0" smtClean="0">
              <a:latin typeface="Comic Sans MS" pitchFamily="66" charset="0"/>
            </a:endParaRPr>
          </a:p>
          <a:p>
            <a:pPr algn="ctr"/>
            <a:r>
              <a:rPr lang="en-US" sz="4400" dirty="0" smtClean="0">
                <a:latin typeface="Comic Sans MS" pitchFamily="66" charset="0"/>
              </a:rPr>
              <a:t>with </a:t>
            </a:r>
            <a:endParaRPr lang="ru-RU" sz="4400" dirty="0" smtClean="0">
              <a:latin typeface="Comic Sans MS" pitchFamily="66" charset="0"/>
            </a:endParaRPr>
          </a:p>
          <a:p>
            <a:pPr algn="ctr"/>
            <a:r>
              <a:rPr lang="en-US" sz="4400" dirty="0" smtClean="0">
                <a:latin typeface="Comic Sans MS" pitchFamily="66" charset="0"/>
              </a:rPr>
              <a:t>twelve children</a:t>
            </a:r>
            <a:endParaRPr lang="ru-RU" sz="4400" dirty="0" smtClean="0">
              <a:latin typeface="Comic Sans MS" pitchFamily="66" charset="0"/>
            </a:endParaRPr>
          </a:p>
          <a:p>
            <a:pPr algn="ctr"/>
            <a:r>
              <a:rPr lang="en-US" sz="4400" dirty="0" smtClean="0">
                <a:latin typeface="Comic Sans MS" pitchFamily="66" charset="0"/>
              </a:rPr>
              <a:t>Some short,</a:t>
            </a:r>
            <a:endParaRPr lang="ru-RU" sz="4400" dirty="0" smtClean="0">
              <a:latin typeface="Comic Sans MS" pitchFamily="66" charset="0"/>
            </a:endParaRPr>
          </a:p>
          <a:p>
            <a:pPr algn="ctr"/>
            <a:r>
              <a:rPr lang="en-US" sz="4400" dirty="0" smtClean="0">
                <a:latin typeface="Comic Sans MS" pitchFamily="66" charset="0"/>
              </a:rPr>
              <a:t> some long, some cold,</a:t>
            </a:r>
            <a:endParaRPr lang="ru-RU" sz="4400" dirty="0" smtClean="0">
              <a:latin typeface="Comic Sans MS" pitchFamily="66" charset="0"/>
            </a:endParaRPr>
          </a:p>
          <a:p>
            <a:pPr algn="ctr"/>
            <a:r>
              <a:rPr lang="en-US" sz="4400" dirty="0" smtClean="0">
                <a:latin typeface="Comic Sans MS" pitchFamily="66" charset="0"/>
              </a:rPr>
              <a:t>some hot</a:t>
            </a:r>
            <a:r>
              <a:rPr lang="ru-RU" sz="4400" dirty="0">
                <a:latin typeface="Comic Sans MS" pitchFamily="66" charset="0"/>
              </a:rPr>
              <a:t>.</a:t>
            </a:r>
            <a:endParaRPr lang="ru-RU" sz="4400" dirty="0" smtClean="0">
              <a:latin typeface="Comic Sans MS" pitchFamily="66" charset="0"/>
            </a:endParaRPr>
          </a:p>
          <a:p>
            <a:pPr algn="ctr"/>
            <a:r>
              <a:rPr lang="en-US" sz="4400" dirty="0" smtClean="0">
                <a:latin typeface="Comic Sans MS" pitchFamily="66" charset="0"/>
              </a:rPr>
              <a:t>What is she?    </a:t>
            </a:r>
            <a:endParaRPr lang="ru-RU" sz="4400" dirty="0" smtClean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670150" y="3244334"/>
            <a:ext cx="18037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 smtClean="0">
                <a:latin typeface="Comic Sans MS" pitchFamily="66" charset="0"/>
              </a:rPr>
              <a:t>a year</a:t>
            </a:r>
            <a:endParaRPr lang="ru-RU" sz="4400" dirty="0" smtClean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79104" y="2022246"/>
            <a:ext cx="80648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dirty="0" smtClean="0">
                <a:latin typeface="Comic Sans MS" pitchFamily="66" charset="0"/>
              </a:rPr>
              <a:t>What man </a:t>
            </a:r>
            <a:endParaRPr lang="ru-RU" sz="4400" dirty="0" smtClean="0">
              <a:latin typeface="Comic Sans MS" pitchFamily="66" charset="0"/>
            </a:endParaRPr>
          </a:p>
          <a:p>
            <a:pPr algn="ctr"/>
            <a:r>
              <a:rPr lang="en-US" sz="4400" dirty="0" smtClean="0">
                <a:latin typeface="Comic Sans MS" pitchFamily="66" charset="0"/>
              </a:rPr>
              <a:t>cannot live</a:t>
            </a:r>
          </a:p>
          <a:p>
            <a:pPr algn="ctr"/>
            <a:r>
              <a:rPr lang="en-US" sz="4400" dirty="0" smtClean="0">
                <a:latin typeface="Comic Sans MS" pitchFamily="66" charset="0"/>
              </a:rPr>
              <a:t>inside the house?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735288" y="0"/>
            <a:ext cx="64087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6000" b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GREATMINDS”</a:t>
            </a:r>
            <a:endParaRPr lang="ru-RU" sz="6000" dirty="0"/>
          </a:p>
        </p:txBody>
      </p:sp>
      <p:pic>
        <p:nvPicPr>
          <p:cNvPr id="3076" name="Picture 4" descr="H:\распечатать 2\320075283954667121_a5717b445be0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603448"/>
            <a:ext cx="9144000" cy="9144000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51520" y="22048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0" b="1" i="0" u="none" strike="noStrike" kern="1200" cap="none" spc="0" normalizeH="0" baseline="0" noProof="0" dirty="0" smtClean="0">
              <a:ln w="10541" cmpd="sng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Tongue twisters</a:t>
            </a:r>
            <a:endParaRPr kumimoji="0" lang="ru-RU" sz="8000" b="1" i="0" u="none" strike="noStrike" kern="1200" cap="none" spc="0" normalizeH="0" baseline="0" noProof="0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751102" y="3044280"/>
            <a:ext cx="30828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 smtClean="0">
                <a:latin typeface="Comic Sans MS" pitchFamily="66" charset="0"/>
              </a:rPr>
              <a:t> a snowman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Picture 4" descr="H:\распечатать 2\320075283954667121_a5717b445be0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603448"/>
            <a:ext cx="9144000" cy="9144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51682" y="3244334"/>
            <a:ext cx="444063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8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latin typeface="Comic Sans MS" pitchFamily="66" charset="0"/>
              </a:rPr>
              <a:t>Proverbs</a:t>
            </a:r>
            <a:endParaRPr lang="ru-RU" sz="8000" b="1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>
                <a:solidFill>
                  <a:schemeClr val="tx1"/>
                </a:solidFill>
                <a:latin typeface="Comic Sans MS" pitchFamily="66" charset="0"/>
              </a:rPr>
              <a:t>Live  and  …</a:t>
            </a:r>
            <a:endParaRPr lang="ru-RU" sz="44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endParaRPr lang="ru-RU" sz="44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3105835"/>
            <a:ext cx="4572000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4400" dirty="0" smtClean="0">
                <a:latin typeface="Comic Sans MS" pitchFamily="66" charset="0"/>
              </a:rPr>
              <a:t>Live  and  learn.</a:t>
            </a:r>
            <a:endParaRPr lang="ru-RU" sz="4400" dirty="0" smtClean="0">
              <a:latin typeface="Comic Sans MS" pitchFamily="66" charset="0"/>
            </a:endParaRPr>
          </a:p>
          <a:p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3105835"/>
            <a:ext cx="4572000" cy="17235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4400" dirty="0" smtClean="0">
                <a:latin typeface="Comic Sans MS" pitchFamily="66" charset="0"/>
              </a:rPr>
              <a:t>You are never too … to learn.</a:t>
            </a:r>
            <a:endParaRPr lang="ru-RU" sz="4400" dirty="0" smtClean="0">
              <a:latin typeface="Comic Sans MS" pitchFamily="66" charset="0"/>
            </a:endParaRPr>
          </a:p>
          <a:p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2130425"/>
            <a:ext cx="6190456" cy="1470025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omic Sans MS" pitchFamily="66" charset="0"/>
              </a:rPr>
              <a:t>You are </a:t>
            </a: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r>
              <a:rPr lang="en-US" dirty="0" smtClean="0">
                <a:latin typeface="Comic Sans MS" pitchFamily="66" charset="0"/>
              </a:rPr>
              <a:t>never</a:t>
            </a: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dirty="0">
                <a:latin typeface="Comic Sans MS" pitchFamily="66" charset="0"/>
              </a:rPr>
              <a:t>too old to learn.</a:t>
            </a:r>
            <a:r>
              <a:rPr lang="ru-RU" dirty="0">
                <a:latin typeface="Comic Sans MS" pitchFamily="66" charset="0"/>
              </a:rPr>
              <a:t/>
            </a:r>
            <a:br>
              <a:rPr lang="ru-RU" dirty="0">
                <a:latin typeface="Comic Sans MS" pitchFamily="66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15342" y="3244334"/>
            <a:ext cx="65133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 smtClean="0">
                <a:latin typeface="Comic Sans MS" pitchFamily="66" charset="0"/>
              </a:rPr>
              <a:t>East or West  … is best!</a:t>
            </a:r>
            <a:endParaRPr lang="ru-RU" sz="4400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1615" y="3244334"/>
            <a:ext cx="750077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 smtClean="0">
                <a:latin typeface="Comic Sans MS" pitchFamily="66" charset="0"/>
              </a:rPr>
              <a:t>East or West  home is best!</a:t>
            </a:r>
            <a:endParaRPr lang="ru-RU" sz="4400" dirty="0" smtClean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705725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n-US" sz="4400" dirty="0">
                <a:solidFill>
                  <a:prstClr val="black"/>
                </a:solidFill>
                <a:latin typeface="Comic Sans MS" pitchFamily="66" charset="0"/>
              </a:rPr>
              <a:t>Quick at meal</a:t>
            </a:r>
          </a:p>
          <a:p>
            <a:pPr lvl="0" algn="ctr"/>
            <a:r>
              <a:rPr lang="en-US" sz="4400" dirty="0">
                <a:solidFill>
                  <a:prstClr val="black"/>
                </a:solidFill>
                <a:latin typeface="Comic Sans MS" pitchFamily="66" charset="0"/>
              </a:rPr>
              <a:t>Quick at … .</a:t>
            </a:r>
            <a:endParaRPr lang="ru-RU" sz="4400" dirty="0">
              <a:solidFill>
                <a:prstClr val="black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705725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n-US" sz="4400" dirty="0">
                <a:solidFill>
                  <a:prstClr val="black"/>
                </a:solidFill>
                <a:latin typeface="Comic Sans MS" pitchFamily="66" charset="0"/>
              </a:rPr>
              <a:t>Quick at meal</a:t>
            </a:r>
          </a:p>
          <a:p>
            <a:pPr lvl="0" algn="ctr"/>
            <a:r>
              <a:rPr lang="en-US" sz="4400" dirty="0">
                <a:solidFill>
                  <a:prstClr val="black"/>
                </a:solidFill>
                <a:latin typeface="Comic Sans MS" pitchFamily="66" charset="0"/>
              </a:rPr>
              <a:t>Quick at </a:t>
            </a:r>
            <a:r>
              <a:rPr lang="en-US" sz="4400" dirty="0" smtClean="0">
                <a:solidFill>
                  <a:prstClr val="black"/>
                </a:solidFill>
                <a:latin typeface="Comic Sans MS" pitchFamily="66" charset="0"/>
              </a:rPr>
              <a:t>work.</a:t>
            </a:r>
            <a:endParaRPr lang="ru-RU" sz="4400" dirty="0">
              <a:solidFill>
                <a:prstClr val="black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268760"/>
            <a:ext cx="8229600" cy="424847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omic Sans MS" pitchFamily="66" charset="0"/>
              </a:rPr>
              <a:t>If you, Sandy,</a:t>
            </a:r>
            <a:br>
              <a:rPr lang="en-US" dirty="0" smtClean="0">
                <a:latin typeface="Comic Sans MS" pitchFamily="66" charset="0"/>
              </a:rPr>
            </a:br>
            <a:r>
              <a:rPr lang="en-US" dirty="0" smtClean="0">
                <a:latin typeface="Comic Sans MS" pitchFamily="66" charset="0"/>
              </a:rPr>
              <a:t>have two candies,</a:t>
            </a:r>
            <a:br>
              <a:rPr lang="en-US" dirty="0" smtClean="0">
                <a:latin typeface="Comic Sans MS" pitchFamily="66" charset="0"/>
              </a:rPr>
            </a:br>
            <a:r>
              <a:rPr lang="en-US" dirty="0" smtClean="0">
                <a:latin typeface="Comic Sans MS" pitchFamily="66" charset="0"/>
              </a:rPr>
              <a:t>Give one candy </a:t>
            </a:r>
            <a:br>
              <a:rPr lang="en-US" dirty="0" smtClean="0">
                <a:latin typeface="Comic Sans MS" pitchFamily="66" charset="0"/>
              </a:rPr>
            </a:br>
            <a:r>
              <a:rPr lang="en-US" dirty="0" smtClean="0">
                <a:latin typeface="Comic Sans MS" pitchFamily="66" charset="0"/>
              </a:rPr>
              <a:t>to Andy and</a:t>
            </a:r>
            <a:br>
              <a:rPr lang="en-US" dirty="0" smtClean="0">
                <a:latin typeface="Comic Sans MS" pitchFamily="66" charset="0"/>
              </a:rPr>
            </a:br>
            <a:r>
              <a:rPr lang="en-US" dirty="0" smtClean="0">
                <a:latin typeface="Comic Sans MS" pitchFamily="66" charset="0"/>
              </a:rPr>
              <a:t>Sandy.</a:t>
            </a:r>
            <a:br>
              <a:rPr lang="en-US" dirty="0" smtClean="0">
                <a:latin typeface="Comic Sans MS" pitchFamily="66" charset="0"/>
              </a:rPr>
            </a:br>
            <a:endParaRPr lang="ru-RU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-33010"/>
            <a:ext cx="6372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53958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5904656"/>
          </a:xfrm>
        </p:spPr>
        <p:txBody>
          <a:bodyPr>
            <a:normAutofit/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en-US" sz="3100" b="1" dirty="0" smtClean="0">
                <a:latin typeface="Comic Sans MS" pitchFamily="66" charset="0"/>
                <a:ea typeface="Times New Roman" pitchFamily="18" charset="0"/>
                <a:cs typeface="Arial" pitchFamily="34" charset="0"/>
              </a:rPr>
              <a:t/>
            </a:r>
            <a:br>
              <a:rPr lang="en-US" sz="3100" b="1" dirty="0" smtClean="0">
                <a:latin typeface="Comic Sans MS" pitchFamily="66" charset="0"/>
                <a:ea typeface="Times New Roman" pitchFamily="18" charset="0"/>
                <a:cs typeface="Arial" pitchFamily="34" charset="0"/>
              </a:rPr>
            </a:br>
            <a:r>
              <a:rPr lang="ru-RU" sz="3100" dirty="0" smtClean="0">
                <a:latin typeface="Comic Sans MS" pitchFamily="66" charset="0"/>
                <a:cs typeface="Arial" pitchFamily="34" charset="0"/>
              </a:rPr>
              <a:t/>
            </a:r>
            <a:br>
              <a:rPr lang="ru-RU" sz="3100" dirty="0" smtClean="0">
                <a:latin typeface="Comic Sans MS" pitchFamily="66" charset="0"/>
                <a:cs typeface="Arial" pitchFamily="34" charset="0"/>
              </a:rPr>
            </a:br>
            <a:r>
              <a:rPr lang="en-US" sz="3100" dirty="0" smtClean="0">
                <a:latin typeface="Comic Sans MS" pitchFamily="66" charset="0"/>
                <a:ea typeface="Times New Roman" pitchFamily="18" charset="0"/>
                <a:cs typeface="Arial" pitchFamily="34" charset="0"/>
              </a:rPr>
              <a:t/>
            </a:r>
            <a:br>
              <a:rPr lang="en-US" sz="3100" dirty="0" smtClean="0">
                <a:latin typeface="Comic Sans MS" pitchFamily="66" charset="0"/>
                <a:ea typeface="Times New Roman" pitchFamily="18" charset="0"/>
                <a:cs typeface="Arial" pitchFamily="34" charset="0"/>
              </a:rPr>
            </a:br>
            <a:endParaRPr lang="ru-RU" sz="3100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705725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n-US" sz="4400" dirty="0" smtClean="0">
                <a:solidFill>
                  <a:prstClr val="black"/>
                </a:solidFill>
                <a:latin typeface="Comic Sans MS" pitchFamily="66" charset="0"/>
              </a:rPr>
              <a:t>When there is</a:t>
            </a:r>
          </a:p>
          <a:p>
            <a:pPr lvl="0" algn="ctr"/>
            <a:r>
              <a:rPr lang="en-US" sz="4400" dirty="0" smtClean="0">
                <a:solidFill>
                  <a:prstClr val="black"/>
                </a:solidFill>
                <a:latin typeface="Comic Sans MS" pitchFamily="66" charset="0"/>
              </a:rPr>
              <a:t> a …, </a:t>
            </a:r>
          </a:p>
          <a:p>
            <a:pPr lvl="0" algn="ctr"/>
            <a:r>
              <a:rPr lang="en-US" sz="4400" dirty="0" smtClean="0">
                <a:solidFill>
                  <a:prstClr val="black"/>
                </a:solidFill>
                <a:latin typeface="Comic Sans MS" pitchFamily="66" charset="0"/>
              </a:rPr>
              <a:t>there is a way.</a:t>
            </a:r>
            <a:endParaRPr lang="ru-RU" sz="4400" dirty="0">
              <a:solidFill>
                <a:prstClr val="black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37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rgbClr val="1F497D">
                    <a:lumMod val="75000"/>
                  </a:srgb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rgbClr val="1F497D">
                  <a:lumMod val="75000"/>
                </a:srgb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-33010"/>
            <a:ext cx="6372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53958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en-US" sz="12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lang="ru-RU" sz="8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8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5904656"/>
          </a:xfrm>
        </p:spPr>
        <p:txBody>
          <a:bodyPr>
            <a:normAutofit/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en-US" sz="3100" b="1" dirty="0" smtClean="0">
                <a:latin typeface="Comic Sans MS" pitchFamily="66" charset="0"/>
                <a:ea typeface="Times New Roman" pitchFamily="18" charset="0"/>
                <a:cs typeface="Arial" pitchFamily="34" charset="0"/>
              </a:rPr>
              <a:t/>
            </a:r>
            <a:br>
              <a:rPr lang="en-US" sz="3100" b="1" dirty="0" smtClean="0">
                <a:latin typeface="Comic Sans MS" pitchFamily="66" charset="0"/>
                <a:ea typeface="Times New Roman" pitchFamily="18" charset="0"/>
                <a:cs typeface="Arial" pitchFamily="34" charset="0"/>
              </a:rPr>
            </a:br>
            <a:r>
              <a:rPr lang="ru-RU" sz="3100" dirty="0" smtClean="0">
                <a:latin typeface="Comic Sans MS" pitchFamily="66" charset="0"/>
                <a:cs typeface="Arial" pitchFamily="34" charset="0"/>
              </a:rPr>
              <a:t/>
            </a:r>
            <a:br>
              <a:rPr lang="ru-RU" sz="3100" dirty="0" smtClean="0">
                <a:latin typeface="Comic Sans MS" pitchFamily="66" charset="0"/>
                <a:cs typeface="Arial" pitchFamily="34" charset="0"/>
              </a:rPr>
            </a:br>
            <a:r>
              <a:rPr lang="en-US" sz="3100" dirty="0" smtClean="0">
                <a:latin typeface="Comic Sans MS" pitchFamily="66" charset="0"/>
                <a:ea typeface="Times New Roman" pitchFamily="18" charset="0"/>
                <a:cs typeface="Arial" pitchFamily="34" charset="0"/>
              </a:rPr>
              <a:t/>
            </a:r>
            <a:br>
              <a:rPr lang="en-US" sz="3100" dirty="0" smtClean="0">
                <a:latin typeface="Comic Sans MS" pitchFamily="66" charset="0"/>
                <a:ea typeface="Times New Roman" pitchFamily="18" charset="0"/>
                <a:cs typeface="Arial" pitchFamily="34" charset="0"/>
              </a:rPr>
            </a:br>
            <a:endParaRPr lang="ru-RU" sz="3100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367171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n-US" sz="4400" dirty="0">
                <a:solidFill>
                  <a:prstClr val="black"/>
                </a:solidFill>
                <a:latin typeface="Comic Sans MS" pitchFamily="66" charset="0"/>
              </a:rPr>
              <a:t>When there is</a:t>
            </a:r>
          </a:p>
          <a:p>
            <a:pPr lvl="0" algn="ctr"/>
            <a:r>
              <a:rPr lang="en-US" sz="4400" dirty="0">
                <a:solidFill>
                  <a:prstClr val="black"/>
                </a:solidFill>
                <a:latin typeface="Comic Sans MS" pitchFamily="66" charset="0"/>
              </a:rPr>
              <a:t> a </a:t>
            </a:r>
            <a:r>
              <a:rPr lang="en-US" sz="4400" dirty="0" smtClean="0">
                <a:solidFill>
                  <a:prstClr val="black"/>
                </a:solidFill>
                <a:latin typeface="Comic Sans MS" pitchFamily="66" charset="0"/>
              </a:rPr>
              <a:t>will, </a:t>
            </a:r>
            <a:endParaRPr lang="en-US" sz="4400" dirty="0">
              <a:solidFill>
                <a:prstClr val="black"/>
              </a:solidFill>
              <a:latin typeface="Comic Sans MS" pitchFamily="66" charset="0"/>
            </a:endParaRPr>
          </a:p>
          <a:p>
            <a:pPr lvl="0" algn="ctr"/>
            <a:r>
              <a:rPr lang="en-US" sz="4400" dirty="0">
                <a:solidFill>
                  <a:prstClr val="black"/>
                </a:solidFill>
                <a:latin typeface="Comic Sans MS" pitchFamily="66" charset="0"/>
              </a:rPr>
              <a:t>there is a way.</a:t>
            </a:r>
            <a:endParaRPr lang="ru-RU" sz="4400" dirty="0">
              <a:solidFill>
                <a:prstClr val="black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37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Picture 4" descr="H:\распечатать 2\320075283954667121_a5717b445be0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603448"/>
            <a:ext cx="9144000" cy="9144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76821" y="3244334"/>
            <a:ext cx="579036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8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latin typeface="Comic Sans MS" pitchFamily="66" charset="0"/>
              </a:rPr>
              <a:t>Just Speak</a:t>
            </a:r>
            <a:endParaRPr lang="ru-RU" sz="8000" b="1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5"/>
          <p:cNvSpPr txBox="1">
            <a:spLocks noChangeArrowheads="1"/>
          </p:cNvSpPr>
          <p:nvPr/>
        </p:nvSpPr>
        <p:spPr bwMode="auto">
          <a:xfrm>
            <a:off x="539552" y="836712"/>
            <a:ext cx="8286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Translate 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the questions &amp; 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answer them.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71500" y="1714500"/>
          <a:ext cx="8072494" cy="35719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1348"/>
                <a:gridCol w="3971146"/>
              </a:tblGrid>
              <a:tr h="3571914">
                <a:tc>
                  <a:txBody>
                    <a:bodyPr/>
                    <a:lstStyle/>
                    <a:p>
                      <a:pPr algn="ctr"/>
                      <a:endParaRPr lang="ru-RU" sz="2400" dirty="0" smtClean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Что ты делаешь утром?</a:t>
                      </a:r>
                    </a:p>
                    <a:p>
                      <a:pPr marL="342900" indent="-342900" algn="l">
                        <a:buAutoNum type="arabicPeriod"/>
                      </a:pPr>
                      <a:endParaRPr lang="ru-RU" sz="2400" dirty="0" smtClean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Какое твоё хобби?</a:t>
                      </a:r>
                    </a:p>
                    <a:p>
                      <a:pPr marL="342900" indent="-342900" algn="l">
                        <a:buAutoNum type="arabicPeriod"/>
                      </a:pPr>
                      <a:endParaRPr lang="ru-RU" sz="2400" dirty="0" smtClean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  <a:p>
                      <a:pPr marL="342900" indent="-342900" algn="l">
                        <a:buAutoNum type="arabicPeriod"/>
                      </a:pPr>
                      <a:endParaRPr lang="ru-RU" sz="2400" dirty="0" smtClean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Какие города ты посетила летом?</a:t>
                      </a:r>
                    </a:p>
                  </a:txBody>
                  <a:tcPr>
                    <a:solidFill>
                      <a:srgbClr val="FFE1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dirty="0" smtClean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ru-RU" sz="24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Ты любишь ходить в школу? Почему?</a:t>
                      </a:r>
                    </a:p>
                    <a:p>
                      <a:pPr marL="342900" indent="-342900" algn="l">
                        <a:buAutoNum type="arabicPeriod"/>
                      </a:pPr>
                      <a:endParaRPr lang="ru-RU" sz="2400" baseline="0" dirty="0" smtClean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ru-RU" sz="24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Как ты помогаешь своей маме?</a:t>
                      </a:r>
                    </a:p>
                    <a:p>
                      <a:pPr marL="342900" indent="-342900" algn="l">
                        <a:buNone/>
                      </a:pPr>
                      <a:endParaRPr lang="ru-RU" sz="2400" baseline="0" dirty="0" smtClean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  <a:p>
                      <a:pPr marL="342900" indent="-342900" algn="l">
                        <a:buNone/>
                      </a:pPr>
                      <a:r>
                        <a:rPr lang="ru-RU" sz="2400" baseline="0" dirty="0" smtClean="0">
                          <a:solidFill>
                            <a:schemeClr val="tx1"/>
                          </a:solidFill>
                          <a:latin typeface="Comic Sans MS" pitchFamily="66" charset="0"/>
                        </a:rPr>
                        <a:t>3. Кто твои друзья?</a:t>
                      </a:r>
                      <a:endParaRPr lang="ru-RU" sz="2400" dirty="0">
                        <a:solidFill>
                          <a:schemeClr val="tx1"/>
                        </a:solidFill>
                        <a:latin typeface="Comic Sans MS" pitchFamily="66" charset="0"/>
                      </a:endParaRPr>
                    </a:p>
                  </a:txBody>
                  <a:tcPr>
                    <a:solidFill>
                      <a:srgbClr val="FFE1FF"/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 rot="20140380">
            <a:off x="-14251" y="402661"/>
            <a:ext cx="20345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Picture 4" descr="H:\распечатать 2\320075283954667121_a5717b445be0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603448"/>
            <a:ext cx="9144000" cy="9144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06374" y="3244334"/>
            <a:ext cx="413126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8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latin typeface="Comic Sans MS" pitchFamily="66" charset="0"/>
              </a:rPr>
              <a:t>Pictures</a:t>
            </a:r>
            <a:endParaRPr lang="ru-RU" sz="8000" b="1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4"/>
          <p:cNvSpPr>
            <a:spLocks noChangeArrowheads="1"/>
          </p:cNvSpPr>
          <p:nvPr/>
        </p:nvSpPr>
        <p:spPr bwMode="auto">
          <a:xfrm>
            <a:off x="285750" y="5214938"/>
            <a:ext cx="6337300" cy="14128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67" name="Rectangle 13"/>
          <p:cNvSpPr>
            <a:spLocks noChangeArrowheads="1"/>
          </p:cNvSpPr>
          <p:nvPr/>
        </p:nvSpPr>
        <p:spPr bwMode="auto">
          <a:xfrm rot="282488">
            <a:off x="6580188" y="3670300"/>
            <a:ext cx="2547937" cy="31892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68" name="Rectangle 12"/>
          <p:cNvSpPr>
            <a:spLocks noChangeArrowheads="1"/>
          </p:cNvSpPr>
          <p:nvPr/>
        </p:nvSpPr>
        <p:spPr bwMode="auto">
          <a:xfrm rot="549577">
            <a:off x="5591175" y="973138"/>
            <a:ext cx="2603500" cy="31432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69" name="Rectangle 10"/>
          <p:cNvSpPr>
            <a:spLocks noChangeArrowheads="1"/>
          </p:cNvSpPr>
          <p:nvPr/>
        </p:nvSpPr>
        <p:spPr bwMode="auto">
          <a:xfrm>
            <a:off x="2643188" y="1928813"/>
            <a:ext cx="2874962" cy="31623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70" name="Rectangle 9"/>
          <p:cNvSpPr>
            <a:spLocks noChangeArrowheads="1"/>
          </p:cNvSpPr>
          <p:nvPr/>
        </p:nvSpPr>
        <p:spPr bwMode="auto">
          <a:xfrm>
            <a:off x="285750" y="785813"/>
            <a:ext cx="2857500" cy="2717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1271" name="Picture 2" descr="Изображение0002"/>
          <p:cNvPicPr>
            <a:picLocks noChangeAspect="1" noChangeArrowheads="1"/>
          </p:cNvPicPr>
          <p:nvPr/>
        </p:nvPicPr>
        <p:blipFill>
          <a:blip r:embed="rId2" cstate="print"/>
          <a:srcRect l="58127" t="8598" r="13293" b="66479"/>
          <a:stretch>
            <a:fillRect/>
          </a:stretch>
        </p:blipFill>
        <p:spPr bwMode="auto">
          <a:xfrm rot="579059">
            <a:off x="5661025" y="1109663"/>
            <a:ext cx="2411413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3" descr="Изображение0002"/>
          <p:cNvPicPr>
            <a:picLocks noChangeAspect="1" noChangeArrowheads="1"/>
          </p:cNvPicPr>
          <p:nvPr/>
        </p:nvPicPr>
        <p:blipFill>
          <a:blip r:embed="rId2" cstate="print"/>
          <a:srcRect l="25745" t="14659" r="47586" b="67148"/>
          <a:stretch>
            <a:fillRect/>
          </a:stretch>
        </p:blipFill>
        <p:spPr bwMode="auto">
          <a:xfrm>
            <a:off x="428625" y="857250"/>
            <a:ext cx="2589213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5" descr="Изображение0002"/>
          <p:cNvPicPr>
            <a:picLocks noChangeAspect="1" noChangeArrowheads="1"/>
          </p:cNvPicPr>
          <p:nvPr/>
        </p:nvPicPr>
        <p:blipFill>
          <a:blip r:embed="rId2" cstate="print"/>
          <a:srcRect l="28119" t="56438" r="19508" b="35320"/>
          <a:stretch>
            <a:fillRect/>
          </a:stretch>
        </p:blipFill>
        <p:spPr bwMode="auto">
          <a:xfrm>
            <a:off x="714375" y="5286375"/>
            <a:ext cx="5549900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6" descr="Изображение0002"/>
          <p:cNvPicPr>
            <a:picLocks noChangeAspect="1" noChangeArrowheads="1"/>
          </p:cNvPicPr>
          <p:nvPr/>
        </p:nvPicPr>
        <p:blipFill>
          <a:blip r:embed="rId2" cstate="print"/>
          <a:srcRect l="28215" t="34785" r="45047" b="43773"/>
          <a:stretch>
            <a:fillRect/>
          </a:stretch>
        </p:blipFill>
        <p:spPr bwMode="auto">
          <a:xfrm>
            <a:off x="2857500" y="2071688"/>
            <a:ext cx="2598738" cy="29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Picture 7" descr="Изображение0002"/>
          <p:cNvPicPr>
            <a:picLocks noChangeAspect="1" noChangeArrowheads="1"/>
          </p:cNvPicPr>
          <p:nvPr/>
        </p:nvPicPr>
        <p:blipFill>
          <a:blip r:embed="rId2" cstate="print"/>
          <a:srcRect l="60982" t="33521" r="14381" b="43578"/>
          <a:stretch>
            <a:fillRect/>
          </a:stretch>
        </p:blipFill>
        <p:spPr bwMode="auto">
          <a:xfrm rot="224321">
            <a:off x="6834188" y="3846513"/>
            <a:ext cx="2187575" cy="287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6" name="Text Box 8"/>
          <p:cNvSpPr txBox="1">
            <a:spLocks noChangeArrowheads="1"/>
          </p:cNvSpPr>
          <p:nvPr/>
        </p:nvSpPr>
        <p:spPr bwMode="auto">
          <a:xfrm>
            <a:off x="0" y="115888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rgbClr val="680068"/>
                </a:solidFill>
              </a:rPr>
              <a:t>                                Match the picture &amp; the answer.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19956149">
            <a:off x="-29125" y="447393"/>
            <a:ext cx="20345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1920" y="1772816"/>
            <a:ext cx="1192955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800" b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Comic Sans MS" pitchFamily="66" charset="0"/>
              </a:rPr>
              <a:t>1.</a:t>
            </a:r>
            <a:r>
              <a:rPr lang="en-US" sz="4800" b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Comic Sans MS" pitchFamily="66" charset="0"/>
              </a:rPr>
              <a:t>b</a:t>
            </a:r>
            <a:endParaRPr lang="en-US" sz="4800" b="1" dirty="0" smtClean="0">
              <a:ln w="10541" cmpd="sng">
                <a:solidFill>
                  <a:schemeClr val="tx1"/>
                </a:solidFill>
                <a:prstDash val="solid"/>
              </a:ln>
              <a:latin typeface="Comic Sans MS" pitchFamily="66" charset="0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en-US" sz="4800" b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Comic Sans MS" pitchFamily="66" charset="0"/>
              </a:rPr>
              <a:t>2.d</a:t>
            </a:r>
          </a:p>
          <a:p>
            <a:pPr lvl="0" algn="ctr">
              <a:spcBef>
                <a:spcPct val="0"/>
              </a:spcBef>
              <a:defRPr/>
            </a:pPr>
            <a:r>
              <a:rPr lang="en-US" sz="4800" b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Comic Sans MS" pitchFamily="66" charset="0"/>
              </a:rPr>
              <a:t>3.a</a:t>
            </a:r>
          </a:p>
          <a:p>
            <a:pPr lvl="0" algn="ctr">
              <a:spcBef>
                <a:spcPct val="0"/>
              </a:spcBef>
              <a:defRPr/>
            </a:pPr>
            <a:r>
              <a:rPr lang="en-US" sz="4800" b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Comic Sans MS" pitchFamily="66" charset="0"/>
              </a:rPr>
              <a:t>4.c</a:t>
            </a:r>
            <a:endParaRPr lang="ru-RU" sz="4800" b="1" dirty="0">
              <a:ln w="10541" cmpd="sng">
                <a:solidFill>
                  <a:schemeClr val="tx1"/>
                </a:solidFill>
                <a:prstDash val="solid"/>
              </a:ln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19800157">
            <a:off x="257744" y="716687"/>
            <a:ext cx="20345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Picture 4" descr="H:\распечатать 2\320075283954667121_a5717b445be0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603448"/>
            <a:ext cx="9144000" cy="9144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89594" y="3244334"/>
            <a:ext cx="496482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8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latin typeface="Comic Sans MS" pitchFamily="66" charset="0"/>
              </a:rPr>
              <a:t>Travelling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2357438" y="0"/>
            <a:ext cx="54292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</a:rPr>
              <a:t>       </a:t>
            </a:r>
            <a:endParaRPr lang="en-US" sz="2400" b="1" dirty="0">
              <a:solidFill>
                <a:srgbClr val="680068"/>
              </a:solidFill>
            </a:endParaRPr>
          </a:p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Match the photo &amp; 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its name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4339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13" y="1023938"/>
            <a:ext cx="2760662" cy="183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25" y="1063625"/>
            <a:ext cx="2735263" cy="172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" y="971550"/>
            <a:ext cx="2286000" cy="182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1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" y="3929063"/>
            <a:ext cx="21431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2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6063" y="3714750"/>
            <a:ext cx="30003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57875" y="3714750"/>
            <a:ext cx="2820988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2" descr="Изображение0002"/>
          <p:cNvPicPr>
            <a:picLocks noChangeAspect="1" noChangeArrowheads="1"/>
          </p:cNvPicPr>
          <p:nvPr/>
        </p:nvPicPr>
        <p:blipFill>
          <a:blip r:embed="rId8" cstate="print"/>
          <a:srcRect l="4642" t="39172" r="48621" b="44527"/>
          <a:stretch>
            <a:fillRect/>
          </a:stretch>
        </p:blipFill>
        <p:spPr bwMode="auto">
          <a:xfrm>
            <a:off x="683568" y="2780928"/>
            <a:ext cx="81438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2" descr="Изображение0002"/>
          <p:cNvPicPr>
            <a:picLocks noChangeAspect="1" noChangeArrowheads="1"/>
          </p:cNvPicPr>
          <p:nvPr/>
        </p:nvPicPr>
        <p:blipFill>
          <a:blip r:embed="rId8" cstate="print"/>
          <a:srcRect l="6464" t="76926" r="51048" b="4199"/>
          <a:stretch>
            <a:fillRect/>
          </a:stretch>
        </p:blipFill>
        <p:spPr bwMode="auto">
          <a:xfrm>
            <a:off x="785813" y="5654675"/>
            <a:ext cx="7215187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67944" y="1268760"/>
            <a:ext cx="1192954" cy="45243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800" b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Comic Sans MS" pitchFamily="66" charset="0"/>
              </a:rPr>
              <a:t>1.</a:t>
            </a:r>
            <a:r>
              <a:rPr lang="en-US" sz="4800" b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Comic Sans MS" pitchFamily="66" charset="0"/>
              </a:rPr>
              <a:t>d</a:t>
            </a:r>
          </a:p>
          <a:p>
            <a:pPr lvl="0" algn="ctr">
              <a:spcBef>
                <a:spcPct val="0"/>
              </a:spcBef>
              <a:defRPr/>
            </a:pPr>
            <a:r>
              <a:rPr lang="en-US" sz="4800" b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Comic Sans MS" pitchFamily="66" charset="0"/>
              </a:rPr>
              <a:t>2.e</a:t>
            </a:r>
          </a:p>
          <a:p>
            <a:pPr lvl="0" algn="ctr">
              <a:spcBef>
                <a:spcPct val="0"/>
              </a:spcBef>
              <a:defRPr/>
            </a:pPr>
            <a:r>
              <a:rPr lang="en-US" sz="4800" b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Comic Sans MS" pitchFamily="66" charset="0"/>
              </a:rPr>
              <a:t>3.a</a:t>
            </a:r>
          </a:p>
          <a:p>
            <a:pPr lvl="0" algn="ctr">
              <a:spcBef>
                <a:spcPct val="0"/>
              </a:spcBef>
              <a:defRPr/>
            </a:pPr>
            <a:r>
              <a:rPr lang="en-US" sz="4800" b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Comic Sans MS" pitchFamily="66" charset="0"/>
              </a:rPr>
              <a:t>4.f</a:t>
            </a:r>
          </a:p>
          <a:p>
            <a:pPr lvl="0" algn="ctr">
              <a:spcBef>
                <a:spcPct val="0"/>
              </a:spcBef>
              <a:defRPr/>
            </a:pPr>
            <a:r>
              <a:rPr lang="en-US" sz="4800" b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Comic Sans MS" pitchFamily="66" charset="0"/>
              </a:rPr>
              <a:t>5.c</a:t>
            </a:r>
          </a:p>
          <a:p>
            <a:pPr lvl="0" algn="ctr">
              <a:spcBef>
                <a:spcPct val="0"/>
              </a:spcBef>
              <a:defRPr/>
            </a:pPr>
            <a:r>
              <a:rPr lang="en-US" sz="4800" b="1" dirty="0" smtClean="0">
                <a:ln w="10541" cmpd="sng">
                  <a:solidFill>
                    <a:schemeClr val="tx1"/>
                  </a:solidFill>
                  <a:prstDash val="solid"/>
                </a:ln>
                <a:latin typeface="Comic Sans MS" pitchFamily="66" charset="0"/>
              </a:rPr>
              <a:t>6.b</a:t>
            </a:r>
            <a:endParaRPr lang="ru-RU" sz="4800" b="1" dirty="0">
              <a:ln w="10541" cmpd="sng">
                <a:solidFill>
                  <a:schemeClr val="tx1"/>
                </a:solidFill>
                <a:prstDash val="solid"/>
              </a:ln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19800157">
            <a:off x="257744" y="716687"/>
            <a:ext cx="20345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268760"/>
            <a:ext cx="8229600" cy="424847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omic Sans MS" pitchFamily="66" charset="0"/>
              </a:rPr>
              <a:t>A little pot </a:t>
            </a:r>
            <a:br>
              <a:rPr lang="en-US" dirty="0" smtClean="0">
                <a:latin typeface="Comic Sans MS" pitchFamily="66" charset="0"/>
              </a:rPr>
            </a:br>
            <a:r>
              <a:rPr lang="en-US" dirty="0" smtClean="0">
                <a:latin typeface="Comic Sans MS" pitchFamily="66" charset="0"/>
              </a:rPr>
              <a:t>is </a:t>
            </a:r>
            <a:br>
              <a:rPr lang="en-US" dirty="0" smtClean="0">
                <a:latin typeface="Comic Sans MS" pitchFamily="66" charset="0"/>
              </a:rPr>
            </a:br>
            <a:r>
              <a:rPr lang="en-US" dirty="0" smtClean="0">
                <a:latin typeface="Comic Sans MS" pitchFamily="66" charset="0"/>
              </a:rPr>
              <a:t>soon hot.</a:t>
            </a:r>
            <a:br>
              <a:rPr lang="en-US" dirty="0" smtClean="0">
                <a:latin typeface="Comic Sans MS" pitchFamily="66" charset="0"/>
              </a:rPr>
            </a:br>
            <a:endParaRPr lang="ru-RU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Picture 4" descr="H:\распечатать 2\320075283954667121_a5717b445be0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603448"/>
            <a:ext cx="9144000" cy="9144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69930" y="3244334"/>
            <a:ext cx="4604146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8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latin typeface="Comic Sans MS" pitchFamily="66" charset="0"/>
              </a:rPr>
              <a:t>English</a:t>
            </a:r>
          </a:p>
          <a:p>
            <a:pPr lvl="0" algn="ctr">
              <a:spcBef>
                <a:spcPct val="0"/>
              </a:spcBef>
              <a:defRPr/>
            </a:pPr>
            <a:r>
              <a:rPr lang="en-US" sz="8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latin typeface="Comic Sans MS" pitchFamily="66" charset="0"/>
              </a:rPr>
              <a:t>Grammar</a:t>
            </a:r>
            <a:endParaRPr lang="ru-RU" sz="8000" b="1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32656"/>
            <a:ext cx="7000875" cy="100012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400" dirty="0" smtClean="0">
                <a:solidFill>
                  <a:srgbClr val="680068"/>
                </a:solidFill>
              </a:rPr>
              <a:t/>
            </a:r>
            <a:br>
              <a:rPr lang="en-US" sz="2400" dirty="0" smtClean="0">
                <a:solidFill>
                  <a:srgbClr val="680068"/>
                </a:solidFill>
              </a:rPr>
            </a:b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Correct the questions &amp; answer them.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123" name="Text Box 6"/>
          <p:cNvSpPr txBox="1">
            <a:spLocks noChangeArrowheads="1"/>
          </p:cNvSpPr>
          <p:nvPr/>
        </p:nvSpPr>
        <p:spPr bwMode="auto">
          <a:xfrm>
            <a:off x="642938" y="1643063"/>
            <a:ext cx="7572375" cy="386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en-US" sz="25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1. 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How many lessons  you have every day?</a:t>
            </a:r>
          </a:p>
          <a:p>
            <a:pPr marL="342900" indent="-342900">
              <a:defRPr/>
            </a:pP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   ___________________________________________</a:t>
            </a:r>
          </a:p>
          <a:p>
            <a:pPr marL="342900" indent="-342900">
              <a:defRPr/>
            </a:pP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2. When do you get up yesterday?</a:t>
            </a:r>
          </a:p>
          <a:p>
            <a:pPr marL="342900" indent="-342900">
              <a:defRPr/>
            </a:pP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    __________________________________________</a:t>
            </a:r>
          </a:p>
          <a:p>
            <a:pPr marL="342900" indent="-342900">
              <a:defRPr/>
            </a:pP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3. Does you come back home from school in the morning?</a:t>
            </a:r>
          </a:p>
          <a:p>
            <a:pPr marL="342900" indent="-342900">
              <a:defRPr/>
            </a:pP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   ___________________________________________</a:t>
            </a:r>
          </a:p>
          <a:p>
            <a:pPr marL="342900" indent="-342900">
              <a:defRPr/>
            </a:pP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4. Do like you to go shopping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?</a:t>
            </a: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marL="342900" indent="-342900">
              <a:defRPr/>
            </a:pP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   ___________________________________________</a:t>
            </a:r>
          </a:p>
          <a:p>
            <a:pPr marL="342900" indent="-342900">
              <a:defRPr/>
            </a:pP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5. When do you play in computer games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?</a:t>
            </a:r>
            <a:endParaRPr lang="en-US" sz="2000" b="1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marL="342900" indent="-342900">
              <a:defRPr/>
            </a:pP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   ___________________________________________</a:t>
            </a: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  <a:p>
            <a:pPr marL="342900" indent="-342900">
              <a:defRPr/>
            </a:pP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6</a:t>
            </a: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 What are you do in the evening before going to bed?</a:t>
            </a:r>
          </a:p>
          <a:p>
            <a:pPr marL="342900" indent="-342900">
              <a:defRPr/>
            </a:pPr>
            <a:r>
              <a: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    ___________________________________________</a:t>
            </a: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20366492">
            <a:off x="-19990" y="456041"/>
            <a:ext cx="26642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Picture 4" descr="H:\распечатать 2\320075283954667121_a5717b445be0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603448"/>
            <a:ext cx="9144000" cy="9144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76290" y="2924944"/>
            <a:ext cx="658706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8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latin typeface="Comic Sans MS" pitchFamily="66" charset="0"/>
              </a:rPr>
              <a:t>Be attentive!</a:t>
            </a:r>
            <a:endParaRPr lang="ru-RU" sz="8000" b="1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1403648" y="548680"/>
            <a:ext cx="6286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Write </a:t>
            </a:r>
            <a:r>
              <a:rPr lang="en-US" sz="2400" b="1" dirty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in the missing prepositions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785813" y="1643063"/>
            <a:ext cx="8358187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en-US" sz="2400" b="1" dirty="0"/>
              <a:t>What do we have __</a:t>
            </a:r>
            <a:r>
              <a:rPr lang="ru-RU" sz="2400" b="1" dirty="0"/>
              <a:t>_</a:t>
            </a:r>
            <a:r>
              <a:rPr lang="en-US" sz="2400" b="1" dirty="0"/>
              <a:t> dinner, mum?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en-US" sz="2400" b="1" dirty="0"/>
              <a:t>Please take me ___ the zoo, dad.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en-US" sz="2400" b="1" dirty="0"/>
              <a:t>Our town cinema is ___</a:t>
            </a:r>
            <a:r>
              <a:rPr lang="ru-RU" sz="2400" b="1" dirty="0"/>
              <a:t> </a:t>
            </a:r>
            <a:r>
              <a:rPr lang="en-US" sz="2400" b="1" dirty="0"/>
              <a:t>George Street.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en-US" sz="2400" b="1" dirty="0"/>
              <a:t>I like going ___ the cinema with my friends.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en-US" sz="2400" b="1" dirty="0"/>
              <a:t>It’s seven o’clock, the Barkers are ___ the table.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en-US" sz="2400" b="1" dirty="0"/>
              <a:t>Alice usually goes ____ home ____ classes.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en-US" sz="2400" b="1" dirty="0"/>
              <a:t>What’s the time? – It’s half __</a:t>
            </a:r>
            <a:r>
              <a:rPr lang="ru-RU" sz="2400" b="1" dirty="0"/>
              <a:t>__</a:t>
            </a:r>
            <a:r>
              <a:rPr lang="en-US" sz="2400" b="1" dirty="0"/>
              <a:t> one, our lunch time.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 rot="19943996">
            <a:off x="-30206" y="782937"/>
            <a:ext cx="20345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Изображение0001"/>
          <p:cNvPicPr>
            <a:picLocks noChangeAspect="1" noChangeArrowheads="1"/>
          </p:cNvPicPr>
          <p:nvPr/>
        </p:nvPicPr>
        <p:blipFill>
          <a:blip r:embed="rId2" cstate="print"/>
          <a:srcRect l="43697" t="7140" r="12711" b="77580"/>
          <a:stretch>
            <a:fillRect/>
          </a:stretch>
        </p:blipFill>
        <p:spPr bwMode="auto">
          <a:xfrm>
            <a:off x="285750" y="2643188"/>
            <a:ext cx="86772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 Box 4"/>
          <p:cNvSpPr txBox="1">
            <a:spLocks noChangeArrowheads="1"/>
          </p:cNvSpPr>
          <p:nvPr/>
        </p:nvSpPr>
        <p:spPr bwMode="auto">
          <a:xfrm>
            <a:off x="1993409" y="260648"/>
            <a:ext cx="52325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latin typeface="Comic Sans MS" pitchFamily="66" charset="0"/>
              </a:rPr>
              <a:t>Write </a:t>
            </a:r>
            <a:r>
              <a:rPr lang="en-US" sz="2400" b="1" dirty="0">
                <a:latin typeface="Comic Sans MS" pitchFamily="66" charset="0"/>
              </a:rPr>
              <a:t>your answer to this letter.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8196" name="Picture 2" descr="Изображение"/>
          <p:cNvPicPr>
            <a:picLocks noChangeAspect="1" noChangeArrowheads="1"/>
          </p:cNvPicPr>
          <p:nvPr/>
        </p:nvPicPr>
        <p:blipFill>
          <a:blip r:embed="rId3" cstate="print"/>
          <a:srcRect l="47156" t="70721" r="7674" b="16527"/>
          <a:stretch>
            <a:fillRect/>
          </a:stretch>
        </p:blipFill>
        <p:spPr bwMode="auto">
          <a:xfrm>
            <a:off x="214313" y="1071563"/>
            <a:ext cx="8677275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TextBox 6"/>
          <p:cNvSpPr txBox="1">
            <a:spLocks noChangeArrowheads="1"/>
          </p:cNvSpPr>
          <p:nvPr/>
        </p:nvSpPr>
        <p:spPr bwMode="auto">
          <a:xfrm>
            <a:off x="357188" y="4786313"/>
            <a:ext cx="8572500" cy="1016000"/>
          </a:xfrm>
          <a:prstGeom prst="rect">
            <a:avLst/>
          </a:prstGeom>
          <a:solidFill>
            <a:srgbClr val="EEDCCA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rgbClr val="5E5C00"/>
                </a:solidFill>
              </a:rPr>
              <a:t> </a:t>
            </a:r>
          </a:p>
          <a:p>
            <a:r>
              <a:rPr lang="ru-RU" sz="2000">
                <a:solidFill>
                  <a:srgbClr val="5E5C00"/>
                </a:solidFill>
              </a:rPr>
              <a:t>     </a:t>
            </a:r>
            <a:r>
              <a:rPr lang="en-US" sz="2000">
                <a:solidFill>
                  <a:srgbClr val="5E5C00"/>
                </a:solidFill>
              </a:rPr>
              <a:t>Lots of love,</a:t>
            </a:r>
          </a:p>
          <a:p>
            <a:r>
              <a:rPr lang="ru-RU" sz="2000">
                <a:solidFill>
                  <a:srgbClr val="5E5C00"/>
                </a:solidFill>
              </a:rPr>
              <a:t>      </a:t>
            </a:r>
            <a:r>
              <a:rPr lang="en-US" sz="2000">
                <a:solidFill>
                  <a:srgbClr val="5E5C00"/>
                </a:solidFill>
              </a:rPr>
              <a:t>Jeff.</a:t>
            </a:r>
            <a:endParaRPr lang="ru-RU" sz="2000">
              <a:solidFill>
                <a:srgbClr val="5E5C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Picture 4" descr="H:\распечатать 2\320075283954667121_a5717b445be0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603448"/>
            <a:ext cx="9144000" cy="9144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en-US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55655" y="3244334"/>
            <a:ext cx="703269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8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latin typeface="Comic Sans MS" pitchFamily="66" charset="0"/>
              </a:rPr>
              <a:t>Rhyme - time</a:t>
            </a:r>
            <a:endParaRPr lang="ru-RU" sz="8000" b="1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048000" y="548680"/>
          <a:ext cx="4836368" cy="606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8184"/>
                <a:gridCol w="2418184"/>
              </a:tblGrid>
              <a:tr h="4840312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Times New Roman" pitchFamily="18" charset="0"/>
                          <a:cs typeface="Arial" pitchFamily="34" charset="0"/>
                        </a:rPr>
                        <a:t>Pen </a:t>
                      </a: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/>
                      </a:r>
                      <a:br>
                        <a:rPr lang="ru-RU" sz="28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</a:b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Times New Roman" pitchFamily="18" charset="0"/>
                          <a:cs typeface="Arial" pitchFamily="34" charset="0"/>
                        </a:rPr>
                        <a:t>Bag</a:t>
                      </a:r>
                      <a:br>
                        <a:rPr lang="en-US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Times New Roman" pitchFamily="18" charset="0"/>
                          <a:cs typeface="Arial" pitchFamily="34" charset="0"/>
                        </a:rPr>
                      </a:b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Times New Roman" pitchFamily="18" charset="0"/>
                          <a:cs typeface="Arial" pitchFamily="34" charset="0"/>
                        </a:rPr>
                        <a:t> Plate </a:t>
                      </a: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28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Times New Roman" pitchFamily="18" charset="0"/>
                          <a:cs typeface="Arial" pitchFamily="34" charset="0"/>
                        </a:rPr>
                        <a:t>Car</a:t>
                      </a: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/>
                      </a:r>
                      <a:b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</a:b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Times New Roman" pitchFamily="18" charset="0"/>
                          <a:cs typeface="Arial" pitchFamily="34" charset="0"/>
                        </a:rPr>
                        <a:t>Floor </a:t>
                      </a:r>
                      <a:br>
                        <a:rPr lang="en-US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Times New Roman" pitchFamily="18" charset="0"/>
                          <a:cs typeface="Arial" pitchFamily="34" charset="0"/>
                        </a:rPr>
                      </a:b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Times New Roman" pitchFamily="18" charset="0"/>
                          <a:cs typeface="Arial" pitchFamily="34" charset="0"/>
                        </a:rPr>
                        <a:t>Book </a:t>
                      </a: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/>
                      </a:r>
                      <a:b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</a:b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Times New Roman" pitchFamily="18" charset="0"/>
                          <a:cs typeface="Arial" pitchFamily="34" charset="0"/>
                        </a:rPr>
                        <a:t>Lamp </a:t>
                      </a:r>
                      <a: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/>
                      </a:r>
                      <a:br>
                        <a:rPr lang="ru-RU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</a:b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Times New Roman" pitchFamily="18" charset="0"/>
                          <a:cs typeface="Arial" pitchFamily="34" charset="0"/>
                        </a:rPr>
                        <a:t>Flower </a:t>
                      </a: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/>
                      </a:r>
                      <a:br>
                        <a:rPr lang="ru-RU" sz="28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</a:b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Times New Roman" pitchFamily="18" charset="0"/>
                          <a:cs typeface="Arial" pitchFamily="34" charset="0"/>
                        </a:rPr>
                        <a:t>Light </a:t>
                      </a: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/>
                      </a:r>
                      <a:br>
                        <a:rPr lang="ru-RU" sz="28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</a:b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Times New Roman" pitchFamily="18" charset="0"/>
                          <a:cs typeface="Arial" pitchFamily="34" charset="0"/>
                        </a:rPr>
                        <a:t>Day </a:t>
                      </a: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/>
                      </a:r>
                      <a:br>
                        <a:rPr lang="ru-RU" sz="28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</a:b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Times New Roman" pitchFamily="18" charset="0"/>
                          <a:cs typeface="Arial" pitchFamily="34" charset="0"/>
                        </a:rPr>
                        <a:t>Tree </a:t>
                      </a: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/>
                      </a:r>
                      <a:br>
                        <a:rPr lang="ru-RU" sz="28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</a:b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Times New Roman" pitchFamily="18" charset="0"/>
                          <a:cs typeface="Arial" pitchFamily="34" charset="0"/>
                        </a:rPr>
                        <a:t>Chalk </a:t>
                      </a: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/>
                      </a:r>
                      <a:br>
                        <a:rPr lang="ru-RU" sz="28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</a:b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Times New Roman" pitchFamily="18" charset="0"/>
                          <a:cs typeface="Arial" pitchFamily="34" charset="0"/>
                        </a:rPr>
                        <a:t>Name </a:t>
                      </a: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  <a:t/>
                      </a:r>
                      <a:br>
                        <a:rPr lang="ru-RU" sz="28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cs typeface="Arial" pitchFamily="34" charset="0"/>
                        </a:rPr>
                      </a:br>
                      <a:endParaRPr lang="ru-RU" sz="2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b="1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Letter </a:t>
                      </a:r>
                    </a:p>
                    <a:p>
                      <a:r>
                        <a:rPr lang="en-US" sz="2800" b="1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Feet</a:t>
                      </a:r>
                      <a:endParaRPr lang="ru-RU" sz="2800" b="1" kern="1200" dirty="0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800" b="1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Foot</a:t>
                      </a:r>
                      <a:endParaRPr lang="ru-RU" sz="2800" b="1" kern="1200" dirty="0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800" b="1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Face</a:t>
                      </a:r>
                      <a:endParaRPr lang="ru-RU" sz="2800" b="1" kern="1200" dirty="0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800" b="1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Spoon</a:t>
                      </a:r>
                      <a:endParaRPr lang="ru-RU" sz="2800" b="1" kern="1200" dirty="0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800" b="1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Fork</a:t>
                      </a:r>
                      <a:endParaRPr lang="ru-RU" sz="2800" b="1" kern="1200" dirty="0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800" b="1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Box</a:t>
                      </a:r>
                      <a:endParaRPr lang="ru-RU" sz="2800" b="1" kern="1200" dirty="0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800" b="1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Ben</a:t>
                      </a:r>
                      <a:br>
                        <a:rPr lang="en-US" sz="2800" b="1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</a:br>
                      <a:r>
                        <a:rPr lang="en-US" sz="2800" b="1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Sand</a:t>
                      </a:r>
                      <a:endParaRPr lang="ru-RU" sz="2800" b="1" kern="1200" dirty="0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800" b="1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Stick</a:t>
                      </a:r>
                      <a:endParaRPr lang="ru-RU" sz="2800" b="1" kern="1200" dirty="0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800" b="1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Street</a:t>
                      </a:r>
                      <a:endParaRPr lang="ru-RU" sz="2800" b="1" kern="1200" dirty="0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r>
                        <a:rPr lang="en-US" sz="2800" b="1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Fish</a:t>
                      </a:r>
                    </a:p>
                    <a:p>
                      <a:r>
                        <a:rPr lang="en-US" sz="2800" b="1" kern="1200" dirty="0" smtClean="0">
                          <a:solidFill>
                            <a:schemeClr val="tx1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Pam</a:t>
                      </a:r>
                      <a:endParaRPr lang="ru-RU" sz="2800" b="1" kern="1200" dirty="0" smtClean="0">
                        <a:solidFill>
                          <a:schemeClr val="tx1"/>
                        </a:solidFill>
                        <a:latin typeface="Comic Sans MS" pitchFamily="66" charset="0"/>
                        <a:ea typeface="+mn-ea"/>
                        <a:cs typeface="+mn-cs"/>
                      </a:endParaRPr>
                    </a:p>
                    <a:p>
                      <a:endParaRPr lang="ru-RU" sz="2800" dirty="0">
                        <a:latin typeface="Comic Sans MS" pitchFamily="66" charset="0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268760"/>
            <a:ext cx="8229600" cy="424847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omic Sans MS" pitchFamily="66" charset="0"/>
              </a:rPr>
              <a:t>A cup of coffee</a:t>
            </a:r>
            <a:br>
              <a:rPr lang="en-US" dirty="0" smtClean="0">
                <a:latin typeface="Comic Sans MS" pitchFamily="66" charset="0"/>
              </a:rPr>
            </a:br>
            <a:r>
              <a:rPr lang="en-US" dirty="0" smtClean="0">
                <a:latin typeface="Comic Sans MS" pitchFamily="66" charset="0"/>
              </a:rPr>
              <a:t>from</a:t>
            </a:r>
            <a:br>
              <a:rPr lang="en-US" dirty="0" smtClean="0">
                <a:latin typeface="Comic Sans MS" pitchFamily="66" charset="0"/>
              </a:rPr>
            </a:br>
            <a:r>
              <a:rPr lang="en-US" dirty="0" smtClean="0">
                <a:latin typeface="Comic Sans MS" pitchFamily="66" charset="0"/>
              </a:rPr>
              <a:t>a copper coffee pot.</a:t>
            </a:r>
            <a:br>
              <a:rPr lang="en-US" dirty="0" smtClean="0">
                <a:latin typeface="Comic Sans MS" pitchFamily="66" charset="0"/>
              </a:rPr>
            </a:br>
            <a:endParaRPr lang="ru-RU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268760"/>
            <a:ext cx="8229600" cy="424847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omic Sans MS" pitchFamily="66" charset="0"/>
              </a:rPr>
              <a:t>Bobby brings </a:t>
            </a:r>
            <a:br>
              <a:rPr lang="en-US" dirty="0" smtClean="0">
                <a:latin typeface="Comic Sans MS" pitchFamily="66" charset="0"/>
              </a:rPr>
            </a:br>
            <a:r>
              <a:rPr lang="en-US" dirty="0" smtClean="0">
                <a:latin typeface="Comic Sans MS" pitchFamily="66" charset="0"/>
              </a:rPr>
              <a:t>bright bells.</a:t>
            </a:r>
            <a:br>
              <a:rPr lang="en-US" dirty="0" smtClean="0">
                <a:latin typeface="Comic Sans MS" pitchFamily="66" charset="0"/>
              </a:rPr>
            </a:br>
            <a:endParaRPr lang="ru-RU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268760"/>
            <a:ext cx="8229600" cy="424847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omic Sans MS" pitchFamily="66" charset="0"/>
              </a:rPr>
              <a:t>Chilly children </a:t>
            </a:r>
            <a:br>
              <a:rPr lang="en-US" dirty="0" smtClean="0">
                <a:latin typeface="Comic Sans MS" pitchFamily="66" charset="0"/>
              </a:rPr>
            </a:br>
            <a:r>
              <a:rPr lang="en-US" dirty="0" err="1" smtClean="0">
                <a:latin typeface="Comic Sans MS" pitchFamily="66" charset="0"/>
              </a:rPr>
              <a:t>cheerfull</a:t>
            </a:r>
            <a:r>
              <a:rPr lang="en-US" dirty="0" smtClean="0">
                <a:latin typeface="Comic Sans MS" pitchFamily="66" charset="0"/>
              </a:rPr>
              <a:t> chant.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Picture 4" descr="H:\распечатать 2\320075283954667121_a5717b445be0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603448"/>
            <a:ext cx="9144000" cy="9144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 rot="20822264">
            <a:off x="-324544" y="404664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23256" y="3244334"/>
            <a:ext cx="489749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80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C00000"/>
                </a:solidFill>
                <a:latin typeface="Comic Sans MS" pitchFamily="66" charset="0"/>
              </a:rPr>
              <a:t>Antonyms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 rot="20822264">
            <a:off x="-309637" y="404659"/>
            <a:ext cx="374441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omic Sans MS" pitchFamily="66" charset="0"/>
              </a:rPr>
              <a:t>English week</a:t>
            </a:r>
            <a:endParaRPr lang="ru-RU" sz="3600" b="1" cap="all" dirty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Comic Sans MS" pitchFamily="66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63888" y="548680"/>
          <a:ext cx="4680520" cy="734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0260"/>
                <a:gridCol w="2340260"/>
              </a:tblGrid>
              <a:tr h="5200352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itchFamily="66" charset="0"/>
                        </a:rPr>
                        <a:t>Tall</a:t>
                      </a:r>
                    </a:p>
                    <a:p>
                      <a:r>
                        <a:rPr 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itchFamily="66" charset="0"/>
                        </a:rPr>
                        <a:t>Dark</a:t>
                      </a:r>
                    </a:p>
                    <a:p>
                      <a:r>
                        <a:rPr 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itchFamily="66" charset="0"/>
                        </a:rPr>
                        <a:t>Sad</a:t>
                      </a:r>
                    </a:p>
                    <a:p>
                      <a:r>
                        <a:rPr 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itchFamily="66" charset="0"/>
                        </a:rPr>
                        <a:t>Fall</a:t>
                      </a:r>
                    </a:p>
                    <a:p>
                      <a:r>
                        <a:rPr 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itchFamily="66" charset="0"/>
                        </a:rPr>
                        <a:t>Dry</a:t>
                      </a:r>
                    </a:p>
                    <a:p>
                      <a:r>
                        <a:rPr 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itchFamily="66" charset="0"/>
                        </a:rPr>
                        <a:t>Love</a:t>
                      </a:r>
                    </a:p>
                    <a:p>
                      <a:r>
                        <a:rPr 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itchFamily="66" charset="0"/>
                        </a:rPr>
                        <a:t>Narrow</a:t>
                      </a:r>
                    </a:p>
                    <a:p>
                      <a:r>
                        <a:rPr 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itchFamily="66" charset="0"/>
                        </a:rPr>
                        <a:t>Old</a:t>
                      </a:r>
                    </a:p>
                    <a:p>
                      <a:r>
                        <a:rPr 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itchFamily="66" charset="0"/>
                        </a:rPr>
                        <a:t>Clean</a:t>
                      </a:r>
                    </a:p>
                    <a:p>
                      <a:r>
                        <a:rPr 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itchFamily="66" charset="0"/>
                        </a:rPr>
                        <a:t>Big</a:t>
                      </a:r>
                    </a:p>
                    <a:p>
                      <a:r>
                        <a:rPr 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itchFamily="66" charset="0"/>
                        </a:rPr>
                        <a:t>Strong</a:t>
                      </a:r>
                    </a:p>
                    <a:p>
                      <a:r>
                        <a:rPr 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itchFamily="66" charset="0"/>
                        </a:rPr>
                        <a:t>Ground</a:t>
                      </a:r>
                    </a:p>
                    <a:p>
                      <a:r>
                        <a:rPr 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itchFamily="66" charset="0"/>
                        </a:rPr>
                        <a:t>Summer</a:t>
                      </a:r>
                    </a:p>
                    <a:p>
                      <a:r>
                        <a:rPr 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itchFamily="66" charset="0"/>
                        </a:rPr>
                        <a:t>End</a:t>
                      </a:r>
                    </a:p>
                    <a:p>
                      <a:endParaRPr lang="en-US" sz="28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itchFamily="66" charset="0"/>
                      </a:endParaRPr>
                    </a:p>
                    <a:p>
                      <a:endParaRPr lang="en-US" sz="28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itchFamily="66" charset="0"/>
                      </a:endParaRPr>
                    </a:p>
                    <a:p>
                      <a:endParaRPr lang="en-US" sz="28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itchFamily="66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itchFamily="66" charset="0"/>
                        </a:rPr>
                        <a:t>Happy</a:t>
                      </a:r>
                    </a:p>
                    <a:p>
                      <a:r>
                        <a:rPr 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itchFamily="66" charset="0"/>
                        </a:rPr>
                        <a:t>Black</a:t>
                      </a:r>
                    </a:p>
                    <a:p>
                      <a:r>
                        <a:rPr 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itchFamily="66" charset="0"/>
                        </a:rPr>
                        <a:t>Talk</a:t>
                      </a:r>
                    </a:p>
                    <a:p>
                      <a:r>
                        <a:rPr 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itchFamily="66" charset="0"/>
                        </a:rPr>
                        <a:t>Night</a:t>
                      </a:r>
                    </a:p>
                    <a:p>
                      <a:r>
                        <a:rPr 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itchFamily="66" charset="0"/>
                        </a:rPr>
                        <a:t>Wide</a:t>
                      </a:r>
                    </a:p>
                    <a:p>
                      <a:r>
                        <a:rPr 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itchFamily="66" charset="0"/>
                        </a:rPr>
                        <a:t>Young</a:t>
                      </a:r>
                    </a:p>
                    <a:p>
                      <a:r>
                        <a:rPr 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itchFamily="66" charset="0"/>
                        </a:rPr>
                        <a:t>Round</a:t>
                      </a:r>
                    </a:p>
                    <a:p>
                      <a:r>
                        <a:rPr 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itchFamily="66" charset="0"/>
                        </a:rPr>
                        <a:t>Cry</a:t>
                      </a:r>
                    </a:p>
                    <a:p>
                      <a:r>
                        <a:rPr 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itchFamily="66" charset="0"/>
                        </a:rPr>
                        <a:t>New</a:t>
                      </a:r>
                      <a:endParaRPr lang="ru-RU" sz="28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r>
                        <a:rPr 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itchFamily="66" charset="0"/>
                        </a:rPr>
                        <a:t>Evening</a:t>
                      </a:r>
                    </a:p>
                    <a:p>
                      <a:r>
                        <a:rPr 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itchFamily="66" charset="0"/>
                        </a:rPr>
                        <a:t>Bye</a:t>
                      </a:r>
                    </a:p>
                    <a:p>
                      <a:r>
                        <a:rPr 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itchFamily="66" charset="0"/>
                        </a:rPr>
                        <a:t>Open</a:t>
                      </a:r>
                    </a:p>
                    <a:p>
                      <a:r>
                        <a:rPr lang="en-US" sz="28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itchFamily="66" charset="0"/>
                        </a:rPr>
                        <a:t>No</a:t>
                      </a:r>
                    </a:p>
                    <a:p>
                      <a:r>
                        <a:rPr lang="en-US" sz="280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itchFamily="66" charset="0"/>
                        </a:rPr>
                        <a:t>Bright</a:t>
                      </a:r>
                      <a:r>
                        <a:rPr lang="en-US" sz="2800" dirty="0" err="1" smtClean="0"/>
                        <a:t>NN</a:t>
                      </a:r>
                      <a:r>
                        <a:rPr lang="en-US" dirty="0" err="1" smtClean="0"/>
                        <a:t>GdG</a:t>
                      </a:r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204</TotalTime>
  <Words>537</Words>
  <Application>Microsoft Office PowerPoint</Application>
  <PresentationFormat>Экран (4:3)</PresentationFormat>
  <Paragraphs>201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Тема Office</vt:lpstr>
      <vt:lpstr>“GREAT MINDS”</vt:lpstr>
      <vt:lpstr>Слайд 2</vt:lpstr>
      <vt:lpstr>If you, Sandy, have two candies, Give one candy  to Andy and Sandy. </vt:lpstr>
      <vt:lpstr>A little pot  is  soon hot. </vt:lpstr>
      <vt:lpstr>A cup of coffee from a copper coffee pot. </vt:lpstr>
      <vt:lpstr>Bobby brings  bright bells. </vt:lpstr>
      <vt:lpstr>Chilly children  cheerfull chant.</vt:lpstr>
      <vt:lpstr>Слайд 8</vt:lpstr>
      <vt:lpstr>Слайд 9</vt:lpstr>
      <vt:lpstr>Слайд 10</vt:lpstr>
      <vt:lpstr>Слайд 11</vt:lpstr>
      <vt:lpstr>Слайд 12</vt:lpstr>
      <vt:lpstr>He is not a tailor  but  carries needles with him.</vt:lpstr>
      <vt:lpstr>a hedgehog   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You are  never  too old to learn. </vt:lpstr>
      <vt:lpstr>Слайд 26</vt:lpstr>
      <vt:lpstr>Слайд 27</vt:lpstr>
      <vt:lpstr>Слайд 28</vt:lpstr>
      <vt:lpstr>Слайд 29</vt:lpstr>
      <vt:lpstr>   </vt:lpstr>
      <vt:lpstr>   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 Correct the questions &amp; answer them.</vt:lpstr>
      <vt:lpstr>Слайд 42</vt:lpstr>
      <vt:lpstr>Слайд 43</vt:lpstr>
      <vt:lpstr>Слайд 44</vt:lpstr>
      <vt:lpstr>Слайд 45</vt:lpstr>
      <vt:lpstr>Слайд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25</cp:revision>
  <dcterms:created xsi:type="dcterms:W3CDTF">2017-04-07T00:28:14Z</dcterms:created>
  <dcterms:modified xsi:type="dcterms:W3CDTF">2017-04-12T04:27:32Z</dcterms:modified>
</cp:coreProperties>
</file>