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0" d="100"/>
          <a:sy n="60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6015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gamma.app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gamma.ap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gamma.ap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0.png"/><Relationship Id="rId7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8AF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80E26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2004060"/>
            <a:ext cx="7477601" cy="19164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7545"/>
              </a:lnSpc>
              <a:buNone/>
            </a:pPr>
            <a:r>
              <a:rPr lang="ky" sz="6036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Өсүмдүктөр менен таанышуу</a:t>
            </a:r>
            <a:endParaRPr lang="en-US" sz="6036" dirty="0"/>
          </a:p>
        </p:txBody>
      </p:sp>
      <p:sp>
        <p:nvSpPr>
          <p:cNvPr id="6" name="Text 3"/>
          <p:cNvSpPr/>
          <p:nvPr/>
        </p:nvSpPr>
        <p:spPr>
          <a:xfrm>
            <a:off x="833199" y="4253746"/>
            <a:ext cx="747760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 жер бетиндеги жашоону колдоодо негизги ролду ойногон укмуштуудай организмдер. Кичинекей мохтардан күчтүү дарактарга чейин, алар сансыз тиричилик формалары үчүн тамак-аш, кычкылтек жана жашоо чөйрөсүн камсыз кылат.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833199" y="5853351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819" y="5860971"/>
            <a:ext cx="340162" cy="34016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299686" y="5836682"/>
            <a:ext cx="3133725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3062"/>
              </a:lnSpc>
              <a:buNone/>
            </a:pPr>
            <a:r>
              <a:rPr lang="ky" sz="2187" b="1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автору Бурул Токтогулова</a:t>
            </a:r>
            <a:endParaRPr lang="en-US" sz="2187" dirty="0"/>
          </a:p>
        </p:txBody>
      </p:sp>
      <p:pic>
        <p:nvPicPr>
          <p:cNvPr id="10" name="Image 2" descr="preencoded.png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8AF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80E26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105501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ky" sz="4374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Өсүмдүк структурасы</a:t>
            </a:r>
            <a:endParaRPr lang="en-US" sz="4374" dirty="0"/>
          </a:p>
        </p:txBody>
      </p:sp>
      <p:sp>
        <p:nvSpPr>
          <p:cNvPr id="5" name="Text 3"/>
          <p:cNvSpPr/>
          <p:nvPr/>
        </p:nvSpPr>
        <p:spPr>
          <a:xfrm>
            <a:off x="2037993" y="335530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Тамыр системасы</a:t>
            </a:r>
            <a:endParaRPr lang="en-US" sz="2187" dirty="0"/>
          </a:p>
        </p:txBody>
      </p:sp>
      <p:sp>
        <p:nvSpPr>
          <p:cNvPr id="6" name="Text 4"/>
          <p:cNvSpPr/>
          <p:nvPr/>
        </p:nvSpPr>
        <p:spPr>
          <a:xfrm>
            <a:off x="2037993" y="3924657"/>
            <a:ext cx="315634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Өсүмдүктүн тамырлары топурактан суу менен азыктандыруучу заттарды сиңирип алуу жана өсүмдүктү жерде кармап туруу үчүн кызмат кылат.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5743932" y="335530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Root</a:t>
            </a:r>
            <a:endParaRPr lang="en-US" sz="2187" dirty="0"/>
          </a:p>
        </p:txBody>
      </p:sp>
      <p:sp>
        <p:nvSpPr>
          <p:cNvPr id="8" name="Text 6"/>
          <p:cNvSpPr/>
          <p:nvPr/>
        </p:nvSpPr>
        <p:spPr>
          <a:xfrm>
            <a:off x="5743932" y="3924657"/>
            <a:ext cx="315634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Өсүмдүктүн сабагы азыктандыруучу заттарды тамырдан жалбырактарга жана башка органдарга жеткирүү үчүн жооптуу.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9449872" y="3355300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Жалбырактары</a:t>
            </a:r>
            <a:endParaRPr lang="en-US" sz="2187" dirty="0"/>
          </a:p>
        </p:txBody>
      </p:sp>
      <p:sp>
        <p:nvSpPr>
          <p:cNvPr id="10" name="Text 8"/>
          <p:cNvSpPr/>
          <p:nvPr/>
        </p:nvSpPr>
        <p:spPr>
          <a:xfrm>
            <a:off x="9449872" y="3924657"/>
            <a:ext cx="315634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Жалбырактар күн энергиясын химиялык энергияга айландыруучу фотосинтетикалык органдар.</a:t>
            </a:r>
            <a:endParaRPr lang="en-US" sz="1750" dirty="0"/>
          </a:p>
        </p:txBody>
      </p:sp>
      <p:pic>
        <p:nvPicPr>
          <p:cNvPr id="11" name="Image 0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8AF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80E26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" y="0"/>
            <a:ext cx="36576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490799" y="991910"/>
            <a:ext cx="8735735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ky" sz="4374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Фотосинтез жана өсүмдүктөрдүн азыктануусу.</a:t>
            </a:r>
            <a:endParaRPr lang="en-US" sz="4374" dirty="0"/>
          </a:p>
        </p:txBody>
      </p:sp>
      <p:sp>
        <p:nvSpPr>
          <p:cNvPr id="6" name="Shape 3"/>
          <p:cNvSpPr/>
          <p:nvPr/>
        </p:nvSpPr>
        <p:spPr>
          <a:xfrm>
            <a:off x="4801910" y="2019538"/>
            <a:ext cx="44410" cy="5218152"/>
          </a:xfrm>
          <a:prstGeom prst="roundRect">
            <a:avLst>
              <a:gd name="adj" fmla="val 225151"/>
            </a:avLst>
          </a:prstGeom>
          <a:solidFill>
            <a:srgbClr val="414A70"/>
          </a:solidFill>
          <a:ln/>
        </p:spPr>
      </p:sp>
      <p:sp>
        <p:nvSpPr>
          <p:cNvPr id="7" name="Shape 4"/>
          <p:cNvSpPr/>
          <p:nvPr/>
        </p:nvSpPr>
        <p:spPr>
          <a:xfrm>
            <a:off x="5074027" y="2497157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414A70"/>
          </a:solidFill>
          <a:ln/>
        </p:spPr>
      </p:sp>
      <p:sp>
        <p:nvSpPr>
          <p:cNvPr id="8" name="Shape 5"/>
          <p:cNvSpPr/>
          <p:nvPr/>
        </p:nvSpPr>
        <p:spPr>
          <a:xfrm>
            <a:off x="4574084" y="2269450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747558" y="2311122"/>
            <a:ext cx="152876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ky" sz="2624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1</a:t>
            </a:r>
            <a:endParaRPr lang="en-US" sz="2624" dirty="0"/>
          </a:p>
        </p:txBody>
      </p:sp>
      <p:sp>
        <p:nvSpPr>
          <p:cNvPr id="10" name="Text 7"/>
          <p:cNvSpPr/>
          <p:nvPr/>
        </p:nvSpPr>
        <p:spPr>
          <a:xfrm>
            <a:off x="6046113" y="2241709"/>
            <a:ext cx="417266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Күн нурунун сиңиши</a:t>
            </a:r>
            <a:endParaRPr lang="en-US" sz="2187" dirty="0"/>
          </a:p>
        </p:txBody>
      </p:sp>
      <p:sp>
        <p:nvSpPr>
          <p:cNvPr id="11" name="Text 8"/>
          <p:cNvSpPr/>
          <p:nvPr/>
        </p:nvSpPr>
        <p:spPr>
          <a:xfrm>
            <a:off x="6046113" y="2722126"/>
            <a:ext cx="775108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 көмүр кычкыл газын жана сууну глюкозага айландыруу үчүн күндүн энергиясын колдонушат.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5074027" y="4310598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414A70"/>
          </a:solidFill>
          <a:ln/>
        </p:spPr>
      </p:sp>
      <p:sp>
        <p:nvSpPr>
          <p:cNvPr id="13" name="Shape 10"/>
          <p:cNvSpPr/>
          <p:nvPr/>
        </p:nvSpPr>
        <p:spPr>
          <a:xfrm>
            <a:off x="4574084" y="4082891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4723031" y="4124563"/>
            <a:ext cx="202049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ky" sz="2624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2</a:t>
            </a:r>
            <a:endParaRPr lang="en-US" sz="2624" dirty="0"/>
          </a:p>
        </p:txBody>
      </p:sp>
      <p:sp>
        <p:nvSpPr>
          <p:cNvPr id="15" name="Text 12"/>
          <p:cNvSpPr/>
          <p:nvPr/>
        </p:nvSpPr>
        <p:spPr>
          <a:xfrm>
            <a:off x="6046113" y="4055150"/>
            <a:ext cx="5439728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Азык заттарды ташуу</a:t>
            </a:r>
            <a:endParaRPr lang="en-US" sz="2187" dirty="0"/>
          </a:p>
        </p:txBody>
      </p:sp>
      <p:sp>
        <p:nvSpPr>
          <p:cNvPr id="16" name="Text 13"/>
          <p:cNvSpPr/>
          <p:nvPr/>
        </p:nvSpPr>
        <p:spPr>
          <a:xfrm>
            <a:off x="6046113" y="4535567"/>
            <a:ext cx="775108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Глюкоза өсүмдүктүн бардык бөлүктөрүн азыктандыруу үчүн тамырлар аркылуу ташылат.</a:t>
            </a:r>
            <a:endParaRPr lang="en-US" sz="1750" dirty="0"/>
          </a:p>
        </p:txBody>
      </p:sp>
      <p:sp>
        <p:nvSpPr>
          <p:cNvPr id="17" name="Shape 14"/>
          <p:cNvSpPr/>
          <p:nvPr/>
        </p:nvSpPr>
        <p:spPr>
          <a:xfrm>
            <a:off x="5074027" y="6124039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414A70"/>
          </a:solidFill>
          <a:ln/>
        </p:spPr>
      </p:sp>
      <p:sp>
        <p:nvSpPr>
          <p:cNvPr id="18" name="Shape 15"/>
          <p:cNvSpPr/>
          <p:nvPr/>
        </p:nvSpPr>
        <p:spPr>
          <a:xfrm>
            <a:off x="4574084" y="5896332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4731960" y="5938004"/>
            <a:ext cx="184071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ky" sz="2624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3</a:t>
            </a:r>
            <a:endParaRPr lang="en-US" sz="2624" dirty="0"/>
          </a:p>
        </p:txBody>
      </p:sp>
      <p:sp>
        <p:nvSpPr>
          <p:cNvPr id="20" name="Text 17"/>
          <p:cNvSpPr/>
          <p:nvPr/>
        </p:nvSpPr>
        <p:spPr>
          <a:xfrm>
            <a:off x="6046113" y="5868591"/>
            <a:ext cx="30220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Кычкылтек чыгаруу</a:t>
            </a:r>
            <a:endParaRPr lang="en-US" sz="2187" dirty="0"/>
          </a:p>
        </p:txBody>
      </p:sp>
      <p:sp>
        <p:nvSpPr>
          <p:cNvPr id="21" name="Text 18"/>
          <p:cNvSpPr/>
          <p:nvPr/>
        </p:nvSpPr>
        <p:spPr>
          <a:xfrm>
            <a:off x="6046113" y="6349008"/>
            <a:ext cx="775108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Фотосинтез учурунда өсүмдүктөр башка организмдер үчүн өтө маанилүү болгон кычкылтекти бөлүп чыгарышат.</a:t>
            </a:r>
            <a:endParaRPr lang="en-US" sz="1750" dirty="0"/>
          </a:p>
        </p:txBody>
      </p:sp>
      <p:pic>
        <p:nvPicPr>
          <p:cNvPr id="22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8AF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80E26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80E26">
              <a:alpha val="80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2037993" y="1895832"/>
            <a:ext cx="6409015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ky" sz="4374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Өсүмдүктөрдү көбөйтүү</a:t>
            </a:r>
            <a:endParaRPr lang="en-US" sz="4374" dirty="0"/>
          </a:p>
        </p:txBody>
      </p:sp>
      <p:sp>
        <p:nvSpPr>
          <p:cNvPr id="7" name="Shape 4"/>
          <p:cNvSpPr/>
          <p:nvPr/>
        </p:nvSpPr>
        <p:spPr>
          <a:xfrm>
            <a:off x="2037993" y="317337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211467" y="3215045"/>
            <a:ext cx="152876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ky" sz="2624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1</a:t>
            </a:r>
            <a:endParaRPr lang="en-US" sz="2624" dirty="0"/>
          </a:p>
        </p:txBody>
      </p:sp>
      <p:sp>
        <p:nvSpPr>
          <p:cNvPr id="9" name="Text 6"/>
          <p:cNvSpPr/>
          <p:nvPr/>
        </p:nvSpPr>
        <p:spPr>
          <a:xfrm>
            <a:off x="2760107" y="3173373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Үрөндөрдүн таралышы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2760107" y="4000976"/>
            <a:ext cx="2647950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 өнүп, жаңы өсүмдүктөрдү пайда кыла турган микробдорду камтыган уруктарды чыгарышат.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5630228" y="317337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779175" y="3215045"/>
            <a:ext cx="202049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ky" sz="2624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2</a:t>
            </a:r>
            <a:endParaRPr lang="en-US" sz="2624" dirty="0"/>
          </a:p>
        </p:txBody>
      </p:sp>
      <p:sp>
        <p:nvSpPr>
          <p:cNvPr id="13" name="Text 10"/>
          <p:cNvSpPr/>
          <p:nvPr/>
        </p:nvSpPr>
        <p:spPr>
          <a:xfrm>
            <a:off x="6352342" y="3173373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Вегетативдик көбөйүү</a:t>
            </a:r>
            <a:endParaRPr lang="en-US" sz="2187" dirty="0"/>
          </a:p>
        </p:txBody>
      </p:sp>
      <p:sp>
        <p:nvSpPr>
          <p:cNvPr id="14" name="Text 11"/>
          <p:cNvSpPr/>
          <p:nvPr/>
        </p:nvSpPr>
        <p:spPr>
          <a:xfrm>
            <a:off x="6352342" y="4000976"/>
            <a:ext cx="2647950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Кээ бир өсүмдүктөрдү кыюу, түйүн, пияз жана башка өзгөртүлгөн бүчүрлөр менен көбөйтүүгө болот.</a:t>
            </a:r>
            <a:endParaRPr lang="en-US" sz="1750" dirty="0"/>
          </a:p>
        </p:txBody>
      </p:sp>
      <p:sp>
        <p:nvSpPr>
          <p:cNvPr id="15" name="Shape 12"/>
          <p:cNvSpPr/>
          <p:nvPr/>
        </p:nvSpPr>
        <p:spPr>
          <a:xfrm>
            <a:off x="9222462" y="3173373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9380339" y="3215045"/>
            <a:ext cx="184071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ky" sz="2624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3</a:t>
            </a:r>
            <a:endParaRPr lang="en-US" sz="2624" dirty="0"/>
          </a:p>
        </p:txBody>
      </p:sp>
      <p:sp>
        <p:nvSpPr>
          <p:cNvPr id="17" name="Text 14"/>
          <p:cNvSpPr/>
          <p:nvPr/>
        </p:nvSpPr>
        <p:spPr>
          <a:xfrm>
            <a:off x="9944576" y="3173373"/>
            <a:ext cx="264795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Билим талаш</a:t>
            </a:r>
            <a:endParaRPr lang="en-US" sz="2187" dirty="0"/>
          </a:p>
        </p:txBody>
      </p:sp>
      <p:sp>
        <p:nvSpPr>
          <p:cNvPr id="18" name="Text 15"/>
          <p:cNvSpPr/>
          <p:nvPr/>
        </p:nvSpPr>
        <p:spPr>
          <a:xfrm>
            <a:off x="9944576" y="3653790"/>
            <a:ext cx="2647950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Папоротник жана башка споралуу өсүмдүктөр аба аркылуу таралган майда споралар аркылуу көбөйүшөт.</a:t>
            </a:r>
            <a:endParaRPr lang="en-US" sz="1750" dirty="0"/>
          </a:p>
        </p:txBody>
      </p:sp>
      <p:pic>
        <p:nvPicPr>
          <p:cNvPr id="19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8AF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80E26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327904"/>
            <a:ext cx="6873121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ky" sz="4374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Өсүмдүктөрдүн классификациясы</a:t>
            </a:r>
            <a:endParaRPr lang="en-US" sz="4374" dirty="0"/>
          </a:p>
        </p:txBody>
      </p:sp>
      <p:sp>
        <p:nvSpPr>
          <p:cNvPr id="5" name="Shape 3"/>
          <p:cNvSpPr/>
          <p:nvPr/>
        </p:nvSpPr>
        <p:spPr>
          <a:xfrm>
            <a:off x="2037993" y="2466618"/>
            <a:ext cx="5166122" cy="2273022"/>
          </a:xfrm>
          <a:prstGeom prst="roundRect">
            <a:avLst>
              <a:gd name="adj" fmla="val 4399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267783" y="2696408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Деңиз балыры</a:t>
            </a:r>
            <a:endParaRPr lang="en-US" sz="2187" dirty="0"/>
          </a:p>
        </p:txBody>
      </p:sp>
      <p:sp>
        <p:nvSpPr>
          <p:cNvPr id="7" name="Text 5"/>
          <p:cNvSpPr/>
          <p:nvPr/>
        </p:nvSpPr>
        <p:spPr>
          <a:xfrm>
            <a:off x="2267783" y="3176826"/>
            <a:ext cx="470654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Суу чөйрөсүндө жашоочу жөнөкөй бир клеткалуу же көп клеткалуу организмдер.</a:t>
            </a:r>
            <a:endParaRPr lang="en-US" sz="1750" dirty="0"/>
          </a:p>
        </p:txBody>
      </p:sp>
      <p:sp>
        <p:nvSpPr>
          <p:cNvPr id="8" name="Shape 6"/>
          <p:cNvSpPr/>
          <p:nvPr/>
        </p:nvSpPr>
        <p:spPr>
          <a:xfrm>
            <a:off x="7426285" y="2466618"/>
            <a:ext cx="5166122" cy="2273022"/>
          </a:xfrm>
          <a:prstGeom prst="roundRect">
            <a:avLst>
              <a:gd name="adj" fmla="val 4399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7656076" y="2696408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Мосс</a:t>
            </a:r>
            <a:endParaRPr lang="en-US" sz="2187" dirty="0"/>
          </a:p>
        </p:txBody>
      </p:sp>
      <p:sp>
        <p:nvSpPr>
          <p:cNvPr id="10" name="Text 8"/>
          <p:cNvSpPr/>
          <p:nvPr/>
        </p:nvSpPr>
        <p:spPr>
          <a:xfrm>
            <a:off x="7656076" y="3176826"/>
            <a:ext cx="470654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Сууну жана азык заттарды ташыган тамыр системасы бар алгачкы кургактык өсүмдүктөрү.</a:t>
            </a:r>
            <a:endParaRPr lang="en-US" sz="1750" dirty="0"/>
          </a:p>
        </p:txBody>
      </p:sp>
      <p:sp>
        <p:nvSpPr>
          <p:cNvPr id="11" name="Shape 9"/>
          <p:cNvSpPr/>
          <p:nvPr/>
        </p:nvSpPr>
        <p:spPr>
          <a:xfrm>
            <a:off x="2037993" y="4961811"/>
            <a:ext cx="5166122" cy="1939766"/>
          </a:xfrm>
          <a:prstGeom prst="roundRect">
            <a:avLst>
              <a:gd name="adj" fmla="val 5155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2267783" y="519160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Fern</a:t>
            </a:r>
            <a:endParaRPr lang="en-US" sz="2187" dirty="0"/>
          </a:p>
        </p:txBody>
      </p:sp>
      <p:sp>
        <p:nvSpPr>
          <p:cNvPr id="13" name="Text 11"/>
          <p:cNvSpPr/>
          <p:nvPr/>
        </p:nvSpPr>
        <p:spPr>
          <a:xfrm>
            <a:off x="2267783" y="5672018"/>
            <a:ext cx="470654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Мүнөздүү мамык жалбырактары менен айырмаланган байыркы споралуу өсүмдүктөр.</a:t>
            </a:r>
            <a:endParaRPr lang="en-US" sz="1750" dirty="0"/>
          </a:p>
        </p:txBody>
      </p:sp>
      <p:sp>
        <p:nvSpPr>
          <p:cNvPr id="14" name="Shape 12"/>
          <p:cNvSpPr/>
          <p:nvPr/>
        </p:nvSpPr>
        <p:spPr>
          <a:xfrm>
            <a:off x="7426285" y="4961811"/>
            <a:ext cx="5166122" cy="1939766"/>
          </a:xfrm>
          <a:prstGeom prst="roundRect">
            <a:avLst>
              <a:gd name="adj" fmla="val 5155"/>
            </a:avLst>
          </a:prstGeom>
          <a:solidFill>
            <a:srgbClr val="283157"/>
          </a:solidFill>
          <a:ln w="7620">
            <a:solidFill>
              <a:srgbClr val="414A70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656076" y="519160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Gymnosperms</a:t>
            </a:r>
            <a:endParaRPr lang="en-US" sz="2187" dirty="0"/>
          </a:p>
        </p:txBody>
      </p:sp>
      <p:sp>
        <p:nvSpPr>
          <p:cNvPr id="16" name="Text 14"/>
          <p:cNvSpPr/>
          <p:nvPr/>
        </p:nvSpPr>
        <p:spPr>
          <a:xfrm>
            <a:off x="7656076" y="5672018"/>
            <a:ext cx="4706541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Жылаңач уруктар менен көбөйүүчү ийне жалбырактуу дарактар жана бадалдар.</a:t>
            </a:r>
            <a:endParaRPr lang="en-US" sz="1750" dirty="0"/>
          </a:p>
        </p:txBody>
      </p:sp>
      <p:pic>
        <p:nvPicPr>
          <p:cNvPr id="17" name="Image 0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8AF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80E26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576388"/>
            <a:ext cx="7906941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ky" sz="4374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Өсүмдүктөрдүн экосистемадагы ролу</a:t>
            </a:r>
            <a:endParaRPr lang="en-US" sz="4374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993" y="2715101"/>
            <a:ext cx="555427" cy="55542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37993" y="3492698"/>
            <a:ext cx="2388632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Өндүрүүчү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037993" y="3973116"/>
            <a:ext cx="2388632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 азык чынжырынын негизин түзгөн органикалык заттардын негизги өндүрүүчүлөрү болуп саналат.</a:t>
            </a:r>
            <a:endParaRPr lang="en-US" sz="17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9881" y="2715101"/>
            <a:ext cx="555427" cy="555427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759881" y="3492698"/>
            <a:ext cx="2388632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Суунун айлануусун жөнгө салуу</a:t>
            </a:r>
            <a:endParaRPr lang="en-US" sz="2187" dirty="0"/>
          </a:p>
        </p:txBody>
      </p:sp>
      <p:sp>
        <p:nvSpPr>
          <p:cNvPr id="10" name="Text 6"/>
          <p:cNvSpPr/>
          <p:nvPr/>
        </p:nvSpPr>
        <p:spPr>
          <a:xfrm>
            <a:off x="4759881" y="4320302"/>
            <a:ext cx="2388632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 топурактан нымды сиңирип, атмосферага чыгаруу менен суунун айланышында маанилүү роль ойнойт.</a:t>
            </a:r>
            <a:endParaRPr lang="en-US" sz="175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1768" y="2715101"/>
            <a:ext cx="555427" cy="555427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7481768" y="3492698"/>
            <a:ext cx="2388632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Топурактарды турукташтыруу</a:t>
            </a:r>
            <a:endParaRPr lang="en-US" sz="2187" dirty="0"/>
          </a:p>
        </p:txBody>
      </p:sp>
      <p:sp>
        <p:nvSpPr>
          <p:cNvPr id="13" name="Text 8"/>
          <p:cNvSpPr/>
          <p:nvPr/>
        </p:nvSpPr>
        <p:spPr>
          <a:xfrm>
            <a:off x="7481768" y="4320302"/>
            <a:ext cx="2388632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Өсүмдүктөрдүн тамыры эрозияны алдын алууга жана топурактын асылдуулугун сактоого жардам берет.</a:t>
            </a:r>
            <a:endParaRPr lang="en-US" sz="1750" dirty="0"/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3656" y="2715101"/>
            <a:ext cx="555427" cy="555427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10203656" y="3492698"/>
            <a:ext cx="2388751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ky" sz="2187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Кычкылтек өндүрүү</a:t>
            </a:r>
            <a:endParaRPr lang="en-US" sz="2187" dirty="0"/>
          </a:p>
        </p:txBody>
      </p:sp>
      <p:sp>
        <p:nvSpPr>
          <p:cNvPr id="16" name="Text 10"/>
          <p:cNvSpPr/>
          <p:nvPr/>
        </p:nvSpPr>
        <p:spPr>
          <a:xfrm>
            <a:off x="10203656" y="4320302"/>
            <a:ext cx="2388751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Фотосинтез процессинде өсүмдүктөр башка организмдердин дем алуусу үчүн керектүү кычкылтекти бөлүп чыгарышат.</a:t>
            </a:r>
            <a:endParaRPr lang="en-US" sz="1750" dirty="0"/>
          </a:p>
        </p:txBody>
      </p:sp>
      <p:pic>
        <p:nvPicPr>
          <p:cNvPr id="17" name="Image 4" descr="preencoded.pn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8AF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0791"/>
          </a:xfrm>
          <a:prstGeom prst="rect">
            <a:avLst/>
          </a:prstGeom>
          <a:solidFill>
            <a:srgbClr val="080E26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" y="0"/>
            <a:ext cx="3657600" cy="8230791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4486156" y="607576"/>
            <a:ext cx="931568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37"/>
              </a:lnSpc>
              <a:buNone/>
            </a:pPr>
            <a:r>
              <a:rPr lang="ky" sz="4350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Өсүмдүктөрдүн адам жашоосунда колдонулушу</a:t>
            </a:r>
            <a:endParaRPr lang="en-US" sz="43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6156" y="2320052"/>
            <a:ext cx="1104781" cy="176772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922288" y="2540913"/>
            <a:ext cx="2762131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ky" sz="2175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Тамак-аш</a:t>
            </a:r>
            <a:endParaRPr lang="en-US" sz="2175" dirty="0"/>
          </a:p>
        </p:txBody>
      </p:sp>
      <p:sp>
        <p:nvSpPr>
          <p:cNvPr id="8" name="Text 4"/>
          <p:cNvSpPr/>
          <p:nvPr/>
        </p:nvSpPr>
        <p:spPr>
          <a:xfrm>
            <a:off x="5922288" y="3018711"/>
            <a:ext cx="7879556" cy="6629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10"/>
              </a:lnSpc>
              <a:buNone/>
            </a:pPr>
            <a:r>
              <a:rPr lang="ky" sz="174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Мөмө-жемиш, жашылча жана дан сыяктуу тамак-аш азыктары үчүн көптөгөн өсүмдүктөр өстүрүлөт.</a:t>
            </a:r>
            <a:endParaRPr lang="en-US" sz="174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6156" y="4087773"/>
            <a:ext cx="1104781" cy="176772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922288" y="4308634"/>
            <a:ext cx="2762131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ky" sz="2175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Дары</a:t>
            </a:r>
            <a:endParaRPr lang="en-US" sz="2175" dirty="0"/>
          </a:p>
        </p:txBody>
      </p:sp>
      <p:sp>
        <p:nvSpPr>
          <p:cNvPr id="11" name="Text 6"/>
          <p:cNvSpPr/>
          <p:nvPr/>
        </p:nvSpPr>
        <p:spPr>
          <a:xfrm>
            <a:off x="5922288" y="4786432"/>
            <a:ext cx="7879556" cy="6629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10"/>
              </a:lnSpc>
              <a:buNone/>
            </a:pPr>
            <a:r>
              <a:rPr lang="ky" sz="174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Көптөгөн дары-дармектер дарылык касиеттеринен улам өсүмдүк материалдарынан алынат.</a:t>
            </a:r>
            <a:endParaRPr lang="en-US" sz="174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6156" y="5855494"/>
            <a:ext cx="1104781" cy="1767721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5922288" y="6076355"/>
            <a:ext cx="2762131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19"/>
              </a:lnSpc>
              <a:buNone/>
            </a:pPr>
            <a:r>
              <a:rPr lang="ky" sz="2175" dirty="0">
                <a:solidFill>
                  <a:srgbClr val="EBECE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өнөр жай</a:t>
            </a:r>
            <a:endParaRPr lang="en-US" sz="2175" dirty="0"/>
          </a:p>
        </p:txBody>
      </p:sp>
      <p:sp>
        <p:nvSpPr>
          <p:cNvPr id="14" name="Text 8"/>
          <p:cNvSpPr/>
          <p:nvPr/>
        </p:nvSpPr>
        <p:spPr>
          <a:xfrm>
            <a:off x="5922288" y="6554153"/>
            <a:ext cx="7879556" cy="6629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10"/>
              </a:lnSpc>
              <a:buNone/>
            </a:pPr>
            <a:r>
              <a:rPr lang="ky" sz="174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 күйүүчү май, текстиль, кагаз, курулуш материалдары жана башка көптөгөн буюмдарды өндүрүүдө колдонулат.</a:t>
            </a:r>
            <a:endParaRPr lang="en-US" sz="1740" dirty="0"/>
          </a:p>
        </p:txBody>
      </p:sp>
      <p:pic>
        <p:nvPicPr>
          <p:cNvPr id="15" name="Image 4" descr="preencoded.pn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8AF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80E26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615559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ky" sz="4374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Корутунду</a:t>
            </a:r>
            <a:endParaRPr lang="en-US" sz="4374" dirty="0"/>
          </a:p>
        </p:txBody>
      </p:sp>
      <p:sp>
        <p:nvSpPr>
          <p:cNvPr id="5" name="Shape 3"/>
          <p:cNvSpPr/>
          <p:nvPr/>
        </p:nvSpPr>
        <p:spPr>
          <a:xfrm>
            <a:off x="2037993" y="2754273"/>
            <a:ext cx="10554414" cy="3859649"/>
          </a:xfrm>
          <a:prstGeom prst="roundRect">
            <a:avLst>
              <a:gd name="adj" fmla="val 2591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2045613" y="2761893"/>
            <a:ext cx="10539174" cy="1281470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2267783" y="2902744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Ар түрдүүлүк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41181" y="2902744"/>
            <a:ext cx="4821436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 жөнөкөй бир клеткалуу дарактардан татаал көп жылдык дарактарга чейин.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2045613" y="4043363"/>
            <a:ext cx="10539174" cy="1281470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2267783" y="4184213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Мааниси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41181" y="4184213"/>
            <a:ext cx="4821436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 жер бетиндеги жашоонун негизи болуп саналат, башка организмдер үчүн тамак-аш, кычкылтек жана жашоо чөйрөсүн камсыз кылат.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2045613" y="5324832"/>
            <a:ext cx="10539174" cy="1281470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2267783" y="5465683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Окуу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7541181" y="5465683"/>
            <a:ext cx="4821436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Ботаника - өсүмдүктөрдүн түзүлүшүн, функцияларын жана классификациясын изилдөөчү илимий дисциплина.</a:t>
            </a:r>
            <a:endParaRPr lang="en-US" sz="1750" dirty="0"/>
          </a:p>
        </p:txBody>
      </p:sp>
      <p:pic>
        <p:nvPicPr>
          <p:cNvPr id="15" name="Image 0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A8AFC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80E26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762250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ky" sz="4374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Суроо</a:t>
            </a:r>
            <a:endParaRPr lang="en-US" sz="4374" dirty="0"/>
          </a:p>
        </p:txBody>
      </p:sp>
      <p:sp>
        <p:nvSpPr>
          <p:cNvPr id="5" name="Text 3"/>
          <p:cNvSpPr/>
          <p:nvPr/>
        </p:nvSpPr>
        <p:spPr>
          <a:xfrm>
            <a:off x="2393394" y="3900964"/>
            <a:ext cx="10199013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342900" indent="-342900" algn="l">
              <a:lnSpc>
                <a:spcPts val="2624"/>
              </a:lnSpc>
              <a:buSzPct val="100000"/>
              <a:buChar char="•"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Экологиялык тең салмактуулукту сактоодо өсүмдүктөр кандай роль ойнойт?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2393394" y="4311968"/>
            <a:ext cx="10199013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342900" indent="-342900" algn="l">
              <a:lnSpc>
                <a:spcPts val="2624"/>
              </a:lnSpc>
              <a:buSzPct val="100000"/>
              <a:buChar char="•"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Өсүмдүктөр ар кандай жашоо чөйрөсүнө кантип ыңгайлашат?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2393394" y="4722971"/>
            <a:ext cx="10199013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342900" indent="-342900" algn="l">
              <a:lnSpc>
                <a:spcPts val="2624"/>
              </a:lnSpc>
              <a:buSzPct val="100000"/>
              <a:buChar char="•"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Өсүмдүк эволюциясынын негизги этаптары кайсылар?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2393394" y="5133975"/>
            <a:ext cx="10199013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342900" indent="-342900" algn="l">
              <a:lnSpc>
                <a:spcPts val="2624"/>
              </a:lnSpc>
              <a:buSzPct val="100000"/>
              <a:buChar char="•"/>
            </a:pPr>
            <a:r>
              <a:rPr lang="ky" sz="1750" dirty="0">
                <a:solidFill>
                  <a:srgbClr val="EBECEF"/>
                </a:solidFill>
                <a:latin typeface="Epilogue" pitchFamily="34" charset="0"/>
                <a:ea typeface="Epilogue" pitchFamily="34" charset="-122"/>
                <a:cs typeface="Epilogue" pitchFamily="34" charset="-120"/>
              </a:rPr>
              <a:t>Кандай өсүмдүктөрдү адамдар күнүмдүк жашоодо колдонот?</a:t>
            </a:r>
            <a:endParaRPr lang="en-US" sz="1750" dirty="0"/>
          </a:p>
        </p:txBody>
      </p:sp>
      <p:pic>
        <p:nvPicPr>
          <p:cNvPr id="9" name="Image 0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435</Words>
  <Application>Microsoft Office PowerPoint</Application>
  <PresentationFormat>Произвольный</PresentationFormat>
  <Paragraphs>76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Epilogue</vt:lpstr>
      <vt:lpstr>Fraunces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admin</cp:lastModifiedBy>
  <cp:revision>1</cp:revision>
  <dcterms:created xsi:type="dcterms:W3CDTF">2024-06-06T10:38:09Z</dcterms:created>
  <dcterms:modified xsi:type="dcterms:W3CDTF">2024-06-06T11:49:59Z</dcterms:modified>
</cp:coreProperties>
</file>