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6"/>
  </p:notesMasterIdLst>
  <p:sldIdLst>
    <p:sldId id="256" r:id="rId2"/>
    <p:sldId id="257" r:id="rId3"/>
    <p:sldId id="259" r:id="rId4"/>
    <p:sldId id="262" r:id="rId5"/>
    <p:sldId id="280" r:id="rId6"/>
    <p:sldId id="270" r:id="rId7"/>
    <p:sldId id="277" r:id="rId8"/>
    <p:sldId id="281" r:id="rId9"/>
    <p:sldId id="279" r:id="rId10"/>
    <p:sldId id="268" r:id="rId11"/>
    <p:sldId id="267" r:id="rId12"/>
    <p:sldId id="260" r:id="rId13"/>
    <p:sldId id="261" r:id="rId14"/>
    <p:sldId id="282"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27F97BB-C833-4FB7-BDE5-3F7075034690}" styleName="Стиль из темы 2 - акцент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147" autoAdjust="0"/>
    <p:restoredTop sz="91049" autoAdjust="0"/>
  </p:normalViewPr>
  <p:slideViewPr>
    <p:cSldViewPr>
      <p:cViewPr>
        <p:scale>
          <a:sx n="66" d="100"/>
          <a:sy n="66" d="100"/>
        </p:scale>
        <p:origin x="-642"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9E57E11-4831-464B-A7AA-4E181B5F8365}" type="datetimeFigureOut">
              <a:rPr lang="ru-RU" smtClean="0"/>
              <a:pPr/>
              <a:t>09.03.2023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F9F68C7-A6A7-4D64-8E6A-C0FA555C9D61}" type="slidenum">
              <a:rPr lang="ru-RU" smtClean="0"/>
              <a:pPr/>
              <a:t>‹#›</a:t>
            </a:fld>
            <a:endParaRPr lang="ru-RU"/>
          </a:p>
        </p:txBody>
      </p:sp>
    </p:spTree>
    <p:extLst>
      <p:ext uri="{BB962C8B-B14F-4D97-AF65-F5344CB8AC3E}">
        <p14:creationId xmlns:p14="http://schemas.microsoft.com/office/powerpoint/2010/main" xmlns="" val="38993380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bwMode="gray">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60098" name="Rectangle 2"/>
          <p:cNvSpPr>
            <a:spLocks noGrp="1" noChangeArrowheads="1"/>
          </p:cNvSpPr>
          <p:nvPr>
            <p:ph type="ctrTitle"/>
          </p:nvPr>
        </p:nvSpPr>
        <p:spPr>
          <a:xfrm>
            <a:off x="304800" y="5229225"/>
            <a:ext cx="7723188" cy="762000"/>
          </a:xfrm>
        </p:spPr>
        <p:txBody>
          <a:bodyPr anchor="b"/>
          <a:lstStyle>
            <a:lvl1pPr algn="l">
              <a:defRPr/>
            </a:lvl1pPr>
          </a:lstStyle>
          <a:p>
            <a:pPr lvl="0"/>
            <a:r>
              <a:rPr lang="ru-RU" altLang="ru-RU" noProof="0" smtClean="0"/>
              <a:t>Образец заголовка</a:t>
            </a:r>
          </a:p>
        </p:txBody>
      </p:sp>
      <p:sp>
        <p:nvSpPr>
          <p:cNvPr id="260099" name="Rectangle 3"/>
          <p:cNvSpPr>
            <a:spLocks noGrp="1" noChangeArrowheads="1"/>
          </p:cNvSpPr>
          <p:nvPr>
            <p:ph type="subTitle" idx="1"/>
          </p:nvPr>
        </p:nvSpPr>
        <p:spPr>
          <a:xfrm>
            <a:off x="304800" y="6021388"/>
            <a:ext cx="7723188" cy="792162"/>
          </a:xfrm>
        </p:spPr>
        <p:txBody>
          <a:bodyPr/>
          <a:lstStyle>
            <a:lvl1pPr marL="0" indent="0">
              <a:buFont typeface="Wingdings" pitchFamily="2" charset="2"/>
              <a:buNone/>
              <a:defRPr/>
            </a:lvl1pPr>
          </a:lstStyle>
          <a:p>
            <a:pPr lvl="0"/>
            <a:r>
              <a:rPr lang="ru-RU" altLang="ru-RU" noProof="0" smtClean="0"/>
              <a:t>Образец подзаголовка</a:t>
            </a:r>
          </a:p>
        </p:txBody>
      </p:sp>
      <p:sp>
        <p:nvSpPr>
          <p:cNvPr id="260100" name="Rectangle 4"/>
          <p:cNvSpPr>
            <a:spLocks noGrp="1" noChangeArrowheads="1"/>
          </p:cNvSpPr>
          <p:nvPr>
            <p:ph type="dt" sz="quarter" idx="2"/>
          </p:nvPr>
        </p:nvSpPr>
        <p:spPr/>
        <p:txBody>
          <a:bodyPr/>
          <a:lstStyle>
            <a:lvl1pPr>
              <a:defRPr/>
            </a:lvl1pPr>
          </a:lstStyle>
          <a:p>
            <a:fld id="{C8BC473A-6D1E-4D4D-8656-F305A2476163}" type="datetimeFigureOut">
              <a:rPr lang="ru-RU" smtClean="0"/>
              <a:pPr/>
              <a:t>09.03.2023</a:t>
            </a:fld>
            <a:endParaRPr lang="ru-RU"/>
          </a:p>
        </p:txBody>
      </p:sp>
      <p:sp>
        <p:nvSpPr>
          <p:cNvPr id="260101" name="Rectangle 5"/>
          <p:cNvSpPr>
            <a:spLocks noGrp="1" noChangeArrowheads="1"/>
          </p:cNvSpPr>
          <p:nvPr>
            <p:ph type="ftr" sz="quarter" idx="3"/>
          </p:nvPr>
        </p:nvSpPr>
        <p:spPr/>
        <p:txBody>
          <a:bodyPr/>
          <a:lstStyle>
            <a:lvl1pPr>
              <a:defRPr/>
            </a:lvl1pPr>
          </a:lstStyle>
          <a:p>
            <a:endParaRPr lang="ru-RU"/>
          </a:p>
        </p:txBody>
      </p:sp>
      <p:sp>
        <p:nvSpPr>
          <p:cNvPr id="260102" name="Rectangle 6"/>
          <p:cNvSpPr>
            <a:spLocks noGrp="1" noChangeArrowheads="1"/>
          </p:cNvSpPr>
          <p:nvPr>
            <p:ph type="sldNum" sz="quarter" idx="4"/>
          </p:nvPr>
        </p:nvSpPr>
        <p:spPr/>
        <p:txBody>
          <a:bodyPr/>
          <a:lstStyle>
            <a:lvl1pPr>
              <a:defRPr/>
            </a:lvl1pPr>
          </a:lstStyle>
          <a:p>
            <a:fld id="{BE8C0E1B-E25A-49FC-B820-F3F7A2F0CCDE}" type="slidenum">
              <a:rPr lang="ru-RU" smtClean="0"/>
              <a:pPr/>
              <a:t>‹#›</a:t>
            </a:fld>
            <a:endParaRPr lang="ru-RU"/>
          </a:p>
        </p:txBody>
      </p:sp>
    </p:spTree>
  </p:cSld>
  <p:clrMapOvr>
    <a:masterClrMapping/>
  </p:clrMapOvr>
  <p:transition>
    <p:wheel spokes="8"/>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C8BC473A-6D1E-4D4D-8656-F305A2476163}" type="datetimeFigureOut">
              <a:rPr lang="ru-RU" smtClean="0"/>
              <a:pPr/>
              <a:t>09.03.2023</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BE8C0E1B-E25A-49FC-B820-F3F7A2F0CCDE}" type="slidenum">
              <a:rPr lang="ru-RU" smtClean="0"/>
              <a:pPr/>
              <a:t>‹#›</a:t>
            </a:fld>
            <a:endParaRPr lang="ru-RU"/>
          </a:p>
        </p:txBody>
      </p:sp>
    </p:spTree>
    <p:extLst>
      <p:ext uri="{BB962C8B-B14F-4D97-AF65-F5344CB8AC3E}">
        <p14:creationId xmlns:p14="http://schemas.microsoft.com/office/powerpoint/2010/main" xmlns="" val="2006970885"/>
      </p:ext>
    </p:extLst>
  </p:cSld>
  <p:clrMapOvr>
    <a:masterClrMapping/>
  </p:clrMapOvr>
  <p:transition>
    <p:wheel spokes="8"/>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34150" y="333375"/>
            <a:ext cx="1924050" cy="619125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762000" y="333375"/>
            <a:ext cx="5619750" cy="61912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C8BC473A-6D1E-4D4D-8656-F305A2476163}" type="datetimeFigureOut">
              <a:rPr lang="ru-RU" smtClean="0"/>
              <a:pPr/>
              <a:t>09.03.2023</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BE8C0E1B-E25A-49FC-B820-F3F7A2F0CCDE}" type="slidenum">
              <a:rPr lang="ru-RU" smtClean="0"/>
              <a:pPr/>
              <a:t>‹#›</a:t>
            </a:fld>
            <a:endParaRPr lang="ru-RU"/>
          </a:p>
        </p:txBody>
      </p:sp>
    </p:spTree>
    <p:extLst>
      <p:ext uri="{BB962C8B-B14F-4D97-AF65-F5344CB8AC3E}">
        <p14:creationId xmlns:p14="http://schemas.microsoft.com/office/powerpoint/2010/main" xmlns="" val="3042121807"/>
      </p:ext>
    </p:extLst>
  </p:cSld>
  <p:clrMapOvr>
    <a:masterClrMapping/>
  </p:clrMapOvr>
  <p:transition>
    <p:wheel spokes="8"/>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C8BC473A-6D1E-4D4D-8656-F305A2476163}" type="datetimeFigureOut">
              <a:rPr lang="ru-RU" smtClean="0"/>
              <a:pPr/>
              <a:t>09.03.2023</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BE8C0E1B-E25A-49FC-B820-F3F7A2F0CCDE}" type="slidenum">
              <a:rPr lang="ru-RU" smtClean="0"/>
              <a:pPr/>
              <a:t>‹#›</a:t>
            </a:fld>
            <a:endParaRPr lang="ru-RU"/>
          </a:p>
        </p:txBody>
      </p:sp>
    </p:spTree>
    <p:extLst>
      <p:ext uri="{BB962C8B-B14F-4D97-AF65-F5344CB8AC3E}">
        <p14:creationId xmlns:p14="http://schemas.microsoft.com/office/powerpoint/2010/main" xmlns="" val="1033570892"/>
      </p:ext>
    </p:extLst>
  </p:cSld>
  <p:clrMapOvr>
    <a:masterClrMapping/>
  </p:clrMapOvr>
  <p:transition>
    <p:wheel spokes="8"/>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fld id="{C8BC473A-6D1E-4D4D-8656-F305A2476163}" type="datetimeFigureOut">
              <a:rPr lang="ru-RU" smtClean="0"/>
              <a:pPr/>
              <a:t>09.03.2023</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BE8C0E1B-E25A-49FC-B820-F3F7A2F0CCDE}" type="slidenum">
              <a:rPr lang="ru-RU" smtClean="0"/>
              <a:pPr/>
              <a:t>‹#›</a:t>
            </a:fld>
            <a:endParaRPr lang="ru-RU"/>
          </a:p>
        </p:txBody>
      </p:sp>
    </p:spTree>
    <p:extLst>
      <p:ext uri="{BB962C8B-B14F-4D97-AF65-F5344CB8AC3E}">
        <p14:creationId xmlns:p14="http://schemas.microsoft.com/office/powerpoint/2010/main" xmlns="" val="3094130474"/>
      </p:ext>
    </p:extLst>
  </p:cSld>
  <p:clrMapOvr>
    <a:masterClrMapping/>
  </p:clrMapOvr>
  <p:transition>
    <p:wheel spokes="8"/>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762000" y="1773238"/>
            <a:ext cx="3771900" cy="4751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86300" y="1773238"/>
            <a:ext cx="3771900" cy="4751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fld id="{C8BC473A-6D1E-4D4D-8656-F305A2476163}" type="datetimeFigureOut">
              <a:rPr lang="ru-RU" smtClean="0"/>
              <a:pPr/>
              <a:t>09.03.2023</a:t>
            </a:fld>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BE8C0E1B-E25A-49FC-B820-F3F7A2F0CCDE}" type="slidenum">
              <a:rPr lang="ru-RU" smtClean="0"/>
              <a:pPr/>
              <a:t>‹#›</a:t>
            </a:fld>
            <a:endParaRPr lang="ru-RU"/>
          </a:p>
        </p:txBody>
      </p:sp>
    </p:spTree>
    <p:extLst>
      <p:ext uri="{BB962C8B-B14F-4D97-AF65-F5344CB8AC3E}">
        <p14:creationId xmlns:p14="http://schemas.microsoft.com/office/powerpoint/2010/main" xmlns="" val="3319499381"/>
      </p:ext>
    </p:extLst>
  </p:cSld>
  <p:clrMapOvr>
    <a:masterClrMapping/>
  </p:clrMapOvr>
  <p:transition>
    <p:wheel spokes="8"/>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fld id="{C8BC473A-6D1E-4D4D-8656-F305A2476163}" type="datetimeFigureOut">
              <a:rPr lang="ru-RU" smtClean="0"/>
              <a:pPr/>
              <a:t>09.03.2023</a:t>
            </a:fld>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BE8C0E1B-E25A-49FC-B820-F3F7A2F0CCDE}" type="slidenum">
              <a:rPr lang="ru-RU" smtClean="0"/>
              <a:pPr/>
              <a:t>‹#›</a:t>
            </a:fld>
            <a:endParaRPr lang="ru-RU"/>
          </a:p>
        </p:txBody>
      </p:sp>
    </p:spTree>
    <p:extLst>
      <p:ext uri="{BB962C8B-B14F-4D97-AF65-F5344CB8AC3E}">
        <p14:creationId xmlns:p14="http://schemas.microsoft.com/office/powerpoint/2010/main" xmlns="" val="1519431874"/>
      </p:ext>
    </p:extLst>
  </p:cSld>
  <p:clrMapOvr>
    <a:masterClrMapping/>
  </p:clrMapOvr>
  <p:transition>
    <p:wheel spokes="8"/>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fld id="{C8BC473A-6D1E-4D4D-8656-F305A2476163}" type="datetimeFigureOut">
              <a:rPr lang="ru-RU" smtClean="0"/>
              <a:pPr/>
              <a:t>09.03.2023</a:t>
            </a:fld>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BE8C0E1B-E25A-49FC-B820-F3F7A2F0CCDE}" type="slidenum">
              <a:rPr lang="ru-RU" smtClean="0"/>
              <a:pPr/>
              <a:t>‹#›</a:t>
            </a:fld>
            <a:endParaRPr lang="ru-RU"/>
          </a:p>
        </p:txBody>
      </p:sp>
    </p:spTree>
    <p:extLst>
      <p:ext uri="{BB962C8B-B14F-4D97-AF65-F5344CB8AC3E}">
        <p14:creationId xmlns:p14="http://schemas.microsoft.com/office/powerpoint/2010/main" xmlns="" val="2254603424"/>
      </p:ext>
    </p:extLst>
  </p:cSld>
  <p:clrMapOvr>
    <a:masterClrMapping/>
  </p:clrMapOvr>
  <p:transition>
    <p:wheel spokes="8"/>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fld id="{C8BC473A-6D1E-4D4D-8656-F305A2476163}" type="datetimeFigureOut">
              <a:rPr lang="ru-RU" smtClean="0"/>
              <a:pPr/>
              <a:t>09.03.2023</a:t>
            </a:fld>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BE8C0E1B-E25A-49FC-B820-F3F7A2F0CCDE}" type="slidenum">
              <a:rPr lang="ru-RU" smtClean="0"/>
              <a:pPr/>
              <a:t>‹#›</a:t>
            </a:fld>
            <a:endParaRPr lang="ru-RU"/>
          </a:p>
        </p:txBody>
      </p:sp>
    </p:spTree>
    <p:extLst>
      <p:ext uri="{BB962C8B-B14F-4D97-AF65-F5344CB8AC3E}">
        <p14:creationId xmlns:p14="http://schemas.microsoft.com/office/powerpoint/2010/main" xmlns="" val="2783812062"/>
      </p:ext>
    </p:extLst>
  </p:cSld>
  <p:clrMapOvr>
    <a:masterClrMapping/>
  </p:clrMapOvr>
  <p:transition>
    <p:wheel spokes="8"/>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fld id="{C8BC473A-6D1E-4D4D-8656-F305A2476163}" type="datetimeFigureOut">
              <a:rPr lang="ru-RU" smtClean="0"/>
              <a:pPr/>
              <a:t>09.03.2023</a:t>
            </a:fld>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BE8C0E1B-E25A-49FC-B820-F3F7A2F0CCDE}" type="slidenum">
              <a:rPr lang="ru-RU" smtClean="0"/>
              <a:pPr/>
              <a:t>‹#›</a:t>
            </a:fld>
            <a:endParaRPr lang="ru-RU"/>
          </a:p>
        </p:txBody>
      </p:sp>
    </p:spTree>
    <p:extLst>
      <p:ext uri="{BB962C8B-B14F-4D97-AF65-F5344CB8AC3E}">
        <p14:creationId xmlns:p14="http://schemas.microsoft.com/office/powerpoint/2010/main" xmlns="" val="2803556385"/>
      </p:ext>
    </p:extLst>
  </p:cSld>
  <p:clrMapOvr>
    <a:masterClrMapping/>
  </p:clrMapOvr>
  <p:transition>
    <p:wheel spokes="8"/>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fld id="{C8BC473A-6D1E-4D4D-8656-F305A2476163}" type="datetimeFigureOut">
              <a:rPr lang="ru-RU" smtClean="0"/>
              <a:pPr/>
              <a:t>09.03.2023</a:t>
            </a:fld>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BE8C0E1B-E25A-49FC-B820-F3F7A2F0CCDE}" type="slidenum">
              <a:rPr lang="ru-RU" smtClean="0"/>
              <a:pPr/>
              <a:t>‹#›</a:t>
            </a:fld>
            <a:endParaRPr lang="ru-RU"/>
          </a:p>
        </p:txBody>
      </p:sp>
    </p:spTree>
    <p:extLst>
      <p:ext uri="{BB962C8B-B14F-4D97-AF65-F5344CB8AC3E}">
        <p14:creationId xmlns:p14="http://schemas.microsoft.com/office/powerpoint/2010/main" xmlns="" val="4076997215"/>
      </p:ext>
    </p:extLst>
  </p:cSld>
  <p:clrMapOvr>
    <a:masterClrMapping/>
  </p:clrMapOvr>
  <p:transition>
    <p:wheel spokes="8"/>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59074" name="Rectangle 2"/>
          <p:cNvSpPr>
            <a:spLocks noGrp="1" noChangeArrowheads="1"/>
          </p:cNvSpPr>
          <p:nvPr>
            <p:ph type="title"/>
          </p:nvPr>
        </p:nvSpPr>
        <p:spPr bwMode="auto">
          <a:xfrm>
            <a:off x="762000" y="333375"/>
            <a:ext cx="7696200" cy="1066800"/>
          </a:xfrm>
          <a:prstGeom prst="rect">
            <a:avLst/>
          </a:prstGeom>
          <a:noFill/>
          <a:ln>
            <a:noFill/>
          </a:ln>
          <a:effectLst>
            <a:outerShdw dist="35921" dir="2700000" algn="ctr" rotWithShape="0">
              <a:schemeClr val="bg1"/>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Заголовок</a:t>
            </a:r>
          </a:p>
        </p:txBody>
      </p:sp>
      <p:sp>
        <p:nvSpPr>
          <p:cNvPr id="259075" name="Rectangle 3"/>
          <p:cNvSpPr>
            <a:spLocks noGrp="1" noChangeArrowheads="1"/>
          </p:cNvSpPr>
          <p:nvPr>
            <p:ph type="body" idx="1"/>
          </p:nvPr>
        </p:nvSpPr>
        <p:spPr bwMode="auto">
          <a:xfrm>
            <a:off x="762000" y="1773238"/>
            <a:ext cx="7696200" cy="4751387"/>
          </a:xfrm>
          <a:prstGeom prst="rect">
            <a:avLst/>
          </a:prstGeom>
          <a:noFill/>
          <a:ln>
            <a:noFill/>
          </a:ln>
          <a:effectLst>
            <a:outerShdw dist="35921" dir="2700000" algn="ctr" rotWithShape="0">
              <a:schemeClr val="bg1"/>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259079" name="Rectangle 7"/>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fld id="{C8BC473A-6D1E-4D4D-8656-F305A2476163}" type="datetimeFigureOut">
              <a:rPr lang="ru-RU" smtClean="0"/>
              <a:pPr/>
              <a:t>09.03.2023</a:t>
            </a:fld>
            <a:endParaRPr lang="ru-RU"/>
          </a:p>
        </p:txBody>
      </p:sp>
      <p:sp>
        <p:nvSpPr>
          <p:cNvPr id="259080" name="Rectangle 8"/>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ru-RU"/>
          </a:p>
        </p:txBody>
      </p:sp>
      <p:sp>
        <p:nvSpPr>
          <p:cNvPr id="259081" name="Rectangle 9"/>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BE8C0E1B-E25A-49FC-B820-F3F7A2F0CCDE}" type="slidenum">
              <a:rPr lang="ru-RU" smtClean="0"/>
              <a:pPr/>
              <a:t>‹#›</a:t>
            </a:fld>
            <a:endParaRPr lang="ru-RU"/>
          </a:p>
        </p:txBody>
      </p:sp>
    </p:spTree>
  </p:cSld>
  <p:clrMap bg1="dk2" tx1="lt1" bg2="dk1"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wheel spokes="8"/>
  </p:transition>
  <p:txStyles>
    <p:titleStyle>
      <a:lvl1pPr algn="ctr" rtl="0" eaLnBrk="1" fontAlgn="base" hangingPunct="1">
        <a:spcBef>
          <a:spcPct val="0"/>
        </a:spcBef>
        <a:spcAft>
          <a:spcPct val="0"/>
        </a:spcAft>
        <a:defRPr kumimoji="1" sz="4400">
          <a:solidFill>
            <a:schemeClr val="tx2"/>
          </a:solidFill>
          <a:latin typeface="+mj-lt"/>
          <a:ea typeface="+mj-ea"/>
          <a:cs typeface="+mj-cs"/>
        </a:defRPr>
      </a:lvl1pPr>
      <a:lvl2pPr algn="ctr" rtl="0" eaLnBrk="1" fontAlgn="base" hangingPunct="1">
        <a:spcBef>
          <a:spcPct val="0"/>
        </a:spcBef>
        <a:spcAft>
          <a:spcPct val="0"/>
        </a:spcAft>
        <a:defRPr kumimoji="1" sz="4400">
          <a:solidFill>
            <a:schemeClr val="tx2"/>
          </a:solidFill>
          <a:latin typeface="Tahoma" charset="0"/>
        </a:defRPr>
      </a:lvl2pPr>
      <a:lvl3pPr algn="ctr" rtl="0" eaLnBrk="1" fontAlgn="base" hangingPunct="1">
        <a:spcBef>
          <a:spcPct val="0"/>
        </a:spcBef>
        <a:spcAft>
          <a:spcPct val="0"/>
        </a:spcAft>
        <a:defRPr kumimoji="1" sz="4400">
          <a:solidFill>
            <a:schemeClr val="tx2"/>
          </a:solidFill>
          <a:latin typeface="Tahoma" charset="0"/>
        </a:defRPr>
      </a:lvl3pPr>
      <a:lvl4pPr algn="ctr" rtl="0" eaLnBrk="1" fontAlgn="base" hangingPunct="1">
        <a:spcBef>
          <a:spcPct val="0"/>
        </a:spcBef>
        <a:spcAft>
          <a:spcPct val="0"/>
        </a:spcAft>
        <a:defRPr kumimoji="1" sz="4400">
          <a:solidFill>
            <a:schemeClr val="tx2"/>
          </a:solidFill>
          <a:latin typeface="Tahoma" charset="0"/>
        </a:defRPr>
      </a:lvl4pPr>
      <a:lvl5pPr algn="ctr" rtl="0" eaLnBrk="1" fontAlgn="base" hangingPunct="1">
        <a:spcBef>
          <a:spcPct val="0"/>
        </a:spcBef>
        <a:spcAft>
          <a:spcPct val="0"/>
        </a:spcAft>
        <a:defRPr kumimoji="1" sz="4400">
          <a:solidFill>
            <a:schemeClr val="tx2"/>
          </a:solidFill>
          <a:latin typeface="Tahoma" charset="0"/>
        </a:defRPr>
      </a:lvl5pPr>
      <a:lvl6pPr marL="457200" algn="ctr" rtl="0" eaLnBrk="1" fontAlgn="base" hangingPunct="1">
        <a:spcBef>
          <a:spcPct val="0"/>
        </a:spcBef>
        <a:spcAft>
          <a:spcPct val="0"/>
        </a:spcAft>
        <a:defRPr kumimoji="1" sz="4400">
          <a:solidFill>
            <a:schemeClr val="tx2"/>
          </a:solidFill>
          <a:latin typeface="Tahoma" charset="0"/>
        </a:defRPr>
      </a:lvl6pPr>
      <a:lvl7pPr marL="914400" algn="ctr" rtl="0" eaLnBrk="1" fontAlgn="base" hangingPunct="1">
        <a:spcBef>
          <a:spcPct val="0"/>
        </a:spcBef>
        <a:spcAft>
          <a:spcPct val="0"/>
        </a:spcAft>
        <a:defRPr kumimoji="1" sz="4400">
          <a:solidFill>
            <a:schemeClr val="tx2"/>
          </a:solidFill>
          <a:latin typeface="Tahoma" charset="0"/>
        </a:defRPr>
      </a:lvl7pPr>
      <a:lvl8pPr marL="1371600" algn="ctr" rtl="0" eaLnBrk="1" fontAlgn="base" hangingPunct="1">
        <a:spcBef>
          <a:spcPct val="0"/>
        </a:spcBef>
        <a:spcAft>
          <a:spcPct val="0"/>
        </a:spcAft>
        <a:defRPr kumimoji="1" sz="4400">
          <a:solidFill>
            <a:schemeClr val="tx2"/>
          </a:solidFill>
          <a:latin typeface="Tahoma" charset="0"/>
        </a:defRPr>
      </a:lvl8pPr>
      <a:lvl9pPr marL="1828800" algn="ctr" rtl="0" eaLnBrk="1" fontAlgn="base" hangingPunct="1">
        <a:spcBef>
          <a:spcPct val="0"/>
        </a:spcBef>
        <a:spcAft>
          <a:spcPct val="0"/>
        </a:spcAft>
        <a:defRPr kumimoji="1" sz="4400">
          <a:solidFill>
            <a:schemeClr val="tx2"/>
          </a:solidFill>
          <a:latin typeface="Tahoma" charset="0"/>
        </a:defRPr>
      </a:lvl9pPr>
    </p:titleStyle>
    <p:bodyStyle>
      <a:lvl1pPr marL="342900" indent="-342900" algn="l" rtl="0" eaLnBrk="1" fontAlgn="base" hangingPunct="1">
        <a:spcBef>
          <a:spcPct val="20000"/>
        </a:spcBef>
        <a:spcAft>
          <a:spcPct val="0"/>
        </a:spcAft>
        <a:buClr>
          <a:schemeClr val="accent1"/>
        </a:buClr>
        <a:buSzPct val="75000"/>
        <a:buFont typeface="Wingdings" pitchFamily="2" charset="2"/>
        <a:buChar char="l"/>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accent1"/>
        </a:buClr>
        <a:buSzPct val="75000"/>
        <a:buFont typeface="Wingdings" pitchFamily="2" charset="2"/>
        <a:buChar char="l"/>
        <a:defRPr kumimoji="1" sz="2800">
          <a:solidFill>
            <a:schemeClr val="tx1"/>
          </a:solidFill>
          <a:latin typeface="+mn-lt"/>
        </a:defRPr>
      </a:lvl2pPr>
      <a:lvl3pPr marL="1143000" indent="-228600" algn="l" rtl="0" eaLnBrk="1" fontAlgn="base" hangingPunct="1">
        <a:spcBef>
          <a:spcPct val="20000"/>
        </a:spcBef>
        <a:spcAft>
          <a:spcPct val="0"/>
        </a:spcAft>
        <a:buClr>
          <a:schemeClr val="accent1"/>
        </a:buClr>
        <a:buSzPct val="75000"/>
        <a:buFont typeface="Wingdings" pitchFamily="2" charset="2"/>
        <a:buChar char="l"/>
        <a:defRPr kumimoji="1" sz="2400">
          <a:solidFill>
            <a:schemeClr val="tx1"/>
          </a:solidFill>
          <a:latin typeface="+mn-lt"/>
        </a:defRPr>
      </a:lvl3pPr>
      <a:lvl4pPr marL="1562100" indent="-228600" algn="l" rtl="0" eaLnBrk="1" fontAlgn="base" hangingPunct="1">
        <a:spcBef>
          <a:spcPct val="20000"/>
        </a:spcBef>
        <a:spcAft>
          <a:spcPct val="0"/>
        </a:spcAft>
        <a:buClr>
          <a:schemeClr val="accent1"/>
        </a:buClr>
        <a:buSzPct val="75000"/>
        <a:buFont typeface="Wingdings" pitchFamily="2" charset="2"/>
        <a:buChar char="l"/>
        <a:defRPr kumimoji="1" sz="2000">
          <a:solidFill>
            <a:schemeClr val="tx1"/>
          </a:solidFill>
          <a:latin typeface="+mn-lt"/>
        </a:defRPr>
      </a:lvl4pPr>
      <a:lvl5pPr marL="1981200" indent="-228600" algn="l" rtl="0" eaLnBrk="1" fontAlgn="base" hangingPunct="1">
        <a:spcBef>
          <a:spcPct val="20000"/>
        </a:spcBef>
        <a:spcAft>
          <a:spcPct val="0"/>
        </a:spcAft>
        <a:buClr>
          <a:schemeClr val="accent1"/>
        </a:buClr>
        <a:buSzPct val="75000"/>
        <a:buFont typeface="Wingdings" pitchFamily="2" charset="2"/>
        <a:buChar char="l"/>
        <a:defRPr kumimoji="1" sz="2000">
          <a:solidFill>
            <a:schemeClr val="tx1"/>
          </a:solidFill>
          <a:latin typeface="+mn-lt"/>
        </a:defRPr>
      </a:lvl5pPr>
      <a:lvl6pPr marL="2438400" indent="-228600" algn="l" rtl="0" eaLnBrk="1" fontAlgn="base" hangingPunct="1">
        <a:spcBef>
          <a:spcPct val="20000"/>
        </a:spcBef>
        <a:spcAft>
          <a:spcPct val="0"/>
        </a:spcAft>
        <a:buClr>
          <a:schemeClr val="accent1"/>
        </a:buClr>
        <a:buSzPct val="75000"/>
        <a:buFont typeface="Wingdings" pitchFamily="2" charset="2"/>
        <a:buChar char="l"/>
        <a:defRPr kumimoji="1" sz="2000">
          <a:solidFill>
            <a:schemeClr val="tx1"/>
          </a:solidFill>
          <a:latin typeface="+mn-lt"/>
        </a:defRPr>
      </a:lvl6pPr>
      <a:lvl7pPr marL="2895600" indent="-228600" algn="l" rtl="0" eaLnBrk="1" fontAlgn="base" hangingPunct="1">
        <a:spcBef>
          <a:spcPct val="20000"/>
        </a:spcBef>
        <a:spcAft>
          <a:spcPct val="0"/>
        </a:spcAft>
        <a:buClr>
          <a:schemeClr val="accent1"/>
        </a:buClr>
        <a:buSzPct val="75000"/>
        <a:buFont typeface="Wingdings" pitchFamily="2" charset="2"/>
        <a:buChar char="l"/>
        <a:defRPr kumimoji="1" sz="2000">
          <a:solidFill>
            <a:schemeClr val="tx1"/>
          </a:solidFill>
          <a:latin typeface="+mn-lt"/>
        </a:defRPr>
      </a:lvl7pPr>
      <a:lvl8pPr marL="3352800" indent="-228600" algn="l" rtl="0" eaLnBrk="1" fontAlgn="base" hangingPunct="1">
        <a:spcBef>
          <a:spcPct val="20000"/>
        </a:spcBef>
        <a:spcAft>
          <a:spcPct val="0"/>
        </a:spcAft>
        <a:buClr>
          <a:schemeClr val="accent1"/>
        </a:buClr>
        <a:buSzPct val="75000"/>
        <a:buFont typeface="Wingdings" pitchFamily="2" charset="2"/>
        <a:buChar char="l"/>
        <a:defRPr kumimoji="1" sz="2000">
          <a:solidFill>
            <a:schemeClr val="tx1"/>
          </a:solidFill>
          <a:latin typeface="+mn-lt"/>
        </a:defRPr>
      </a:lvl8pPr>
      <a:lvl9pPr marL="3810000" indent="-228600" algn="l" rtl="0" eaLnBrk="1" fontAlgn="base" hangingPunct="1">
        <a:spcBef>
          <a:spcPct val="20000"/>
        </a:spcBef>
        <a:spcAft>
          <a:spcPct val="0"/>
        </a:spcAft>
        <a:buClr>
          <a:schemeClr val="accent1"/>
        </a:buClr>
        <a:buSzPct val="75000"/>
        <a:buFont typeface="Wingdings" pitchFamily="2" charset="2"/>
        <a:buChar char="l"/>
        <a:defRPr kumimoji="1"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astromeridian.ru/imya/znachenie_imeni_Valerija.html" TargetMode="External"/><Relationship Id="rId2" Type="http://schemas.openxmlformats.org/officeDocument/2006/relationships/hyperlink" Target="http://www.wikipedia.org/ru" TargetMode="External"/><Relationship Id="rId1" Type="http://schemas.openxmlformats.org/officeDocument/2006/relationships/slideLayout" Target="../slideLayouts/slideLayout2.xml"/><Relationship Id="rId6" Type="http://schemas.openxmlformats.org/officeDocument/2006/relationships/hyperlink" Target="https://geno.ru/istoria-poyavlenia-familii/" TargetMode="External"/><Relationship Id="rId5" Type="http://schemas.openxmlformats.org/officeDocument/2006/relationships/hyperlink" Target="http://ru.wikipedia.org/wiki/%D0%A3%D1%81%D0%BF%D0%B5%D0%BD%D1%81%D0%BA%D0%B8%D0%B9,_%D0%91%D0%BE%D1%80%D0%B8%D1%81_%D0%90%D0%BD%D0%B4%D1%80%D0%B5%D0%B5%D0%B2%D0%B8%D1%87" TargetMode="External"/><Relationship Id="rId4" Type="http://schemas.openxmlformats.org/officeDocument/2006/relationships/hyperlink" Target="http://ru.wikipedia.org/wiki/%D0%A3%D0%BD%D0%B1%D0%B5%D0%B3%D0%B0%D1%83%D0%BD,_%D0%91%D0%BE%D1%80%D0%B8%D1%81_%D0%93%D0%B5%D0%BD%D1%80%D0%B8%D1%85%D0%BE%D0%B2%D0%B8%D1%87"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71472" y="714356"/>
            <a:ext cx="7776468" cy="1593296"/>
          </a:xfrm>
        </p:spPr>
        <p:txBody>
          <a:bodyPr>
            <a:noAutofit/>
          </a:bodyPr>
          <a:lstStyle/>
          <a:p>
            <a:pPr algn="ctr"/>
            <a:r>
              <a:rPr lang="ru-RU" sz="4800" b="1" dirty="0" smtClean="0">
                <a:solidFill>
                  <a:srgbClr val="FFC000"/>
                </a:solidFill>
                <a:latin typeface="Times New Roman" pitchFamily="18" charset="0"/>
                <a:cs typeface="Times New Roman" pitchFamily="18" charset="0"/>
              </a:rPr>
              <a:t>Происхождение имен и фамилий</a:t>
            </a:r>
            <a:endParaRPr lang="ru-RU" sz="4800" b="1" dirty="0">
              <a:solidFill>
                <a:srgbClr val="FFC000"/>
              </a:solidFill>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2915816" y="3212976"/>
            <a:ext cx="5796136" cy="1800200"/>
          </a:xfrm>
        </p:spPr>
        <p:txBody>
          <a:bodyPr/>
          <a:lstStyle/>
          <a:p>
            <a:r>
              <a:rPr lang="ru-RU" sz="2400" dirty="0" smtClean="0">
                <a:solidFill>
                  <a:srgbClr val="FFFF00"/>
                </a:solidFill>
              </a:rPr>
              <a:t>Творческий проект по литературе ученицы 7 класса МОУ СОШ с. Лейпциг</a:t>
            </a:r>
          </a:p>
          <a:p>
            <a:r>
              <a:rPr lang="ru-RU" sz="2400" dirty="0" smtClean="0">
                <a:solidFill>
                  <a:srgbClr val="FFFF00"/>
                </a:solidFill>
              </a:rPr>
              <a:t>Бубновой </a:t>
            </a:r>
            <a:r>
              <a:rPr lang="ru-RU" sz="2400" dirty="0" err="1" smtClean="0">
                <a:solidFill>
                  <a:srgbClr val="FFFF00"/>
                </a:solidFill>
              </a:rPr>
              <a:t>Милены</a:t>
            </a:r>
            <a:r>
              <a:rPr lang="ru-RU" sz="2400" dirty="0" smtClean="0">
                <a:solidFill>
                  <a:srgbClr val="FFFF00"/>
                </a:solidFill>
              </a:rPr>
              <a:t>.</a:t>
            </a:r>
          </a:p>
        </p:txBody>
      </p:sp>
      <p:sp>
        <p:nvSpPr>
          <p:cNvPr id="4" name="Прямоугольник 3"/>
          <p:cNvSpPr/>
          <p:nvPr/>
        </p:nvSpPr>
        <p:spPr>
          <a:xfrm>
            <a:off x="2915816" y="5013176"/>
            <a:ext cx="5868144" cy="907941"/>
          </a:xfrm>
          <a:prstGeom prst="rect">
            <a:avLst/>
          </a:prstGeom>
        </p:spPr>
        <p:txBody>
          <a:bodyPr wrap="square">
            <a:spAutoFit/>
          </a:bodyPr>
          <a:lstStyle/>
          <a:p>
            <a:pPr lvl="0" fontAlgn="base">
              <a:spcBef>
                <a:spcPts val="580"/>
              </a:spcBef>
              <a:spcAft>
                <a:spcPct val="0"/>
              </a:spcAft>
              <a:buClr>
                <a:schemeClr val="accent1"/>
              </a:buClr>
              <a:buSzPct val="85000"/>
            </a:pPr>
            <a:r>
              <a:rPr lang="ru-RU" sz="2400" dirty="0" smtClean="0">
                <a:solidFill>
                  <a:srgbClr val="FFFF00"/>
                </a:solidFill>
              </a:rPr>
              <a:t>Руководители проекта: </a:t>
            </a:r>
          </a:p>
          <a:p>
            <a:pPr lvl="0" fontAlgn="base">
              <a:spcBef>
                <a:spcPts val="580"/>
              </a:spcBef>
              <a:spcAft>
                <a:spcPct val="0"/>
              </a:spcAft>
              <a:buClr>
                <a:schemeClr val="accent1"/>
              </a:buClr>
              <a:buSzPct val="85000"/>
            </a:pPr>
            <a:r>
              <a:rPr lang="ru-RU" sz="2400" dirty="0" err="1" smtClean="0">
                <a:solidFill>
                  <a:srgbClr val="FFFF00"/>
                </a:solidFill>
              </a:rPr>
              <a:t>Кутоякова</a:t>
            </a:r>
            <a:r>
              <a:rPr lang="ru-RU" sz="2400" dirty="0" smtClean="0">
                <a:solidFill>
                  <a:srgbClr val="FFFF00"/>
                </a:solidFill>
              </a:rPr>
              <a:t> З.Ч. </a:t>
            </a:r>
          </a:p>
        </p:txBody>
      </p:sp>
    </p:spTree>
  </p:cSld>
  <p:clrMapOvr>
    <a:masterClrMapping/>
  </p:clrMapOvr>
  <p:transition>
    <p:wheel spokes="8"/>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277813"/>
            <a:ext cx="8229600" cy="774700"/>
          </a:xfrm>
        </p:spPr>
        <p:txBody>
          <a:bodyPr/>
          <a:lstStyle/>
          <a:p>
            <a:pPr eaLnBrk="1" hangingPunct="1">
              <a:defRPr/>
            </a:pPr>
            <a:r>
              <a:rPr lang="ru-RU" dirty="0" smtClean="0">
                <a:solidFill>
                  <a:srgbClr val="FFFF00"/>
                </a:solidFill>
              </a:rPr>
              <a:t>Способы происхождения </a:t>
            </a:r>
            <a:r>
              <a:rPr lang="ru-RU" dirty="0" smtClean="0">
                <a:solidFill>
                  <a:srgbClr val="FFFF00"/>
                </a:solidFill>
              </a:rPr>
              <a:t>фамилий</a:t>
            </a:r>
          </a:p>
        </p:txBody>
      </p:sp>
      <p:sp>
        <p:nvSpPr>
          <p:cNvPr id="25603" name="Rectangle 3"/>
          <p:cNvSpPr>
            <a:spLocks noGrp="1" noChangeArrowheads="1"/>
          </p:cNvSpPr>
          <p:nvPr>
            <p:ph type="body" idx="1"/>
          </p:nvPr>
        </p:nvSpPr>
        <p:spPr>
          <a:xfrm>
            <a:off x="571472" y="1785926"/>
            <a:ext cx="8215370" cy="4857784"/>
          </a:xfrm>
        </p:spPr>
        <p:txBody>
          <a:bodyPr/>
          <a:lstStyle/>
          <a:p>
            <a:pPr eaLnBrk="1" hangingPunct="1">
              <a:lnSpc>
                <a:spcPct val="90000"/>
              </a:lnSpc>
              <a:buNone/>
              <a:defRPr/>
            </a:pPr>
            <a:endParaRPr lang="ru-RU" sz="2400" dirty="0" smtClean="0">
              <a:solidFill>
                <a:srgbClr val="00CC00"/>
              </a:solidFill>
            </a:endParaRPr>
          </a:p>
        </p:txBody>
      </p:sp>
      <p:pic>
        <p:nvPicPr>
          <p:cNvPr id="4" name="Рисунок 3" descr="C:\Users\Второй\Downloads\03e2b55f86e996bcbb9f3c234d5ebe0e.jpeg"/>
          <p:cNvPicPr/>
          <p:nvPr/>
        </p:nvPicPr>
        <p:blipFill>
          <a:blip r:embed="rId2"/>
          <a:srcRect l="4041" t="3725" r="3530" b="2867"/>
          <a:stretch>
            <a:fillRect/>
          </a:stretch>
        </p:blipFill>
        <p:spPr bwMode="auto">
          <a:xfrm>
            <a:off x="642910" y="1428736"/>
            <a:ext cx="8001056" cy="5429264"/>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25602"/>
                                        </p:tgtEl>
                                        <p:attrNameLst>
                                          <p:attrName>style.visibility</p:attrName>
                                        </p:attrNameLst>
                                      </p:cBhvr>
                                      <p:to>
                                        <p:strVal val="visible"/>
                                      </p:to>
                                    </p:set>
                                    <p:anim calcmode="discrete" valueType="clr">
                                      <p:cBhvr override="childStyle">
                                        <p:cTn id="7" dur="80"/>
                                        <p:tgtEl>
                                          <p:spTgt spid="2560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5602"/>
                                        </p:tgtEl>
                                        <p:attrNameLst>
                                          <p:attrName>fillcolor</p:attrName>
                                        </p:attrNameLst>
                                      </p:cBhvr>
                                      <p:tavLst>
                                        <p:tav tm="0">
                                          <p:val>
                                            <p:clrVal>
                                              <a:schemeClr val="accent2"/>
                                            </p:clrVal>
                                          </p:val>
                                        </p:tav>
                                        <p:tav tm="50000">
                                          <p:val>
                                            <p:clrVal>
                                              <a:schemeClr val="hlink"/>
                                            </p:clrVal>
                                          </p:val>
                                        </p:tav>
                                      </p:tavLst>
                                    </p:anim>
                                    <p:set>
                                      <p:cBhvr>
                                        <p:cTn id="9" dur="80"/>
                                        <p:tgtEl>
                                          <p:spTgt spid="25602"/>
                                        </p:tgtEl>
                                        <p:attrNameLst>
                                          <p:attrName>fill.type</p:attrName>
                                        </p:attrNameLst>
                                      </p:cBhvr>
                                      <p:to>
                                        <p:strVal val="solid"/>
                                      </p:to>
                                    </p:set>
                                  </p:childTnLst>
                                </p:cTn>
                              </p:par>
                              <p:par>
                                <p:cTn id="10" presetID="9" presetClass="entr" presetSubtype="0" fill="hold" grpId="0" nodeType="withEffect" nodePh="1">
                                  <p:stCondLst>
                                    <p:cond delay="0"/>
                                  </p:stCondLst>
                                  <p:endCondLst>
                                    <p:cond evt="begin" delay="0">
                                      <p:tn val="10"/>
                                    </p:cond>
                                  </p:endCondLst>
                                  <p:childTnLst>
                                    <p:set>
                                      <p:cBhvr>
                                        <p:cTn id="11" dur="1" fill="hold">
                                          <p:stCondLst>
                                            <p:cond delay="0"/>
                                          </p:stCondLst>
                                        </p:cTn>
                                        <p:tgtEl>
                                          <p:spTgt spid="25603">
                                            <p:txEl>
                                              <p:pRg st="0" end="0"/>
                                            </p:txEl>
                                          </p:spTgt>
                                        </p:tgtEl>
                                        <p:attrNameLst>
                                          <p:attrName>style.visibility</p:attrName>
                                        </p:attrNameLst>
                                      </p:cBhvr>
                                      <p:to>
                                        <p:strVal val="visible"/>
                                      </p:to>
                                    </p:set>
                                    <p:animEffect transition="in" filter="dissolve">
                                      <p:cBhvr>
                                        <p:cTn id="12" dur="500"/>
                                        <p:tgtEl>
                                          <p:spTgt spid="2560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57224" y="214290"/>
            <a:ext cx="7696200" cy="571504"/>
          </a:xfrm>
        </p:spPr>
        <p:txBody>
          <a:bodyPr/>
          <a:lstStyle/>
          <a:p>
            <a:r>
              <a:rPr lang="ru-RU" dirty="0" smtClean="0">
                <a:solidFill>
                  <a:srgbClr val="FFC000"/>
                </a:solidFill>
              </a:rPr>
              <a:t>Практическая часть</a:t>
            </a:r>
            <a:endParaRPr lang="ru-RU" dirty="0"/>
          </a:p>
        </p:txBody>
      </p:sp>
      <p:graphicFrame>
        <p:nvGraphicFramePr>
          <p:cNvPr id="5" name="Объект 4"/>
          <p:cNvGraphicFramePr>
            <a:graphicFrameLocks noGrp="1"/>
          </p:cNvGraphicFramePr>
          <p:nvPr>
            <p:ph idx="1"/>
            <p:extLst>
              <p:ext uri="{D42A27DB-BD31-4B8C-83A1-F6EECF244321}">
                <p14:modId xmlns:p14="http://schemas.microsoft.com/office/powerpoint/2010/main" xmlns="" val="4185268996"/>
              </p:ext>
            </p:extLst>
          </p:nvPr>
        </p:nvGraphicFramePr>
        <p:xfrm>
          <a:off x="642910" y="857232"/>
          <a:ext cx="8286808" cy="6189848"/>
        </p:xfrm>
        <a:graphic>
          <a:graphicData uri="http://schemas.openxmlformats.org/drawingml/2006/table">
            <a:tbl>
              <a:tblPr firstRow="1" bandRow="1">
                <a:tableStyleId>{327F97BB-C833-4FB7-BDE5-3F7075034690}</a:tableStyleId>
              </a:tblPr>
              <a:tblGrid>
                <a:gridCol w="5143536"/>
                <a:gridCol w="3143272"/>
              </a:tblGrid>
              <a:tr h="135570">
                <a:tc>
                  <a:txBody>
                    <a:bodyPr/>
                    <a:lstStyle/>
                    <a:p>
                      <a:r>
                        <a:rPr lang="ru-RU" sz="1400" dirty="0" smtClean="0">
                          <a:solidFill>
                            <a:schemeClr val="bg2"/>
                          </a:solidFill>
                        </a:rPr>
                        <a:t>Ученик (-</a:t>
                      </a:r>
                      <a:r>
                        <a:rPr lang="ru-RU" sz="1400" dirty="0" err="1" smtClean="0">
                          <a:solidFill>
                            <a:schemeClr val="bg2"/>
                          </a:solidFill>
                        </a:rPr>
                        <a:t>ца</a:t>
                      </a:r>
                      <a:r>
                        <a:rPr lang="ru-RU" sz="1400" dirty="0" smtClean="0">
                          <a:solidFill>
                            <a:schemeClr val="bg2"/>
                          </a:solidFill>
                        </a:rPr>
                        <a:t>)</a:t>
                      </a:r>
                      <a:endParaRPr lang="ru-RU" sz="1400" dirty="0">
                        <a:solidFill>
                          <a:schemeClr val="bg2"/>
                        </a:solidFill>
                      </a:endParaRPr>
                    </a:p>
                  </a:txBody>
                  <a:tcPr/>
                </a:tc>
                <a:tc>
                  <a:txBody>
                    <a:bodyPr/>
                    <a:lstStyle/>
                    <a:p>
                      <a:r>
                        <a:rPr lang="ru-RU" sz="1400" b="1" dirty="0" smtClean="0">
                          <a:solidFill>
                            <a:schemeClr val="bg2"/>
                          </a:solidFill>
                        </a:rPr>
                        <a:t>Происхождение</a:t>
                      </a:r>
                      <a:endParaRPr lang="ru-RU" sz="1400" b="1" dirty="0">
                        <a:solidFill>
                          <a:schemeClr val="bg2"/>
                        </a:solidFill>
                      </a:endParaRPr>
                    </a:p>
                  </a:txBody>
                  <a:tcPr/>
                </a:tc>
              </a:tr>
              <a:tr h="448387">
                <a:tc>
                  <a:txBody>
                    <a:bodyPr/>
                    <a:lstStyle/>
                    <a:p>
                      <a:r>
                        <a:rPr lang="ru-RU" sz="1400" dirty="0" err="1" smtClean="0">
                          <a:solidFill>
                            <a:schemeClr val="bg2"/>
                          </a:solidFill>
                        </a:rPr>
                        <a:t>Бубнова</a:t>
                      </a:r>
                      <a:r>
                        <a:rPr lang="ru-RU" sz="1400" baseline="0" dirty="0" smtClean="0">
                          <a:solidFill>
                            <a:schemeClr val="bg2"/>
                          </a:solidFill>
                        </a:rPr>
                        <a:t> </a:t>
                      </a:r>
                    </a:p>
                  </a:txBody>
                  <a:tcPr/>
                </a:tc>
                <a:tc>
                  <a:txBody>
                    <a:bodyPr/>
                    <a:lstStyle/>
                    <a:p>
                      <a:r>
                        <a:rPr lang="ru-RU" sz="1400" kern="1200" dirty="0" smtClean="0">
                          <a:solidFill>
                            <a:schemeClr val="bg2"/>
                          </a:solidFill>
                          <a:latin typeface="+mn-lt"/>
                          <a:ea typeface="+mn-ea"/>
                          <a:cs typeface="+mn-cs"/>
                        </a:rPr>
                        <a:t>образованно от мирского имени-прозвища</a:t>
                      </a:r>
                      <a:endParaRPr lang="ru-RU" sz="1400" b="0" dirty="0">
                        <a:solidFill>
                          <a:schemeClr val="bg2"/>
                        </a:solidFill>
                      </a:endParaRPr>
                    </a:p>
                  </a:txBody>
                  <a:tcPr/>
                </a:tc>
              </a:tr>
              <a:tr h="263757">
                <a:tc>
                  <a:txBody>
                    <a:bodyPr/>
                    <a:lstStyle/>
                    <a:p>
                      <a:r>
                        <a:rPr lang="ru-RU" sz="1400" dirty="0" err="1" smtClean="0">
                          <a:solidFill>
                            <a:schemeClr val="bg2"/>
                          </a:solidFill>
                        </a:rPr>
                        <a:t>Милена</a:t>
                      </a:r>
                      <a:endParaRPr lang="ru-RU" sz="1400" dirty="0">
                        <a:solidFill>
                          <a:schemeClr val="bg2"/>
                        </a:solidFill>
                      </a:endParaRPr>
                    </a:p>
                  </a:txBody>
                  <a:tcPr/>
                </a:tc>
                <a:tc>
                  <a:txBody>
                    <a:bodyPr/>
                    <a:lstStyle/>
                    <a:p>
                      <a:r>
                        <a:rPr lang="ru-RU" sz="1400" b="0" dirty="0" smtClean="0">
                          <a:solidFill>
                            <a:schemeClr val="bg2"/>
                          </a:solidFill>
                        </a:rPr>
                        <a:t>Исконно русское</a:t>
                      </a:r>
                      <a:endParaRPr lang="ru-RU" sz="1400" b="0" dirty="0">
                        <a:solidFill>
                          <a:schemeClr val="bg2"/>
                        </a:solidFill>
                      </a:endParaRPr>
                    </a:p>
                  </a:txBody>
                  <a:tcPr/>
                </a:tc>
              </a:tr>
              <a:tr h="263757">
                <a:tc>
                  <a:txBody>
                    <a:bodyPr/>
                    <a:lstStyle/>
                    <a:p>
                      <a:r>
                        <a:rPr lang="ru-RU" sz="1400" dirty="0" smtClean="0">
                          <a:solidFill>
                            <a:schemeClr val="bg2"/>
                          </a:solidFill>
                        </a:rPr>
                        <a:t>Давыдова </a:t>
                      </a:r>
                      <a:endParaRPr lang="ru-RU" sz="1400" dirty="0">
                        <a:solidFill>
                          <a:schemeClr val="bg2"/>
                        </a:solidFill>
                      </a:endParaRPr>
                    </a:p>
                  </a:txBody>
                  <a:tcPr/>
                </a:tc>
                <a:tc>
                  <a:txBody>
                    <a:bodyPr/>
                    <a:lstStyle/>
                    <a:p>
                      <a:r>
                        <a:rPr lang="ru-RU" sz="1400" b="0" dirty="0" smtClean="0">
                          <a:solidFill>
                            <a:schemeClr val="bg2"/>
                          </a:solidFill>
                        </a:rPr>
                        <a:t>Три версии происхождения</a:t>
                      </a:r>
                      <a:endParaRPr lang="ru-RU" sz="1400" b="0" dirty="0">
                        <a:solidFill>
                          <a:schemeClr val="bg2"/>
                        </a:solidFill>
                      </a:endParaRPr>
                    </a:p>
                  </a:txBody>
                  <a:tcPr/>
                </a:tc>
              </a:tr>
              <a:tr h="557228">
                <a:tc>
                  <a:txBody>
                    <a:bodyPr/>
                    <a:lstStyle/>
                    <a:p>
                      <a:r>
                        <a:rPr lang="ru-RU" sz="1400" dirty="0" smtClean="0">
                          <a:solidFill>
                            <a:schemeClr val="bg2"/>
                          </a:solidFill>
                        </a:rPr>
                        <a:t>Елена</a:t>
                      </a:r>
                      <a:endParaRPr lang="ru-RU" sz="1400" dirty="0">
                        <a:solidFill>
                          <a:schemeClr val="bg2"/>
                        </a:solidFill>
                      </a:endParaRPr>
                    </a:p>
                  </a:txBody>
                  <a:tcPr/>
                </a:tc>
                <a:tc>
                  <a:txBody>
                    <a:bodyPr/>
                    <a:lstStyle/>
                    <a:p>
                      <a:r>
                        <a:rPr lang="ru-RU" sz="1400" kern="1200" dirty="0" smtClean="0">
                          <a:solidFill>
                            <a:schemeClr val="bg2"/>
                          </a:solidFill>
                          <a:latin typeface="+mn-lt"/>
                          <a:ea typeface="+mn-ea"/>
                          <a:cs typeface="+mn-cs"/>
                        </a:rPr>
                        <a:t>древнегреческого происхождения. «солнечный луч»</a:t>
                      </a:r>
                      <a:endParaRPr lang="ru-RU" sz="1400" b="0" dirty="0" smtClean="0">
                        <a:solidFill>
                          <a:schemeClr val="bg2"/>
                        </a:solidFill>
                      </a:endParaRPr>
                    </a:p>
                  </a:txBody>
                  <a:tcPr/>
                </a:tc>
              </a:tr>
              <a:tr h="448387">
                <a:tc>
                  <a:txBody>
                    <a:bodyPr/>
                    <a:lstStyle/>
                    <a:p>
                      <a:r>
                        <a:rPr lang="ru-RU" sz="1400" dirty="0" err="1" smtClean="0">
                          <a:solidFill>
                            <a:schemeClr val="bg2"/>
                          </a:solidFill>
                        </a:rPr>
                        <a:t>Абаева</a:t>
                      </a:r>
                      <a:endParaRPr lang="ru-RU" sz="1400" dirty="0">
                        <a:solidFill>
                          <a:schemeClr val="bg2"/>
                        </a:solidFill>
                      </a:endParaRPr>
                    </a:p>
                  </a:txBody>
                  <a:tcPr/>
                </a:tc>
                <a:tc>
                  <a:txBody>
                    <a:bodyPr/>
                    <a:lstStyle/>
                    <a:p>
                      <a:r>
                        <a:rPr lang="ru-RU" sz="1400" b="0" kern="1200" dirty="0" smtClean="0">
                          <a:solidFill>
                            <a:schemeClr val="bg2"/>
                          </a:solidFill>
                          <a:latin typeface="+mn-lt"/>
                          <a:ea typeface="+mn-ea"/>
                          <a:cs typeface="+mn-cs"/>
                        </a:rPr>
                        <a:t>От</a:t>
                      </a:r>
                      <a:r>
                        <a:rPr lang="ru-RU" sz="1400" b="0" kern="1200" baseline="0" dirty="0" smtClean="0">
                          <a:solidFill>
                            <a:schemeClr val="bg2"/>
                          </a:solidFill>
                          <a:latin typeface="+mn-lt"/>
                          <a:ea typeface="+mn-ea"/>
                          <a:cs typeface="+mn-cs"/>
                        </a:rPr>
                        <a:t> </a:t>
                      </a:r>
                      <a:r>
                        <a:rPr lang="ru-RU" sz="1400" kern="1200" dirty="0" smtClean="0">
                          <a:solidFill>
                            <a:schemeClr val="bg2"/>
                          </a:solidFill>
                          <a:latin typeface="+mn-lt"/>
                          <a:ea typeface="+mn-ea"/>
                          <a:cs typeface="+mn-cs"/>
                        </a:rPr>
                        <a:t>уменьшительных форм крестильного имени</a:t>
                      </a:r>
                      <a:endParaRPr lang="ru-RU" sz="1400" b="0" dirty="0">
                        <a:solidFill>
                          <a:schemeClr val="bg2"/>
                        </a:solidFill>
                      </a:endParaRPr>
                    </a:p>
                  </a:txBody>
                  <a:tcPr/>
                </a:tc>
              </a:tr>
              <a:tr h="263757">
                <a:tc>
                  <a:txBody>
                    <a:bodyPr/>
                    <a:lstStyle/>
                    <a:p>
                      <a:r>
                        <a:rPr lang="ru-RU" sz="1400" dirty="0" err="1" smtClean="0">
                          <a:solidFill>
                            <a:schemeClr val="bg2"/>
                          </a:solidFill>
                        </a:rPr>
                        <a:t>Лина</a:t>
                      </a:r>
                      <a:endParaRPr lang="ru-RU" sz="1400" dirty="0">
                        <a:solidFill>
                          <a:schemeClr val="bg2"/>
                        </a:solidFill>
                      </a:endParaRPr>
                    </a:p>
                  </a:txBody>
                  <a:tcPr/>
                </a:tc>
                <a:tc>
                  <a:txBody>
                    <a:bodyPr/>
                    <a:lstStyle/>
                    <a:p>
                      <a:r>
                        <a:rPr lang="ru-RU" sz="1400" b="0" dirty="0" smtClean="0">
                          <a:solidFill>
                            <a:schemeClr val="bg2"/>
                          </a:solidFill>
                        </a:rPr>
                        <a:t>Древнегреческое</a:t>
                      </a:r>
                      <a:endParaRPr lang="ru-RU" sz="1400" b="0" dirty="0" smtClean="0">
                        <a:solidFill>
                          <a:schemeClr val="bg2"/>
                        </a:solidFill>
                      </a:endParaRPr>
                    </a:p>
                  </a:txBody>
                  <a:tcPr/>
                </a:tc>
              </a:tr>
              <a:tr h="633018">
                <a:tc>
                  <a:txBody>
                    <a:bodyPr/>
                    <a:lstStyle/>
                    <a:p>
                      <a:r>
                        <a:rPr lang="ru-RU" sz="1400" dirty="0" err="1" smtClean="0">
                          <a:solidFill>
                            <a:schemeClr val="bg2"/>
                          </a:solidFill>
                        </a:rPr>
                        <a:t>Каражанов</a:t>
                      </a:r>
                      <a:endParaRPr lang="ru-RU" sz="1400" dirty="0">
                        <a:solidFill>
                          <a:schemeClr val="bg2"/>
                        </a:solidFill>
                      </a:endParaRPr>
                    </a:p>
                  </a:txBody>
                  <a:tcPr/>
                </a:tc>
                <a:tc>
                  <a:txBody>
                    <a:bodyPr/>
                    <a:lstStyle/>
                    <a:p>
                      <a:r>
                        <a:rPr lang="ru-RU" sz="1400" kern="1200" dirty="0" smtClean="0">
                          <a:solidFill>
                            <a:schemeClr val="bg2"/>
                          </a:solidFill>
                          <a:latin typeface="+mn-lt"/>
                          <a:ea typeface="+mn-ea"/>
                          <a:cs typeface="+mn-cs"/>
                        </a:rPr>
                        <a:t>от имени, прозвища, рода занятий или места жительства дальнего предка</a:t>
                      </a:r>
                      <a:endParaRPr lang="ru-RU" sz="1400" b="0" dirty="0">
                        <a:solidFill>
                          <a:schemeClr val="bg2"/>
                        </a:solidFill>
                      </a:endParaRPr>
                    </a:p>
                  </a:txBody>
                  <a:tcPr/>
                </a:tc>
              </a:tr>
              <a:tr h="448387">
                <a:tc>
                  <a:txBody>
                    <a:bodyPr/>
                    <a:lstStyle/>
                    <a:p>
                      <a:r>
                        <a:rPr lang="ru-RU" sz="1400" dirty="0" err="1" smtClean="0">
                          <a:solidFill>
                            <a:schemeClr val="bg2"/>
                          </a:solidFill>
                        </a:rPr>
                        <a:t>Данияр</a:t>
                      </a:r>
                      <a:endParaRPr lang="ru-RU" sz="1400" dirty="0">
                        <a:solidFill>
                          <a:schemeClr val="bg2"/>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kern="1200" dirty="0" smtClean="0">
                          <a:solidFill>
                            <a:schemeClr val="bg2"/>
                          </a:solidFill>
                          <a:latin typeface="+mn-lt"/>
                          <a:ea typeface="+mn-ea"/>
                          <a:cs typeface="+mn-cs"/>
                        </a:rPr>
                        <a:t>Арабское происхождение (Обладатель знаний)</a:t>
                      </a:r>
                      <a:endParaRPr lang="ru-RU" sz="1400" b="0" dirty="0" smtClean="0">
                        <a:solidFill>
                          <a:schemeClr val="bg2"/>
                        </a:solidFill>
                      </a:endParaRPr>
                    </a:p>
                  </a:txBody>
                  <a:tcPr/>
                </a:tc>
              </a:tr>
              <a:tr h="489856">
                <a:tc>
                  <a:txBody>
                    <a:bodyPr/>
                    <a:lstStyle/>
                    <a:p>
                      <a:r>
                        <a:rPr lang="ru-RU" sz="1400" dirty="0" smtClean="0">
                          <a:solidFill>
                            <a:schemeClr val="bg2"/>
                          </a:solidFill>
                        </a:rPr>
                        <a:t>Сухарев </a:t>
                      </a:r>
                      <a:endParaRPr lang="ru-RU" sz="1400" dirty="0">
                        <a:solidFill>
                          <a:schemeClr val="bg2"/>
                        </a:solidFill>
                      </a:endParaRPr>
                    </a:p>
                  </a:txBody>
                  <a:tcPr/>
                </a:tc>
                <a:tc>
                  <a:txBody>
                    <a:bodyPr/>
                    <a:lstStyle/>
                    <a:p>
                      <a:r>
                        <a:rPr lang="ru-RU" sz="1400" b="0" dirty="0" smtClean="0">
                          <a:solidFill>
                            <a:schemeClr val="bg2"/>
                          </a:solidFill>
                        </a:rPr>
                        <a:t> от </a:t>
                      </a:r>
                      <a:r>
                        <a:rPr lang="ru-RU" sz="1400" kern="1200" dirty="0" smtClean="0">
                          <a:solidFill>
                            <a:schemeClr val="bg2"/>
                          </a:solidFill>
                          <a:latin typeface="+mn-lt"/>
                          <a:ea typeface="+mn-ea"/>
                          <a:cs typeface="+mn-cs"/>
                        </a:rPr>
                        <a:t>имени деда, прозвища отца, дела семьи или профессии</a:t>
                      </a:r>
                      <a:endParaRPr lang="ru-RU" sz="1400" b="0" dirty="0" smtClean="0">
                        <a:solidFill>
                          <a:schemeClr val="bg2"/>
                        </a:solidFill>
                      </a:endParaRPr>
                    </a:p>
                  </a:txBody>
                  <a:tcPr/>
                </a:tc>
              </a:tr>
              <a:tr h="263757">
                <a:tc>
                  <a:txBody>
                    <a:bodyPr/>
                    <a:lstStyle/>
                    <a:p>
                      <a:r>
                        <a:rPr lang="ru-RU" sz="1400" dirty="0" smtClean="0">
                          <a:solidFill>
                            <a:schemeClr val="bg2"/>
                          </a:solidFill>
                        </a:rPr>
                        <a:t>Никита</a:t>
                      </a:r>
                      <a:endParaRPr lang="ru-RU" sz="1400" dirty="0">
                        <a:solidFill>
                          <a:schemeClr val="bg2"/>
                        </a:solidFill>
                      </a:endParaRPr>
                    </a:p>
                  </a:txBody>
                  <a:tcPr/>
                </a:tc>
                <a:tc>
                  <a:txBody>
                    <a:bodyPr/>
                    <a:lstStyle/>
                    <a:p>
                      <a:r>
                        <a:rPr lang="ru-RU" sz="1400" b="0" dirty="0" smtClean="0">
                          <a:solidFill>
                            <a:schemeClr val="bg2"/>
                          </a:solidFill>
                        </a:rPr>
                        <a:t>древнегреческое</a:t>
                      </a:r>
                      <a:endParaRPr lang="ru-RU" sz="1400" b="0" dirty="0" smtClean="0">
                        <a:solidFill>
                          <a:schemeClr val="bg2"/>
                        </a:solidFill>
                      </a:endParaRPr>
                    </a:p>
                  </a:txBody>
                  <a:tcPr/>
                </a:tc>
              </a:tr>
              <a:tr h="263757">
                <a:tc>
                  <a:txBody>
                    <a:bodyPr/>
                    <a:lstStyle/>
                    <a:p>
                      <a:r>
                        <a:rPr lang="ru-RU" sz="1400" dirty="0" err="1" smtClean="0">
                          <a:solidFill>
                            <a:schemeClr val="bg2"/>
                          </a:solidFill>
                        </a:rPr>
                        <a:t>Щербинин</a:t>
                      </a:r>
                      <a:r>
                        <a:rPr lang="ru-RU" sz="1400" dirty="0" smtClean="0">
                          <a:solidFill>
                            <a:schemeClr val="bg2"/>
                          </a:solidFill>
                        </a:rPr>
                        <a:t> </a:t>
                      </a:r>
                      <a:endParaRPr lang="ru-RU" sz="1400" dirty="0">
                        <a:solidFill>
                          <a:schemeClr val="bg2"/>
                        </a:solidFill>
                      </a:endParaRPr>
                    </a:p>
                  </a:txBody>
                  <a:tcPr/>
                </a:tc>
                <a:tc>
                  <a:txBody>
                    <a:bodyPr/>
                    <a:lstStyle/>
                    <a:p>
                      <a:r>
                        <a:rPr lang="ru-RU" sz="1400" kern="1200" dirty="0" smtClean="0">
                          <a:solidFill>
                            <a:schemeClr val="bg2"/>
                          </a:solidFill>
                          <a:latin typeface="+mn-lt"/>
                          <a:ea typeface="+mn-ea"/>
                          <a:cs typeface="+mn-cs"/>
                        </a:rPr>
                        <a:t>от имени, прозвища</a:t>
                      </a:r>
                      <a:endParaRPr lang="ru-RU" sz="1400" b="0" dirty="0">
                        <a:solidFill>
                          <a:schemeClr val="bg2"/>
                        </a:solidFill>
                      </a:endParaRPr>
                    </a:p>
                  </a:txBody>
                  <a:tcPr/>
                </a:tc>
              </a:tr>
              <a:tr h="263757">
                <a:tc>
                  <a:txBody>
                    <a:bodyPr/>
                    <a:lstStyle/>
                    <a:p>
                      <a:r>
                        <a:rPr lang="ru-RU" sz="1400" dirty="0" smtClean="0">
                          <a:solidFill>
                            <a:schemeClr val="bg2"/>
                          </a:solidFill>
                        </a:rPr>
                        <a:t>Павел</a:t>
                      </a:r>
                      <a:endParaRPr lang="ru-RU" sz="1400" dirty="0">
                        <a:solidFill>
                          <a:schemeClr val="bg2"/>
                        </a:solidFill>
                      </a:endParaRPr>
                    </a:p>
                  </a:txBody>
                  <a:tcPr/>
                </a:tc>
                <a:tc>
                  <a:txBody>
                    <a:bodyPr/>
                    <a:lstStyle/>
                    <a:p>
                      <a:r>
                        <a:rPr lang="ru-RU" sz="1400" b="0" dirty="0" smtClean="0">
                          <a:solidFill>
                            <a:schemeClr val="bg2"/>
                          </a:solidFill>
                        </a:rPr>
                        <a:t> латинского происхождения</a:t>
                      </a:r>
                      <a:endParaRPr lang="ru-RU" sz="1400" b="0" dirty="0">
                        <a:solidFill>
                          <a:schemeClr val="bg2"/>
                        </a:solidFill>
                      </a:endParaRPr>
                    </a:p>
                  </a:txBody>
                  <a:tcPr/>
                </a:tc>
              </a:tr>
              <a:tr h="390060">
                <a:tc>
                  <a:txBody>
                    <a:bodyPr/>
                    <a:lstStyle/>
                    <a:p>
                      <a:r>
                        <a:rPr lang="ru-RU" sz="1400" dirty="0" smtClean="0">
                          <a:solidFill>
                            <a:schemeClr val="bg2"/>
                          </a:solidFill>
                        </a:rPr>
                        <a:t>Коновалова</a:t>
                      </a:r>
                      <a:endParaRPr lang="ru-RU" sz="1400" dirty="0">
                        <a:solidFill>
                          <a:schemeClr val="bg2"/>
                        </a:solidFill>
                      </a:endParaRPr>
                    </a:p>
                  </a:txBody>
                  <a:tcPr/>
                </a:tc>
                <a:tc>
                  <a:txBody>
                    <a:bodyPr/>
                    <a:lstStyle/>
                    <a:p>
                      <a:r>
                        <a:rPr lang="ru-RU" sz="1400" kern="1200" dirty="0" smtClean="0">
                          <a:solidFill>
                            <a:schemeClr val="bg2"/>
                          </a:solidFill>
                          <a:latin typeface="+mn-lt"/>
                          <a:ea typeface="+mn-ea"/>
                          <a:cs typeface="+mn-cs"/>
                        </a:rPr>
                        <a:t>от имени, прозвища, рода занятий</a:t>
                      </a:r>
                      <a:endParaRPr lang="ru-RU" sz="1400" b="0" dirty="0">
                        <a:solidFill>
                          <a:schemeClr val="bg2"/>
                        </a:solidFill>
                      </a:endParaRPr>
                    </a:p>
                  </a:txBody>
                  <a:tcPr/>
                </a:tc>
              </a:tr>
              <a:tr h="263757">
                <a:tc>
                  <a:txBody>
                    <a:bodyPr/>
                    <a:lstStyle/>
                    <a:p>
                      <a:r>
                        <a:rPr lang="ru-RU" sz="1400" dirty="0" smtClean="0">
                          <a:solidFill>
                            <a:schemeClr val="bg2"/>
                          </a:solidFill>
                        </a:rPr>
                        <a:t>Виктория</a:t>
                      </a:r>
                      <a:endParaRPr lang="ru-RU" sz="1400" dirty="0">
                        <a:solidFill>
                          <a:schemeClr val="bg2"/>
                        </a:solidFill>
                      </a:endParaRPr>
                    </a:p>
                  </a:txBody>
                  <a:tcPr/>
                </a:tc>
                <a:tc>
                  <a:txBody>
                    <a:bodyPr/>
                    <a:lstStyle/>
                    <a:p>
                      <a:r>
                        <a:rPr lang="ru-RU" sz="1400" kern="1200" dirty="0" smtClean="0">
                          <a:solidFill>
                            <a:schemeClr val="bg2"/>
                          </a:solidFill>
                          <a:latin typeface="+mn-lt"/>
                          <a:ea typeface="+mn-ea"/>
                          <a:cs typeface="+mn-cs"/>
                        </a:rPr>
                        <a:t>Латинского</a:t>
                      </a:r>
                      <a:r>
                        <a:rPr lang="ru-RU" sz="1400" kern="1200" baseline="0" dirty="0" smtClean="0">
                          <a:solidFill>
                            <a:schemeClr val="bg2"/>
                          </a:solidFill>
                          <a:latin typeface="+mn-lt"/>
                          <a:ea typeface="+mn-ea"/>
                          <a:cs typeface="+mn-cs"/>
                        </a:rPr>
                        <a:t> происхождения</a:t>
                      </a:r>
                      <a:endParaRPr lang="ru-RU" sz="1400" b="0" dirty="0">
                        <a:solidFill>
                          <a:schemeClr val="bg2"/>
                        </a:solidFill>
                      </a:endParaRPr>
                    </a:p>
                  </a:txBody>
                  <a:tcPr/>
                </a:tc>
              </a:tr>
            </a:tbl>
          </a:graphicData>
        </a:graphic>
      </p:graphicFrame>
    </p:spTree>
    <p:extLst>
      <p:ext uri="{BB962C8B-B14F-4D97-AF65-F5344CB8AC3E}">
        <p14:creationId xmlns:p14="http://schemas.microsoft.com/office/powerpoint/2010/main" xmlns="" val="3893804569"/>
      </p:ext>
    </p:extLst>
  </p:cSld>
  <p:clrMapOvr>
    <a:masterClrMapping/>
  </p:clrMapOvr>
  <p:transition>
    <p:wheel spokes="8"/>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FFC000"/>
                </a:solidFill>
              </a:rPr>
              <a:t>Заключение</a:t>
            </a:r>
            <a:endParaRPr lang="ru-RU" dirty="0">
              <a:solidFill>
                <a:srgbClr val="FFC000"/>
              </a:solidFill>
            </a:endParaRPr>
          </a:p>
        </p:txBody>
      </p:sp>
      <p:sp>
        <p:nvSpPr>
          <p:cNvPr id="3" name="Содержимое 2"/>
          <p:cNvSpPr>
            <a:spLocks noGrp="1"/>
          </p:cNvSpPr>
          <p:nvPr>
            <p:ph idx="1"/>
          </p:nvPr>
        </p:nvSpPr>
        <p:spPr/>
        <p:txBody>
          <a:bodyPr/>
          <a:lstStyle/>
          <a:p>
            <a:pPr indent="342900" algn="just">
              <a:buNone/>
            </a:pPr>
            <a:r>
              <a:rPr lang="ru-RU" sz="2800" dirty="0"/>
              <a:t>В ходе работы были выполнены все задачи, из этого следует, что цель достигнута. </a:t>
            </a:r>
            <a:endParaRPr lang="ru-RU" sz="2800" dirty="0" smtClean="0"/>
          </a:p>
          <a:p>
            <a:pPr indent="342900" algn="just">
              <a:buNone/>
            </a:pPr>
            <a:r>
              <a:rPr lang="ru-RU" sz="2800" dirty="0" smtClean="0"/>
              <a:t>Каждая фамилия имеет свою историю и этимологию, свой смысловой корень, от которого она происходит. Но не следует забывать, что фамилии давно утратили свою внутреннюю форму, так как они передавались по наследству многим поколениям, отражая прозвище далекого предка.</a:t>
            </a:r>
            <a:endParaRPr lang="ru-RU" sz="2800" dirty="0"/>
          </a:p>
          <a:p>
            <a:endParaRPr lang="ru-RU" dirty="0"/>
          </a:p>
        </p:txBody>
      </p:sp>
    </p:spTree>
  </p:cSld>
  <p:clrMapOvr>
    <a:masterClrMapping/>
  </p:clrMapOvr>
  <p:transition>
    <p:wheel spokes="8"/>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FFC000"/>
                </a:solidFill>
              </a:rPr>
              <a:t>Список литературы</a:t>
            </a:r>
            <a:endParaRPr lang="ru-RU" dirty="0">
              <a:solidFill>
                <a:srgbClr val="FFC000"/>
              </a:solidFill>
            </a:endParaRPr>
          </a:p>
        </p:txBody>
      </p:sp>
      <p:sp>
        <p:nvSpPr>
          <p:cNvPr id="3" name="Содержимое 2"/>
          <p:cNvSpPr>
            <a:spLocks noGrp="1"/>
          </p:cNvSpPr>
          <p:nvPr>
            <p:ph idx="1"/>
          </p:nvPr>
        </p:nvSpPr>
        <p:spPr>
          <a:xfrm>
            <a:off x="251520" y="1773238"/>
            <a:ext cx="8206680" cy="4751387"/>
          </a:xfrm>
        </p:spPr>
        <p:txBody>
          <a:bodyPr>
            <a:normAutofit fontScale="62500" lnSpcReduction="20000"/>
          </a:bodyPr>
          <a:lstStyle/>
          <a:p>
            <a:r>
              <a:rPr lang="en-US" dirty="0" smtClean="0">
                <a:hlinkClick r:id="rId2"/>
              </a:rPr>
              <a:t>www.wikipedia.org/ru</a:t>
            </a:r>
            <a:r>
              <a:rPr lang="en-US" dirty="0" smtClean="0"/>
              <a:t> </a:t>
            </a:r>
            <a:r>
              <a:rPr lang="ru-RU" dirty="0" smtClean="0"/>
              <a:t>- единый сборник информации </a:t>
            </a:r>
          </a:p>
          <a:p>
            <a:pPr>
              <a:buNone/>
            </a:pPr>
            <a:r>
              <a:rPr lang="en-GB" dirty="0" smtClean="0">
                <a:hlinkClick r:id="rId3"/>
              </a:rPr>
              <a:t>http://www.astromeridian.ru/imya/znachenie_imeni_Valerija.html</a:t>
            </a:r>
            <a:r>
              <a:rPr lang="ru-RU" dirty="0" smtClean="0"/>
              <a:t> - происхождение </a:t>
            </a:r>
            <a:r>
              <a:rPr lang="ru-RU" dirty="0" smtClean="0"/>
              <a:t>имён</a:t>
            </a:r>
          </a:p>
          <a:p>
            <a:pPr lvl="0"/>
            <a:r>
              <a:rPr lang="ru-RU" dirty="0" smtClean="0"/>
              <a:t>Глушко Е. А., Медведев Ю. М. Энциклопедия русских фамилий. – М.: ЭКСПО – Пресс, 2000 г.</a:t>
            </a:r>
          </a:p>
          <a:p>
            <a:pPr lvl="0"/>
            <a:r>
              <a:rPr lang="ru-RU" dirty="0" smtClean="0"/>
              <a:t>Даль Владимир Иванович. Толковый словарь живого великорусского языка: </a:t>
            </a:r>
            <a:r>
              <a:rPr lang="ru-RU" dirty="0" err="1" smtClean="0"/>
              <a:t>избр</a:t>
            </a:r>
            <a:r>
              <a:rPr lang="ru-RU" dirty="0" smtClean="0"/>
              <a:t>. ст. / В. И. Даль; </a:t>
            </a:r>
            <a:r>
              <a:rPr lang="ru-RU" dirty="0" err="1" smtClean="0"/>
              <a:t>совмещ</a:t>
            </a:r>
            <a:r>
              <a:rPr lang="ru-RU" dirty="0" smtClean="0"/>
              <a:t>. ред. изд. В. И. Даля и И. А. </a:t>
            </a:r>
            <a:r>
              <a:rPr lang="ru-RU" dirty="0" err="1" smtClean="0"/>
              <a:t>Бодуэна</a:t>
            </a:r>
            <a:r>
              <a:rPr lang="ru-RU" dirty="0" smtClean="0"/>
              <a:t> де </a:t>
            </a:r>
            <a:r>
              <a:rPr lang="ru-RU" dirty="0" err="1" smtClean="0"/>
              <a:t>Куртенэ</a:t>
            </a:r>
            <a:r>
              <a:rPr lang="ru-RU" dirty="0" smtClean="0"/>
              <a:t>; [</a:t>
            </a:r>
            <a:r>
              <a:rPr lang="ru-RU" dirty="0" err="1" smtClean="0"/>
              <a:t>науч</a:t>
            </a:r>
            <a:r>
              <a:rPr lang="ru-RU" dirty="0" smtClean="0"/>
              <a:t>. ред. Л. В. </a:t>
            </a:r>
            <a:r>
              <a:rPr lang="ru-RU" dirty="0" err="1" smtClean="0"/>
              <a:t>Беловинский</a:t>
            </a:r>
            <a:r>
              <a:rPr lang="ru-RU" dirty="0" smtClean="0"/>
              <a:t>]. - М.: ОЛМА </a:t>
            </a:r>
            <a:r>
              <a:rPr lang="ru-RU" dirty="0" err="1" smtClean="0"/>
              <a:t>Медиа</a:t>
            </a:r>
            <a:r>
              <a:rPr lang="ru-RU" dirty="0" smtClean="0"/>
              <a:t> Групп, 2009. - 573 </a:t>
            </a:r>
            <a:r>
              <a:rPr lang="ru-RU" dirty="0" err="1" smtClean="0"/>
              <a:t>c</a:t>
            </a:r>
            <a:r>
              <a:rPr lang="ru-RU" dirty="0" smtClean="0"/>
              <a:t>.</a:t>
            </a:r>
          </a:p>
          <a:p>
            <a:pPr lvl="0"/>
            <a:r>
              <a:rPr lang="ru-RU" dirty="0" smtClean="0"/>
              <a:t>Никонов В. А. Словарь русских фамилий. М., 1993 г. – 224 с.</a:t>
            </a:r>
          </a:p>
          <a:p>
            <a:pPr lvl="0"/>
            <a:r>
              <a:rPr lang="ru-RU" dirty="0" smtClean="0"/>
              <a:t> Ожегов С.И.    Толковый словарь русского языка ; под общ. ред. Л. И. Скворцова. - 28-е изд., </a:t>
            </a:r>
            <a:r>
              <a:rPr lang="ru-RU" dirty="0" err="1" smtClean="0"/>
              <a:t>перераб</a:t>
            </a:r>
            <a:r>
              <a:rPr lang="ru-RU" dirty="0" smtClean="0"/>
              <a:t>. – М. : Мир и Образование : ОНИКС, 2012 г.</a:t>
            </a:r>
          </a:p>
          <a:p>
            <a:pPr lvl="0"/>
            <a:r>
              <a:rPr lang="ru-RU" u="sng" dirty="0" err="1" smtClean="0">
                <a:hlinkClick r:id="rId4" tooltip="Унбегаун, Борис Генрихович"/>
              </a:rPr>
              <a:t>Унбегаун</a:t>
            </a:r>
            <a:r>
              <a:rPr lang="ru-RU" u="sng" dirty="0" smtClean="0">
                <a:hlinkClick r:id="rId4" tooltip="Унбегаун, Борис Генрихович"/>
              </a:rPr>
              <a:t> Б. О.</a:t>
            </a:r>
            <a:r>
              <a:rPr lang="ru-RU" dirty="0" smtClean="0"/>
              <a:t> Русские фамилии Пер. с англ.; общ. ред. </a:t>
            </a:r>
            <a:r>
              <a:rPr lang="ru-RU" u="sng" dirty="0" smtClean="0">
                <a:hlinkClick r:id="rId5" tooltip="Успенский, Борис Андреевич"/>
              </a:rPr>
              <a:t>Б. А. Успенского</a:t>
            </a:r>
            <a:r>
              <a:rPr lang="ru-RU" dirty="0" smtClean="0"/>
              <a:t>.  М.: Издательская группа «Прогресс», 1989 г. – 431 с.</a:t>
            </a:r>
          </a:p>
          <a:p>
            <a:pPr lvl="0"/>
            <a:r>
              <a:rPr lang="ru-RU" u="sng" dirty="0" smtClean="0">
                <a:hlinkClick r:id="rId6"/>
              </a:rPr>
              <a:t>https://geno.ru/istoria-poyavlenia-familii/</a:t>
            </a:r>
            <a:endParaRPr lang="ru-RU" dirty="0" smtClean="0"/>
          </a:p>
          <a:p>
            <a:pPr>
              <a:buNone/>
            </a:pPr>
            <a:endParaRPr lang="ru-RU" dirty="0" smtClean="0"/>
          </a:p>
        </p:txBody>
      </p:sp>
    </p:spTree>
  </p:cSld>
  <p:clrMapOvr>
    <a:masterClrMapping/>
  </p:clrMapOvr>
  <p:transition>
    <p:wheel spokes="8"/>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Второй\Desktop\kartinka-spasibo-za-vnimanie-dlya-prezentacii-29.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ransition>
    <p:wheel spokes="8"/>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FFC000"/>
                </a:solidFill>
              </a:rPr>
              <a:t>Цель и задачи проекта</a:t>
            </a:r>
            <a:endParaRPr lang="ru-RU" dirty="0">
              <a:solidFill>
                <a:srgbClr val="FFC000"/>
              </a:solidFill>
            </a:endParaRPr>
          </a:p>
        </p:txBody>
      </p:sp>
      <p:sp>
        <p:nvSpPr>
          <p:cNvPr id="3" name="Содержимое 2"/>
          <p:cNvSpPr>
            <a:spLocks noGrp="1"/>
          </p:cNvSpPr>
          <p:nvPr>
            <p:ph idx="1"/>
          </p:nvPr>
        </p:nvSpPr>
        <p:spPr/>
        <p:txBody>
          <a:bodyPr>
            <a:normAutofit fontScale="92500" lnSpcReduction="20000"/>
          </a:bodyPr>
          <a:lstStyle/>
          <a:p>
            <a:pPr>
              <a:buNone/>
            </a:pPr>
            <a:r>
              <a:rPr lang="ru-RU" b="1" dirty="0" smtClean="0"/>
              <a:t>Цель проекта:</a:t>
            </a:r>
            <a:r>
              <a:rPr lang="ru-RU" dirty="0" smtClean="0"/>
              <a:t> </a:t>
            </a:r>
            <a:r>
              <a:rPr lang="ru-RU" dirty="0" smtClean="0"/>
              <a:t>Выявить сущность происхождения фамилий  и имен моих одноклассников</a:t>
            </a:r>
            <a:r>
              <a:rPr lang="ru-RU" dirty="0" smtClean="0"/>
              <a:t>.</a:t>
            </a:r>
            <a:endParaRPr lang="ru-RU" dirty="0" smtClean="0"/>
          </a:p>
          <a:p>
            <a:pPr>
              <a:buNone/>
            </a:pPr>
            <a:r>
              <a:rPr lang="ru-RU" b="1" dirty="0" smtClean="0"/>
              <a:t>Задачи проекта</a:t>
            </a:r>
            <a:r>
              <a:rPr lang="ru-RU" dirty="0" smtClean="0"/>
              <a:t>:</a:t>
            </a:r>
          </a:p>
          <a:p>
            <a:pPr lvl="0"/>
            <a:r>
              <a:rPr lang="ru-RU" dirty="0" smtClean="0"/>
              <a:t>Изучить литературу по данной теме.</a:t>
            </a:r>
          </a:p>
          <a:p>
            <a:pPr lvl="0"/>
            <a:r>
              <a:rPr lang="ru-RU" dirty="0" smtClean="0"/>
              <a:t>Найти информацию об истории происхождения фамилий и имен.</a:t>
            </a:r>
          </a:p>
          <a:p>
            <a:pPr lvl="0"/>
            <a:r>
              <a:rPr lang="ru-RU" dirty="0" smtClean="0"/>
              <a:t>Узнать об истории происхождения фамилий и имен моего класса.</a:t>
            </a:r>
          </a:p>
          <a:p>
            <a:r>
              <a:rPr lang="ru-RU" dirty="0" smtClean="0"/>
              <a:t>Создать презентацию как продукт проектной деятельности. </a:t>
            </a:r>
            <a:r>
              <a:rPr lang="ru-RU" dirty="0" smtClean="0"/>
              <a:t> </a:t>
            </a:r>
            <a:endParaRPr lang="ru-RU" dirty="0" smtClean="0"/>
          </a:p>
          <a:p>
            <a:pPr>
              <a:buNone/>
            </a:pPr>
            <a:endParaRPr lang="ru-RU" dirty="0"/>
          </a:p>
        </p:txBody>
      </p:sp>
    </p:spTree>
  </p:cSld>
  <p:clrMapOvr>
    <a:masterClrMapping/>
  </p:clrMapOvr>
  <p:transition>
    <p:wheel spokes="8"/>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FFC000"/>
                </a:solidFill>
              </a:rPr>
              <a:t>План</a:t>
            </a:r>
            <a:endParaRPr lang="ru-RU" dirty="0">
              <a:solidFill>
                <a:srgbClr val="FFC000"/>
              </a:solidFill>
            </a:endParaRPr>
          </a:p>
        </p:txBody>
      </p:sp>
      <p:sp>
        <p:nvSpPr>
          <p:cNvPr id="3" name="Содержимое 2"/>
          <p:cNvSpPr>
            <a:spLocks noGrp="1"/>
          </p:cNvSpPr>
          <p:nvPr>
            <p:ph idx="1"/>
          </p:nvPr>
        </p:nvSpPr>
        <p:spPr>
          <a:xfrm>
            <a:off x="827584" y="1628800"/>
            <a:ext cx="7696200" cy="4751387"/>
          </a:xfrm>
        </p:spPr>
        <p:txBody>
          <a:bodyPr>
            <a:normAutofit/>
          </a:bodyPr>
          <a:lstStyle/>
          <a:p>
            <a:r>
              <a:rPr lang="ru-RU" dirty="0" smtClean="0"/>
              <a:t>Введение</a:t>
            </a:r>
          </a:p>
          <a:p>
            <a:r>
              <a:rPr lang="ru-RU" dirty="0" smtClean="0"/>
              <a:t> </a:t>
            </a:r>
            <a:r>
              <a:rPr lang="ru-RU" dirty="0" smtClean="0"/>
              <a:t>История возникновения фамилий</a:t>
            </a:r>
          </a:p>
          <a:p>
            <a:r>
              <a:rPr lang="ru-RU" dirty="0" smtClean="0"/>
              <a:t> </a:t>
            </a:r>
            <a:r>
              <a:rPr lang="ru-RU" dirty="0" smtClean="0"/>
              <a:t>История имен</a:t>
            </a:r>
          </a:p>
          <a:p>
            <a:r>
              <a:rPr lang="ru-RU" dirty="0" smtClean="0"/>
              <a:t> </a:t>
            </a:r>
            <a:r>
              <a:rPr lang="ru-RU" dirty="0" smtClean="0"/>
              <a:t>Способы образования фамилий</a:t>
            </a:r>
          </a:p>
          <a:p>
            <a:r>
              <a:rPr lang="ru-RU" dirty="0" smtClean="0"/>
              <a:t> </a:t>
            </a:r>
            <a:r>
              <a:rPr lang="ru-RU" dirty="0" smtClean="0"/>
              <a:t>Изучение происхождения фамилий и имен одноклассников</a:t>
            </a:r>
          </a:p>
          <a:p>
            <a:r>
              <a:rPr lang="ru-RU" dirty="0" smtClean="0"/>
              <a:t>Заключение</a:t>
            </a:r>
          </a:p>
          <a:p>
            <a:r>
              <a:rPr lang="ru-RU" dirty="0" smtClean="0"/>
              <a:t>Список литературы</a:t>
            </a:r>
          </a:p>
          <a:p>
            <a:pPr>
              <a:buNone/>
            </a:pPr>
            <a:endParaRPr lang="ru-RU" dirty="0"/>
          </a:p>
        </p:txBody>
      </p:sp>
    </p:spTree>
  </p:cSld>
  <p:clrMapOvr>
    <a:masterClrMapping/>
  </p:clrMapOvr>
  <p:transition>
    <p:wheel spokes="8"/>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solidFill>
                  <a:srgbClr val="FFC000"/>
                </a:solidFill>
              </a:rPr>
              <a:t>Общие понятия «фамилии» и «имен»</a:t>
            </a:r>
            <a:endParaRPr lang="ru-RU" dirty="0">
              <a:solidFill>
                <a:srgbClr val="FFC000"/>
              </a:solidFill>
            </a:endParaRPr>
          </a:p>
        </p:txBody>
      </p:sp>
      <p:sp>
        <p:nvSpPr>
          <p:cNvPr id="3" name="Содержимое 2"/>
          <p:cNvSpPr>
            <a:spLocks noGrp="1"/>
          </p:cNvSpPr>
          <p:nvPr>
            <p:ph idx="1"/>
          </p:nvPr>
        </p:nvSpPr>
        <p:spPr>
          <a:xfrm>
            <a:off x="251520" y="1484784"/>
            <a:ext cx="7696200" cy="4751387"/>
          </a:xfrm>
        </p:spPr>
        <p:txBody>
          <a:bodyPr>
            <a:normAutofit/>
          </a:bodyPr>
          <a:lstStyle/>
          <a:p>
            <a:pPr>
              <a:buNone/>
            </a:pPr>
            <a:r>
              <a:rPr lang="ru-RU" sz="2600" b="1" dirty="0" err="1" smtClean="0"/>
              <a:t>Фами́лия</a:t>
            </a:r>
            <a:r>
              <a:rPr lang="ru-RU" sz="2600" dirty="0" smtClean="0"/>
              <a:t> (лат. </a:t>
            </a:r>
            <a:r>
              <a:rPr lang="la-Latn" sz="2600" i="1" dirty="0" smtClean="0"/>
              <a:t>familia</a:t>
            </a:r>
            <a:r>
              <a:rPr lang="ru-RU" sz="2600" dirty="0" smtClean="0"/>
              <a:t> — семейство) — наследственное родовое имя, указывающее на принадлежность человека к одному роду, ведущему начало от общего предка, или в более узком понимании — к одной семье.</a:t>
            </a:r>
          </a:p>
          <a:p>
            <a:pPr>
              <a:buNone/>
            </a:pPr>
            <a:r>
              <a:rPr lang="ru-RU" sz="2600" b="1" dirty="0" smtClean="0"/>
              <a:t>Личное </a:t>
            </a:r>
            <a:r>
              <a:rPr lang="ru-RU" sz="2600" b="1" dirty="0" err="1" smtClean="0"/>
              <a:t>и́мя</a:t>
            </a:r>
            <a:r>
              <a:rPr lang="ru-RU" sz="2600" dirty="0" smtClean="0"/>
              <a:t> — социолингвистическая единица, разновидность имени собственного, один из главных персональных языковых идентификаторов человека или какого-либо одушевлённого существа.</a:t>
            </a:r>
          </a:p>
          <a:p>
            <a:pPr>
              <a:buNone/>
            </a:pPr>
            <a:endParaRPr lang="ru-RU" dirty="0"/>
          </a:p>
        </p:txBody>
      </p:sp>
    </p:spTree>
  </p:cSld>
  <p:clrMapOvr>
    <a:masterClrMapping/>
  </p:clrMapOvr>
  <p:transition>
    <p:wheel spokes="8"/>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r>
              <a:rPr lang="ru-RU" dirty="0" smtClean="0"/>
              <a:t>Большая часть до сих пор используемых </a:t>
            </a:r>
            <a:r>
              <a:rPr lang="ru-RU" b="1" dirty="0" smtClean="0"/>
              <a:t>имен</a:t>
            </a:r>
            <a:r>
              <a:rPr lang="ru-RU" dirty="0" smtClean="0"/>
              <a:t> пришли из древности: латинские (Инна, Лилия, Павел), греческие (Алла, Сергей), древнееврейские (Михаил, Жанна). Некоторые имена дала нам Религия: из Библии известные имена Ева, Адам</a:t>
            </a:r>
            <a:endParaRPr lang="ru-RU" dirty="0"/>
          </a:p>
        </p:txBody>
      </p:sp>
    </p:spTree>
  </p:cSld>
  <p:clrMapOvr>
    <a:masterClrMapping/>
  </p:clrMapOvr>
  <p:transition>
    <p:wheel spokes="8"/>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defRPr/>
            </a:pPr>
            <a:r>
              <a:rPr lang="ru-RU" dirty="0" smtClean="0">
                <a:solidFill>
                  <a:srgbClr val="FFFF00"/>
                </a:solidFill>
              </a:rPr>
              <a:t>Исконно русские имена</a:t>
            </a:r>
            <a:endParaRPr lang="ru-RU" dirty="0" smtClean="0">
              <a:solidFill>
                <a:srgbClr val="FFFF00"/>
              </a:solidFill>
            </a:endParaRPr>
          </a:p>
        </p:txBody>
      </p:sp>
      <p:sp>
        <p:nvSpPr>
          <p:cNvPr id="14339" name="Rectangle 3"/>
          <p:cNvSpPr>
            <a:spLocks noGrp="1" noChangeArrowheads="1"/>
          </p:cNvSpPr>
          <p:nvPr>
            <p:ph type="body" idx="1"/>
          </p:nvPr>
        </p:nvSpPr>
        <p:spPr>
          <a:xfrm>
            <a:off x="827584" y="1772816"/>
            <a:ext cx="7696200" cy="4607371"/>
          </a:xfrm>
        </p:spPr>
        <p:txBody>
          <a:bodyPr/>
          <a:lstStyle/>
          <a:p>
            <a:pPr eaLnBrk="1" hangingPunct="1">
              <a:defRPr/>
            </a:pPr>
            <a:r>
              <a:rPr lang="ru-RU" sz="2800" dirty="0" smtClean="0">
                <a:solidFill>
                  <a:srgbClr val="FFFF66"/>
                </a:solidFill>
              </a:rPr>
              <a:t>Мужские имена</a:t>
            </a:r>
            <a:r>
              <a:rPr lang="ru-RU" sz="2800" dirty="0" smtClean="0">
                <a:solidFill>
                  <a:srgbClr val="00FF00"/>
                </a:solidFill>
              </a:rPr>
              <a:t>: </a:t>
            </a:r>
            <a:r>
              <a:rPr lang="ru-RU" sz="2800" dirty="0" err="1" smtClean="0">
                <a:solidFill>
                  <a:srgbClr val="00FF00"/>
                </a:solidFill>
              </a:rPr>
              <a:t>Велимир</a:t>
            </a:r>
            <a:r>
              <a:rPr lang="ru-RU" sz="2800" dirty="0" smtClean="0">
                <a:solidFill>
                  <a:srgbClr val="00FF00"/>
                </a:solidFill>
              </a:rPr>
              <a:t>, Борислав, </a:t>
            </a:r>
            <a:r>
              <a:rPr lang="ru-RU" sz="2800" dirty="0" err="1" smtClean="0">
                <a:solidFill>
                  <a:srgbClr val="00FF00"/>
                </a:solidFill>
              </a:rPr>
              <a:t>Ладомир</a:t>
            </a:r>
            <a:r>
              <a:rPr lang="ru-RU" sz="2800" dirty="0" smtClean="0">
                <a:solidFill>
                  <a:srgbClr val="00FF00"/>
                </a:solidFill>
              </a:rPr>
              <a:t>, Изяслав, </a:t>
            </a:r>
            <a:r>
              <a:rPr lang="ru-RU" sz="2800" dirty="0" err="1" smtClean="0">
                <a:solidFill>
                  <a:srgbClr val="00FF00"/>
                </a:solidFill>
              </a:rPr>
              <a:t>Добромир</a:t>
            </a:r>
            <a:r>
              <a:rPr lang="ru-RU" sz="2800" dirty="0" smtClean="0">
                <a:solidFill>
                  <a:srgbClr val="00FF00"/>
                </a:solidFill>
              </a:rPr>
              <a:t>, </a:t>
            </a:r>
            <a:r>
              <a:rPr lang="ru-RU" sz="2800" dirty="0" err="1" smtClean="0">
                <a:solidFill>
                  <a:srgbClr val="00FF00"/>
                </a:solidFill>
              </a:rPr>
              <a:t>Ратибор</a:t>
            </a:r>
            <a:r>
              <a:rPr lang="ru-RU" sz="2800" dirty="0" smtClean="0">
                <a:solidFill>
                  <a:srgbClr val="00FF00"/>
                </a:solidFill>
              </a:rPr>
              <a:t>, </a:t>
            </a:r>
            <a:r>
              <a:rPr lang="ru-RU" sz="2800" dirty="0" err="1" smtClean="0">
                <a:solidFill>
                  <a:srgbClr val="00FF00"/>
                </a:solidFill>
              </a:rPr>
              <a:t>Пересвет</a:t>
            </a:r>
            <a:r>
              <a:rPr lang="ru-RU" sz="2800" dirty="0" smtClean="0">
                <a:solidFill>
                  <a:srgbClr val="00FF00"/>
                </a:solidFill>
              </a:rPr>
              <a:t>, </a:t>
            </a:r>
            <a:r>
              <a:rPr lang="ru-RU" sz="2800" dirty="0" err="1" smtClean="0">
                <a:solidFill>
                  <a:srgbClr val="00FF00"/>
                </a:solidFill>
              </a:rPr>
              <a:t>Стоян</a:t>
            </a:r>
            <a:r>
              <a:rPr lang="ru-RU" sz="2800" dirty="0" smtClean="0">
                <a:solidFill>
                  <a:srgbClr val="00FF00"/>
                </a:solidFill>
              </a:rPr>
              <a:t>, </a:t>
            </a:r>
            <a:r>
              <a:rPr lang="ru-RU" sz="2800" dirty="0" err="1" smtClean="0">
                <a:solidFill>
                  <a:srgbClr val="00FF00"/>
                </a:solidFill>
              </a:rPr>
              <a:t>Святогор</a:t>
            </a:r>
            <a:r>
              <a:rPr lang="ru-RU" sz="2800" dirty="0" smtClean="0">
                <a:solidFill>
                  <a:srgbClr val="00FF00"/>
                </a:solidFill>
              </a:rPr>
              <a:t>, Милослав, Хоробр. </a:t>
            </a:r>
          </a:p>
          <a:p>
            <a:pPr eaLnBrk="1" hangingPunct="1">
              <a:defRPr/>
            </a:pPr>
            <a:r>
              <a:rPr lang="ru-RU" sz="2800" dirty="0" smtClean="0">
                <a:solidFill>
                  <a:srgbClr val="FFFF66"/>
                </a:solidFill>
              </a:rPr>
              <a:t>Женские имена</a:t>
            </a:r>
            <a:r>
              <a:rPr lang="ru-RU" sz="2800" dirty="0" smtClean="0">
                <a:solidFill>
                  <a:srgbClr val="00FF00"/>
                </a:solidFill>
              </a:rPr>
              <a:t>: </a:t>
            </a:r>
            <a:r>
              <a:rPr lang="ru-RU" sz="2800" dirty="0" err="1" smtClean="0">
                <a:solidFill>
                  <a:srgbClr val="00FF00"/>
                </a:solidFill>
              </a:rPr>
              <a:t>Любава</a:t>
            </a:r>
            <a:r>
              <a:rPr lang="ru-RU" sz="2800" dirty="0" smtClean="0">
                <a:solidFill>
                  <a:srgbClr val="00FF00"/>
                </a:solidFill>
              </a:rPr>
              <a:t>, Станислава, </a:t>
            </a:r>
            <a:r>
              <a:rPr lang="ru-RU" sz="2800" dirty="0" err="1" smtClean="0">
                <a:solidFill>
                  <a:srgbClr val="00FF00"/>
                </a:solidFill>
              </a:rPr>
              <a:t>Светозара</a:t>
            </a:r>
            <a:r>
              <a:rPr lang="ru-RU" sz="2800" dirty="0" smtClean="0">
                <a:solidFill>
                  <a:srgbClr val="00FF00"/>
                </a:solidFill>
              </a:rPr>
              <a:t>, </a:t>
            </a:r>
            <a:r>
              <a:rPr lang="ru-RU" sz="2800" dirty="0" err="1" smtClean="0">
                <a:solidFill>
                  <a:srgbClr val="00FF00"/>
                </a:solidFill>
              </a:rPr>
              <a:t>Тихомира</a:t>
            </a:r>
            <a:r>
              <a:rPr lang="ru-RU" sz="2800" dirty="0" smtClean="0">
                <a:solidFill>
                  <a:srgbClr val="00FF00"/>
                </a:solidFill>
              </a:rPr>
              <a:t>, Милана, Милослава, Лада, Забава, Златоцвета, </a:t>
            </a:r>
            <a:r>
              <a:rPr lang="ru-RU" sz="2800" dirty="0" err="1" smtClean="0">
                <a:solidFill>
                  <a:srgbClr val="00FF00"/>
                </a:solidFill>
              </a:rPr>
              <a:t>Ждана</a:t>
            </a:r>
            <a:r>
              <a:rPr lang="ru-RU" sz="2800" dirty="0" smtClean="0">
                <a:solidFill>
                  <a:srgbClr val="00FF00"/>
                </a:solidFill>
              </a:rPr>
              <a:t>, Голуба, </a:t>
            </a:r>
            <a:r>
              <a:rPr lang="ru-RU" sz="2800" dirty="0" err="1" smtClean="0">
                <a:solidFill>
                  <a:srgbClr val="00FF00"/>
                </a:solidFill>
              </a:rPr>
              <a:t>Веселина</a:t>
            </a:r>
            <a:r>
              <a:rPr lang="ru-RU" sz="2800" dirty="0" smtClean="0">
                <a:solidFill>
                  <a:srgbClr val="00FF00"/>
                </a:solidFill>
              </a:rPr>
              <a:t>, Ярослава. </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4338"/>
                                        </p:tgtEl>
                                        <p:attrNameLst>
                                          <p:attrName>style.visibility</p:attrName>
                                        </p:attrNameLst>
                                      </p:cBhvr>
                                      <p:to>
                                        <p:strVal val="visible"/>
                                      </p:to>
                                    </p:set>
                                    <p:anim calcmode="discrete" valueType="clr">
                                      <p:cBhvr override="childStyle">
                                        <p:cTn id="7" dur="80"/>
                                        <p:tgtEl>
                                          <p:spTgt spid="1433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338"/>
                                        </p:tgtEl>
                                        <p:attrNameLst>
                                          <p:attrName>fillcolor</p:attrName>
                                        </p:attrNameLst>
                                      </p:cBhvr>
                                      <p:tavLst>
                                        <p:tav tm="0">
                                          <p:val>
                                            <p:clrVal>
                                              <a:schemeClr val="accent2"/>
                                            </p:clrVal>
                                          </p:val>
                                        </p:tav>
                                        <p:tav tm="50000">
                                          <p:val>
                                            <p:clrVal>
                                              <a:schemeClr val="hlink"/>
                                            </p:clrVal>
                                          </p:val>
                                        </p:tav>
                                      </p:tavLst>
                                    </p:anim>
                                    <p:set>
                                      <p:cBhvr>
                                        <p:cTn id="9" dur="80"/>
                                        <p:tgtEl>
                                          <p:spTgt spid="14338"/>
                                        </p:tgtEl>
                                        <p:attrNameLst>
                                          <p:attrName>fill.type</p:attrName>
                                        </p:attrNameLst>
                                      </p:cBhvr>
                                      <p:to>
                                        <p:strVal val="solid"/>
                                      </p:to>
                                    </p:set>
                                  </p:childTnLst>
                                </p:cTn>
                              </p:par>
                              <p:par>
                                <p:cTn id="10" presetID="9" presetClass="entr" presetSubtype="0" fill="hold" grpId="0" nodeType="withEffect">
                                  <p:stCondLst>
                                    <p:cond delay="0"/>
                                  </p:stCondLst>
                                  <p:childTnLst>
                                    <p:set>
                                      <p:cBhvr>
                                        <p:cTn id="11" dur="1" fill="hold">
                                          <p:stCondLst>
                                            <p:cond delay="0"/>
                                          </p:stCondLst>
                                        </p:cTn>
                                        <p:tgtEl>
                                          <p:spTgt spid="14339">
                                            <p:txEl>
                                              <p:pRg st="0" end="0"/>
                                            </p:txEl>
                                          </p:spTgt>
                                        </p:tgtEl>
                                        <p:attrNameLst>
                                          <p:attrName>style.visibility</p:attrName>
                                        </p:attrNameLst>
                                      </p:cBhvr>
                                      <p:to>
                                        <p:strVal val="visible"/>
                                      </p:to>
                                    </p:set>
                                    <p:animEffect transition="in" filter="dissolve">
                                      <p:cBhvr>
                                        <p:cTn id="12" dur="500"/>
                                        <p:tgtEl>
                                          <p:spTgt spid="14339">
                                            <p:txEl>
                                              <p:pRg st="0" end="0"/>
                                            </p:txEl>
                                          </p:spTgt>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14339">
                                            <p:txEl>
                                              <p:pRg st="1" end="1"/>
                                            </p:txEl>
                                          </p:spTgt>
                                        </p:tgtEl>
                                        <p:attrNameLst>
                                          <p:attrName>style.visibility</p:attrName>
                                        </p:attrNameLst>
                                      </p:cBhvr>
                                      <p:to>
                                        <p:strVal val="visible"/>
                                      </p:to>
                                    </p:set>
                                    <p:animEffect transition="in" filter="dissolve">
                                      <p:cBhvr>
                                        <p:cTn id="15" dur="500"/>
                                        <p:tgtEl>
                                          <p:spTgt spid="1433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39"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0" y="277813"/>
            <a:ext cx="9144000" cy="1063625"/>
          </a:xfrm>
        </p:spPr>
        <p:txBody>
          <a:bodyPr/>
          <a:lstStyle/>
          <a:p>
            <a:pPr eaLnBrk="1" hangingPunct="1">
              <a:defRPr/>
            </a:pPr>
            <a:r>
              <a:rPr lang="ru-RU" dirty="0" smtClean="0">
                <a:solidFill>
                  <a:srgbClr val="FFFF00"/>
                </a:solidFill>
              </a:rPr>
              <a:t>История имен в разных странах и в разное время</a:t>
            </a:r>
            <a:endParaRPr lang="ru-RU" dirty="0" smtClean="0">
              <a:solidFill>
                <a:srgbClr val="FFFF00"/>
              </a:solidFill>
            </a:endParaRPr>
          </a:p>
        </p:txBody>
      </p:sp>
      <p:sp>
        <p:nvSpPr>
          <p:cNvPr id="18435" name="Rectangle 3"/>
          <p:cNvSpPr>
            <a:spLocks noGrp="1" noChangeArrowheads="1"/>
          </p:cNvSpPr>
          <p:nvPr>
            <p:ph type="body" idx="1"/>
          </p:nvPr>
        </p:nvSpPr>
        <p:spPr>
          <a:xfrm>
            <a:off x="179388" y="1484784"/>
            <a:ext cx="8785225" cy="5184304"/>
          </a:xfrm>
        </p:spPr>
        <p:txBody>
          <a:bodyPr/>
          <a:lstStyle/>
          <a:p>
            <a:pPr indent="342900">
              <a:lnSpc>
                <a:spcPct val="150000"/>
              </a:lnSpc>
              <a:buNone/>
              <a:defRPr/>
            </a:pPr>
            <a:r>
              <a:rPr lang="ru-RU" sz="2400" dirty="0" smtClean="0">
                <a:solidFill>
                  <a:srgbClr val="FFFF66"/>
                </a:solidFill>
                <a:latin typeface="Times New Roman" pitchFamily="18" charset="0"/>
                <a:cs typeface="Times New Roman" pitchFamily="18" charset="0"/>
              </a:rPr>
              <a:t>В индейских и некоторых африканских </a:t>
            </a:r>
            <a:r>
              <a:rPr lang="ru-RU" sz="2400" dirty="0" smtClean="0">
                <a:solidFill>
                  <a:srgbClr val="FFFF66"/>
                </a:solidFill>
                <a:latin typeface="Times New Roman" pitchFamily="18" charset="0"/>
                <a:cs typeface="Times New Roman" pitchFamily="18" charset="0"/>
              </a:rPr>
              <a:t>племенах давали </a:t>
            </a:r>
            <a:r>
              <a:rPr lang="ru-RU" sz="2400" dirty="0" smtClean="0">
                <a:solidFill>
                  <a:srgbClr val="FFFF66"/>
                </a:solidFill>
                <a:latin typeface="Times New Roman" pitchFamily="18" charset="0"/>
                <a:cs typeface="Times New Roman" pitchFamily="18" charset="0"/>
              </a:rPr>
              <a:t>отталкивающие имена (Собачий хвост, Мрак), для того чтобы отогнать злых духов</a:t>
            </a:r>
            <a:r>
              <a:rPr lang="ru-RU" sz="2400" dirty="0" smtClean="0">
                <a:solidFill>
                  <a:srgbClr val="FFFF66"/>
                </a:solidFill>
                <a:latin typeface="Times New Roman" pitchFamily="18" charset="0"/>
                <a:cs typeface="Times New Roman" pitchFamily="18" charset="0"/>
              </a:rPr>
              <a:t>. Древние </a:t>
            </a:r>
            <a:r>
              <a:rPr lang="ru-RU" sz="2400" dirty="0" smtClean="0">
                <a:solidFill>
                  <a:srgbClr val="FFFF66"/>
                </a:solidFill>
                <a:latin typeface="Times New Roman" pitchFamily="18" charset="0"/>
                <a:cs typeface="Times New Roman" pitchFamily="18" charset="0"/>
              </a:rPr>
              <a:t>греки давали ребёнку имена богов и героев (Артемида, Зевс), надеясь, что ребёнок будет пользоваться их благосклонностью и унаследует их качества и судьбу. В настоящее время сохранилась традиция давать детям прямые имена богов (Муза, Аполлон, Майя). </a:t>
            </a:r>
            <a:endParaRPr lang="ru-RU" sz="2400" dirty="0" smtClean="0">
              <a:solidFill>
                <a:srgbClr val="FFFF66"/>
              </a:solidFill>
              <a:latin typeface="Times New Roman" pitchFamily="18" charset="0"/>
              <a:cs typeface="Times New Roman" pitchFamily="18" charset="0"/>
            </a:endParaRPr>
          </a:p>
          <a:p>
            <a:pPr indent="342900">
              <a:lnSpc>
                <a:spcPct val="150000"/>
              </a:lnSpc>
              <a:buNone/>
              <a:defRPr/>
            </a:pPr>
            <a:r>
              <a:rPr lang="ru-RU" sz="2400" dirty="0" smtClean="0">
                <a:solidFill>
                  <a:srgbClr val="00FF00"/>
                </a:solidFill>
                <a:latin typeface="Times New Roman" pitchFamily="18" charset="0"/>
                <a:cs typeface="Times New Roman" pitchFamily="18" charset="0"/>
              </a:rPr>
              <a:t> </a:t>
            </a:r>
            <a:endParaRPr lang="ru-RU" sz="2400" dirty="0" smtClean="0">
              <a:solidFill>
                <a:srgbClr val="00FF00"/>
              </a:solidFill>
              <a:latin typeface="Times New Roman" pitchFamily="18" charset="0"/>
              <a:cs typeface="Times New Roman" pitchFamily="18" charset="0"/>
            </a:endParaRP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0"/>
                                  </p:stCondLst>
                                  <p:iterate type="lt">
                                    <p:tmPct val="50000"/>
                                  </p:iterate>
                                  <p:childTnLst>
                                    <p:set>
                                      <p:cBhvr>
                                        <p:cTn id="6" dur="1" fill="hold">
                                          <p:stCondLst>
                                            <p:cond delay="0"/>
                                          </p:stCondLst>
                                        </p:cTn>
                                        <p:tgtEl>
                                          <p:spTgt spid="18434"/>
                                        </p:tgtEl>
                                        <p:attrNameLst>
                                          <p:attrName>style.visibility</p:attrName>
                                        </p:attrNameLst>
                                      </p:cBhvr>
                                      <p:to>
                                        <p:strVal val="visible"/>
                                      </p:to>
                                    </p:set>
                                    <p:anim calcmode="discrete" valueType="clr">
                                      <p:cBhvr override="childStyle">
                                        <p:cTn id="7" dur="80"/>
                                        <p:tgtEl>
                                          <p:spTgt spid="1843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434"/>
                                        </p:tgtEl>
                                        <p:attrNameLst>
                                          <p:attrName>fillcolor</p:attrName>
                                        </p:attrNameLst>
                                      </p:cBhvr>
                                      <p:tavLst>
                                        <p:tav tm="0">
                                          <p:val>
                                            <p:clrVal>
                                              <a:schemeClr val="accent2"/>
                                            </p:clrVal>
                                          </p:val>
                                        </p:tav>
                                        <p:tav tm="50000">
                                          <p:val>
                                            <p:clrVal>
                                              <a:schemeClr val="hlink"/>
                                            </p:clrVal>
                                          </p:val>
                                        </p:tav>
                                      </p:tavLst>
                                    </p:anim>
                                    <p:set>
                                      <p:cBhvr>
                                        <p:cTn id="9" dur="80"/>
                                        <p:tgtEl>
                                          <p:spTgt spid="18434"/>
                                        </p:tgtEl>
                                        <p:attrNameLst>
                                          <p:attrName>fill.type</p:attrName>
                                        </p:attrNameLst>
                                      </p:cBhvr>
                                      <p:to>
                                        <p:strVal val="solid"/>
                                      </p:to>
                                    </p:set>
                                  </p:childTnLst>
                                </p:cTn>
                              </p:par>
                              <p:par>
                                <p:cTn id="10" presetID="9" presetClass="entr" presetSubtype="0" fill="hold" grpId="0" nodeType="withEffect">
                                  <p:stCondLst>
                                    <p:cond delay="0"/>
                                  </p:stCondLst>
                                  <p:childTnLst>
                                    <p:set>
                                      <p:cBhvr>
                                        <p:cTn id="11" dur="1" fill="hold">
                                          <p:stCondLst>
                                            <p:cond delay="0"/>
                                          </p:stCondLst>
                                        </p:cTn>
                                        <p:tgtEl>
                                          <p:spTgt spid="18435">
                                            <p:txEl>
                                              <p:pRg st="0" end="0"/>
                                            </p:txEl>
                                          </p:spTgt>
                                        </p:tgtEl>
                                        <p:attrNameLst>
                                          <p:attrName>style.visibility</p:attrName>
                                        </p:attrNameLst>
                                      </p:cBhvr>
                                      <p:to>
                                        <p:strVal val="visible"/>
                                      </p:to>
                                    </p:set>
                                    <p:animEffect transition="in" filter="dissolve">
                                      <p:cBhvr>
                                        <p:cTn id="12" dur="500"/>
                                        <p:tgtEl>
                                          <p:spTgt spid="1843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8435">
                                            <p:txEl>
                                              <p:pRg st="1" end="1"/>
                                            </p:txEl>
                                          </p:spTgt>
                                        </p:tgtEl>
                                        <p:attrNameLst>
                                          <p:attrName>style.visibility</p:attrName>
                                        </p:attrNameLst>
                                      </p:cBhvr>
                                      <p:to>
                                        <p:strVal val="visible"/>
                                      </p:to>
                                    </p:set>
                                    <p:animEffect transition="in" filter="dissolve">
                                      <p:cBhvr>
                                        <p:cTn id="17" dur="500"/>
                                        <p:tgtEl>
                                          <p:spTgt spid="1843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857224" y="500042"/>
            <a:ext cx="7696200" cy="5357826"/>
          </a:xfrm>
        </p:spPr>
        <p:txBody>
          <a:bodyPr/>
          <a:lstStyle/>
          <a:p>
            <a:pPr indent="342900">
              <a:buNone/>
              <a:defRPr/>
            </a:pPr>
            <a:r>
              <a:rPr lang="ru-RU" sz="3600" dirty="0" smtClean="0">
                <a:solidFill>
                  <a:srgbClr val="FFC000"/>
                </a:solidFill>
                <a:latin typeface="Times New Roman" pitchFamily="18" charset="0"/>
                <a:cs typeface="Times New Roman" pitchFamily="18" charset="0"/>
              </a:rPr>
              <a:t>Г</a:t>
            </a:r>
            <a:r>
              <a:rPr lang="ru-RU" sz="3600" dirty="0" smtClean="0">
                <a:solidFill>
                  <a:srgbClr val="FFC000"/>
                </a:solidFill>
                <a:latin typeface="Times New Roman" pitchFamily="18" charset="0"/>
                <a:cs typeface="Times New Roman" pitchFamily="18" charset="0"/>
              </a:rPr>
              <a:t>руппы имен древней </a:t>
            </a:r>
            <a:r>
              <a:rPr lang="ru-RU" sz="3600" dirty="0" smtClean="0">
                <a:solidFill>
                  <a:srgbClr val="FFC000"/>
                </a:solidFill>
                <a:latin typeface="Times New Roman" pitchFamily="18" charset="0"/>
                <a:cs typeface="Times New Roman" pitchFamily="18" charset="0"/>
              </a:rPr>
              <a:t>Руси </a:t>
            </a:r>
            <a:r>
              <a:rPr lang="ru-RU" sz="3600" dirty="0" smtClean="0">
                <a:solidFill>
                  <a:srgbClr val="FFC000"/>
                </a:solidFill>
                <a:latin typeface="Times New Roman" pitchFamily="18" charset="0"/>
                <a:cs typeface="Times New Roman" pitchFamily="18" charset="0"/>
              </a:rPr>
              <a:t>:</a:t>
            </a:r>
            <a:endParaRPr lang="ru-RU" sz="3600" dirty="0" smtClean="0">
              <a:solidFill>
                <a:srgbClr val="FFC000"/>
              </a:solidFill>
              <a:latin typeface="Times New Roman" pitchFamily="18" charset="0"/>
              <a:cs typeface="Times New Roman" pitchFamily="18" charset="0"/>
            </a:endParaRPr>
          </a:p>
          <a:p>
            <a:pPr indent="342900">
              <a:buNone/>
              <a:defRPr/>
            </a:pPr>
            <a:r>
              <a:rPr lang="ru-RU" dirty="0" smtClean="0">
                <a:latin typeface="Times New Roman" pitchFamily="18" charset="0"/>
                <a:cs typeface="Times New Roman" pitchFamily="18" charset="0"/>
              </a:rPr>
              <a:t>1)имена из животного и растительного мира </a:t>
            </a:r>
          </a:p>
          <a:p>
            <a:pPr indent="342900">
              <a:buNone/>
              <a:defRPr/>
            </a:pPr>
            <a:r>
              <a:rPr lang="ru-RU" dirty="0" smtClean="0">
                <a:latin typeface="Times New Roman" pitchFamily="18" charset="0"/>
                <a:cs typeface="Times New Roman" pitchFamily="18" charset="0"/>
              </a:rPr>
              <a:t>2</a:t>
            </a:r>
            <a:r>
              <a:rPr lang="ru-RU" dirty="0" smtClean="0">
                <a:latin typeface="Times New Roman" pitchFamily="18" charset="0"/>
                <a:cs typeface="Times New Roman" pitchFamily="18" charset="0"/>
              </a:rPr>
              <a:t>) имена по порядку рождения </a:t>
            </a:r>
          </a:p>
          <a:p>
            <a:pPr indent="342900">
              <a:buNone/>
              <a:defRPr/>
            </a:pPr>
            <a:r>
              <a:rPr lang="ru-RU" dirty="0" smtClean="0">
                <a:latin typeface="Times New Roman" pitchFamily="18" charset="0"/>
                <a:cs typeface="Times New Roman" pitchFamily="18" charset="0"/>
              </a:rPr>
              <a:t>3</a:t>
            </a:r>
            <a:r>
              <a:rPr lang="ru-RU" dirty="0" smtClean="0">
                <a:latin typeface="Times New Roman" pitchFamily="18" charset="0"/>
                <a:cs typeface="Times New Roman" pitchFamily="18" charset="0"/>
              </a:rPr>
              <a:t>) имена, которые давались по внешнему виду и внутренним </a:t>
            </a:r>
            <a:r>
              <a:rPr lang="ru-RU" dirty="0" smtClean="0">
                <a:latin typeface="Times New Roman" pitchFamily="18" charset="0"/>
                <a:cs typeface="Times New Roman" pitchFamily="18" charset="0"/>
              </a:rPr>
              <a:t>качествам. </a:t>
            </a:r>
          </a:p>
          <a:p>
            <a:pPr indent="342900">
              <a:buNone/>
              <a:defRPr/>
            </a:pPr>
            <a:r>
              <a:rPr lang="ru-RU" dirty="0" smtClean="0">
                <a:latin typeface="Times New Roman" pitchFamily="18" charset="0"/>
                <a:cs typeface="Times New Roman" pitchFamily="18" charset="0"/>
              </a:rPr>
              <a:t>4</a:t>
            </a:r>
            <a:r>
              <a:rPr lang="ru-RU" dirty="0" smtClean="0">
                <a:latin typeface="Times New Roman" pitchFamily="18" charset="0"/>
                <a:cs typeface="Times New Roman" pitchFamily="18" charset="0"/>
              </a:rPr>
              <a:t>) имена по человеческим качествам </a:t>
            </a:r>
            <a:endParaRPr lang="ru-RU" dirty="0" smtClean="0">
              <a:latin typeface="Times New Roman" pitchFamily="18" charset="0"/>
              <a:cs typeface="Times New Roman" pitchFamily="18" charset="0"/>
            </a:endParaRPr>
          </a:p>
          <a:p>
            <a:pPr indent="342900">
              <a:buNone/>
              <a:defRPr/>
            </a:pPr>
            <a:r>
              <a:rPr lang="ru-RU" dirty="0" smtClean="0">
                <a:latin typeface="Times New Roman" pitchFamily="18" charset="0"/>
                <a:cs typeface="Times New Roman" pitchFamily="18" charset="0"/>
              </a:rPr>
              <a:t>5</a:t>
            </a:r>
            <a:r>
              <a:rPr lang="ru-RU" dirty="0" smtClean="0">
                <a:latin typeface="Times New Roman" pitchFamily="18" charset="0"/>
                <a:cs typeface="Times New Roman" pitchFamily="18" charset="0"/>
              </a:rPr>
              <a:t>) имена по месту происхождения </a:t>
            </a:r>
          </a:p>
          <a:p>
            <a:pPr indent="342900">
              <a:buNone/>
              <a:defRPr/>
            </a:pPr>
            <a:r>
              <a:rPr lang="ru-RU" dirty="0" smtClean="0">
                <a:latin typeface="Times New Roman" pitchFamily="18" charset="0"/>
                <a:cs typeface="Times New Roman" pitchFamily="18" charset="0"/>
              </a:rPr>
              <a:t>6</a:t>
            </a:r>
            <a:r>
              <a:rPr lang="ru-RU" dirty="0" smtClean="0">
                <a:latin typeface="Times New Roman" pitchFamily="18" charset="0"/>
                <a:cs typeface="Times New Roman" pitchFamily="18" charset="0"/>
              </a:rPr>
              <a:t>) имена по времени рождения </a:t>
            </a:r>
          </a:p>
          <a:p>
            <a:pPr indent="342900">
              <a:buNone/>
              <a:defRPr/>
            </a:pPr>
            <a:r>
              <a:rPr lang="ru-RU" dirty="0" smtClean="0">
                <a:latin typeface="Times New Roman" pitchFamily="18" charset="0"/>
                <a:cs typeface="Times New Roman" pitchFamily="18" charset="0"/>
              </a:rPr>
              <a:t>7</a:t>
            </a:r>
            <a:r>
              <a:rPr lang="ru-RU" dirty="0" smtClean="0">
                <a:latin typeface="Times New Roman" pitchFamily="18" charset="0"/>
                <a:cs typeface="Times New Roman" pitchFamily="18" charset="0"/>
              </a:rPr>
              <a:t>) имена по церковным отношениям </a:t>
            </a:r>
            <a:endParaRPr lang="ru-RU" dirty="0"/>
          </a:p>
        </p:txBody>
      </p:sp>
    </p:spTree>
  </p:cSld>
  <p:clrMapOvr>
    <a:masterClrMapping/>
  </p:clrMapOvr>
  <p:transition>
    <p:wheel spokes="8"/>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FFFF00"/>
                </a:solidFill>
              </a:rPr>
              <a:t>Из истории</a:t>
            </a:r>
          </a:p>
        </p:txBody>
      </p:sp>
      <p:sp>
        <p:nvSpPr>
          <p:cNvPr id="3" name="Содержимое 2"/>
          <p:cNvSpPr>
            <a:spLocks noGrp="1"/>
          </p:cNvSpPr>
          <p:nvPr>
            <p:ph idx="1"/>
          </p:nvPr>
        </p:nvSpPr>
        <p:spPr>
          <a:xfrm>
            <a:off x="323528" y="1773238"/>
            <a:ext cx="8424936" cy="4751387"/>
          </a:xfrm>
        </p:spPr>
        <p:txBody>
          <a:bodyPr/>
          <a:lstStyle/>
          <a:p>
            <a:r>
              <a:rPr lang="ru-RU" dirty="0" smtClean="0">
                <a:solidFill>
                  <a:srgbClr val="00FF00"/>
                </a:solidFill>
              </a:rPr>
              <a:t>Без фамилии сегодня невозможно представить нашу жизнь. Это наше семейное имя. Однако далеко не каждый задумывается над тем фактом, что еще до середины XIX века фамилия была скорее исключением из правил.</a:t>
            </a:r>
            <a:r>
              <a:rPr lang="ru-RU" dirty="0" smtClean="0"/>
              <a:t> </a:t>
            </a:r>
            <a:r>
              <a:rPr lang="ru-RU" dirty="0" smtClean="0">
                <a:solidFill>
                  <a:srgbClr val="00FF00"/>
                </a:solidFill>
              </a:rPr>
              <a:t>А между тем массовое «производство» и «присваивание» фамилий началось после падения крепостного права в 1861 году.</a:t>
            </a:r>
          </a:p>
        </p:txBody>
      </p:sp>
    </p:spTree>
  </p:cSld>
  <p:clrMapOvr>
    <a:masterClrMapping/>
  </p:clrMapOvr>
  <p:transition>
    <p:wheel spokes="8"/>
  </p:transition>
  <p:timing>
    <p:tnLst>
      <p:par>
        <p:cTn id="1" dur="indefinite" restart="never" nodeType="tmRoot"/>
      </p:par>
    </p:tnLst>
  </p:timing>
</p:sld>
</file>

<file path=ppt/theme/theme1.xml><?xml version="1.0" encoding="utf-8"?>
<a:theme xmlns:a="http://schemas.openxmlformats.org/drawingml/2006/main" name="Glowing puzzle pieces design template">
  <a:themeElements>
    <a:clrScheme name="Тема Office 1">
      <a:dk1>
        <a:srgbClr val="000000"/>
      </a:dk1>
      <a:lt1>
        <a:srgbClr val="FFFFFF"/>
      </a:lt1>
      <a:dk2>
        <a:srgbClr val="000000"/>
      </a:dk2>
      <a:lt2>
        <a:srgbClr val="E8EDF2"/>
      </a:lt2>
      <a:accent1>
        <a:srgbClr val="D8E1EC"/>
      </a:accent1>
      <a:accent2>
        <a:srgbClr val="CFD795"/>
      </a:accent2>
      <a:accent3>
        <a:srgbClr val="AAAAAA"/>
      </a:accent3>
      <a:accent4>
        <a:srgbClr val="DADADA"/>
      </a:accent4>
      <a:accent5>
        <a:srgbClr val="E9EEF4"/>
      </a:accent5>
      <a:accent6>
        <a:srgbClr val="BBC387"/>
      </a:accent6>
      <a:hlink>
        <a:srgbClr val="D59F07"/>
      </a:hlink>
      <a:folHlink>
        <a:srgbClr val="94B26C"/>
      </a:folHlink>
    </a:clrScheme>
    <a:fontScheme name="Тема Office">
      <a:majorFont>
        <a:latin typeface="Tahoma"/>
        <a:ea typeface=""/>
        <a:cs typeface=""/>
      </a:majorFont>
      <a:minorFont>
        <a:latin typeface="Tahom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ru-RU"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ru-RU"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Тема Office 1">
        <a:dk1>
          <a:srgbClr val="000000"/>
        </a:dk1>
        <a:lt1>
          <a:srgbClr val="FFFFFF"/>
        </a:lt1>
        <a:dk2>
          <a:srgbClr val="000000"/>
        </a:dk2>
        <a:lt2>
          <a:srgbClr val="E8EDF2"/>
        </a:lt2>
        <a:accent1>
          <a:srgbClr val="D8E1EC"/>
        </a:accent1>
        <a:accent2>
          <a:srgbClr val="CFD795"/>
        </a:accent2>
        <a:accent3>
          <a:srgbClr val="AAAAAA"/>
        </a:accent3>
        <a:accent4>
          <a:srgbClr val="DADADA"/>
        </a:accent4>
        <a:accent5>
          <a:srgbClr val="E9EEF4"/>
        </a:accent5>
        <a:accent6>
          <a:srgbClr val="BBC387"/>
        </a:accent6>
        <a:hlink>
          <a:srgbClr val="D59F07"/>
        </a:hlink>
        <a:folHlink>
          <a:srgbClr val="94B26C"/>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Glowing puzzle pieces design template</Template>
  <TotalTime>444</TotalTime>
  <Words>638</Words>
  <Application>Microsoft Office PowerPoint</Application>
  <PresentationFormat>Экран (4:3)</PresentationFormat>
  <Paragraphs>84</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Glowing puzzle pieces design template</vt:lpstr>
      <vt:lpstr>Происхождение имен и фамилий</vt:lpstr>
      <vt:lpstr>Цель и задачи проекта</vt:lpstr>
      <vt:lpstr>План</vt:lpstr>
      <vt:lpstr>Общие понятия «фамилии» и «имен»</vt:lpstr>
      <vt:lpstr>Слайд 5</vt:lpstr>
      <vt:lpstr>Исконно русские имена</vt:lpstr>
      <vt:lpstr>История имен в разных странах и в разное время</vt:lpstr>
      <vt:lpstr>Слайд 8</vt:lpstr>
      <vt:lpstr>Из истории</vt:lpstr>
      <vt:lpstr>Способы происхождения фамилий</vt:lpstr>
      <vt:lpstr>Практическая часть</vt:lpstr>
      <vt:lpstr>Заключение</vt:lpstr>
      <vt:lpstr>Список литературы</vt:lpstr>
      <vt:lpstr>Слайд 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Происхождение и значение имен и фамилий нашего класса</dc:title>
  <dc:creator>Валерия</dc:creator>
  <cp:lastModifiedBy>Второй</cp:lastModifiedBy>
  <cp:revision>62</cp:revision>
  <dcterms:created xsi:type="dcterms:W3CDTF">2015-01-13T07:29:27Z</dcterms:created>
  <dcterms:modified xsi:type="dcterms:W3CDTF">2023-03-09T12:53:50Z</dcterms:modified>
</cp:coreProperties>
</file>