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2" r:id="rId3"/>
    <p:sldId id="258" r:id="rId4"/>
    <p:sldId id="269" r:id="rId5"/>
    <p:sldId id="260" r:id="rId6"/>
    <p:sldId id="270" r:id="rId7"/>
    <p:sldId id="261" r:id="rId8"/>
    <p:sldId id="262" r:id="rId9"/>
    <p:sldId id="263" r:id="rId10"/>
    <p:sldId id="264" r:id="rId11"/>
    <p:sldId id="276" r:id="rId12"/>
    <p:sldId id="273" r:id="rId13"/>
    <p:sldId id="274" r:id="rId14"/>
    <p:sldId id="275" r:id="rId15"/>
    <p:sldId id="265" r:id="rId16"/>
    <p:sldId id="271" r:id="rId17"/>
    <p:sldId id="267" r:id="rId18"/>
    <p:sldId id="268" r:id="rId19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90CFAB6-7284-4B7A-9A68-9BD4D3771503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Ari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943828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4AD2F8F5-0AB2-4DFC-BAC4-FD836A0B21C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750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Ari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90538" y="1027113"/>
            <a:ext cx="657860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120" cy="410724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5/12/2024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fld id="{E5990DCD-0133-4FA1-A479-95BB3CE6C8BA}" type="datetime1">
              <a:rPr lang="ru-RU" smtClean="0"/>
              <a:pPr lvl="0"/>
              <a:t>12.05.2024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fld id="{6DCF4465-6C0D-48D0-A607-9C7D8705B5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oekt-po-tehnologii-dekupazh-1951125.ht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196975"/>
            <a:ext cx="10942638" cy="1082675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Творческий проект “Декупаж”</a:t>
            </a:r>
          </a:p>
        </p:txBody>
      </p:sp>
      <p:sp>
        <p:nvSpPr>
          <p:cNvPr id="3" name="Subtitle 2"/>
          <p:cNvSpPr txBox="1">
            <a:spLocks noGrp="1"/>
          </p:cNvSpPr>
          <p:nvPr>
            <p:ph type="subTitle" idx="4294967295"/>
          </p:nvPr>
        </p:nvSpPr>
        <p:spPr>
          <a:xfrm>
            <a:off x="7891463" y="3702050"/>
            <a:ext cx="4300537" cy="2022475"/>
          </a:xfrm>
        </p:spPr>
        <p:txBody>
          <a:bodyPr wrap="square" lIns="90000" tIns="45000" rIns="90000" bIns="45000" anchor="t">
            <a:normAutofit fontScale="70000" lnSpcReduction="20000"/>
          </a:bodyPr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●"/>
            </a:lvl1pPr>
            <a:lvl2pPr lvl="1">
              <a:buClr>
                <a:srgbClr val="000000"/>
              </a:buClr>
              <a:buSzPct val="45000"/>
              <a:buFont typeface="StarSymbol"/>
              <a:buChar char="●"/>
            </a:lvl2pPr>
            <a:lvl3pPr lvl="2">
              <a:buClr>
                <a:srgbClr val="000000"/>
              </a:buClr>
              <a:buSzPct val="45000"/>
              <a:buFont typeface="StarSymbol"/>
              <a:buChar char="●"/>
            </a:lvl3pPr>
            <a:lvl4pPr lvl="3">
              <a:buClr>
                <a:srgbClr val="000000"/>
              </a:buClr>
              <a:buSzPct val="45000"/>
              <a:buFont typeface="StarSymbol"/>
              <a:buChar char="●"/>
            </a:lvl4pPr>
            <a:lvl5pPr lvl="4">
              <a:buClr>
                <a:srgbClr val="000000"/>
              </a:buClr>
              <a:buSzPct val="45000"/>
              <a:buFont typeface="StarSymbol"/>
              <a:buChar char="●"/>
            </a:lvl5pPr>
            <a:lvl6pPr lvl="5">
              <a:buClr>
                <a:srgbClr val="000000"/>
              </a:buClr>
              <a:buSzPct val="45000"/>
              <a:buFont typeface="StarSymbol"/>
              <a:buChar char="●"/>
            </a:lvl6pPr>
            <a:lvl7pPr lvl="6">
              <a:buClr>
                <a:srgbClr val="000000"/>
              </a:buClr>
              <a:buSzPct val="45000"/>
              <a:buFont typeface="StarSymbol"/>
              <a:buChar char="●"/>
            </a:lvl7pPr>
            <a:lvl8pPr lvl="7">
              <a:buClr>
                <a:srgbClr val="000000"/>
              </a:buClr>
              <a:buSzPct val="45000"/>
              <a:buFont typeface="StarSymbol"/>
              <a:buChar char="●"/>
            </a:lvl8pPr>
            <a:lvl9pPr lvl="8">
              <a:buClr>
                <a:srgbClr val="000000"/>
              </a:buClr>
              <a:buSzPct val="45000"/>
              <a:buFont typeface="StarSymbol"/>
              <a:buChar char="●"/>
            </a:lvl9pPr>
          </a:lstStyle>
          <a:p>
            <a:pPr marL="0" lv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Arial" pitchFamily="18"/>
                <a:ea typeface="SimSun" pitchFamily="2"/>
              </a:rPr>
              <a:t>Выполнил ученик 9 </a:t>
            </a:r>
            <a:r>
              <a:rPr lang="ru-RU" sz="3600" dirty="0">
                <a:solidFill>
                  <a:srgbClr val="000000"/>
                </a:solidFill>
                <a:latin typeface="Arial" pitchFamily="18"/>
                <a:ea typeface="SimSun" pitchFamily="2"/>
              </a:rPr>
              <a:t>класса</a:t>
            </a:r>
          </a:p>
          <a:p>
            <a:pPr marL="0" lv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Arial" pitchFamily="18"/>
                <a:ea typeface="SimSun" pitchFamily="2"/>
              </a:rPr>
              <a:t>Аминов Артём</a:t>
            </a:r>
            <a:endParaRPr lang="ru-RU" sz="3600" dirty="0">
              <a:solidFill>
                <a:srgbClr val="000000"/>
              </a:solidFill>
              <a:latin typeface="Arial" pitchFamily="18"/>
              <a:ea typeface="SimSun" pitchFamily="2"/>
            </a:endParaRPr>
          </a:p>
          <a:p>
            <a:pPr marL="0" lvl="0" indent="0">
              <a:buNone/>
            </a:pPr>
            <a:r>
              <a:rPr lang="ru-RU" sz="3600" dirty="0">
                <a:solidFill>
                  <a:srgbClr val="000000"/>
                </a:solidFill>
                <a:latin typeface="Arial" pitchFamily="18"/>
                <a:ea typeface="SimSun" pitchFamily="2"/>
              </a:rPr>
              <a:t>Руководитель: Короткова О.М.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84" y="2092293"/>
            <a:ext cx="5328592" cy="4217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Правила работы с красками и лаками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Правила работы с красками и лаками: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773113"/>
            <a:ext cx="10972800" cy="5354637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SzPct val="45000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Стараемся работать аккуратно, избегая попадания краски или лака на открытые участки тела или одежду. При попадании смываем их с помощью ветоши, смоченной в растительном масле.</a:t>
            </a:r>
          </a:p>
          <a:p>
            <a:pPr marL="0" lvl="0" indent="0">
              <a:spcBef>
                <a:spcPts val="638"/>
              </a:spcBef>
              <a:buSzPct val="45000"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После обработки поверхности,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рабочие 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кисти хорошо промываем теплой водой с любым моющим составом.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2564904"/>
            <a:ext cx="4272136" cy="405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720840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3200" dirty="0"/>
              <a:t>Технология изготовления изделия</a:t>
            </a:r>
          </a:p>
          <a:p>
            <a:endParaRPr lang="ru-RU" dirty="0"/>
          </a:p>
          <a:p>
            <a:r>
              <a:rPr lang="ru-RU" sz="2400" dirty="0"/>
              <a:t>1</a:t>
            </a:r>
            <a:r>
              <a:rPr lang="ru-RU" sz="2000" dirty="0"/>
              <a:t>.	Покрыть поверхность белой акриловой краской.</a:t>
            </a:r>
          </a:p>
          <a:p>
            <a:r>
              <a:rPr lang="ru-RU" sz="2000" dirty="0"/>
              <a:t>Дать хорошо высохнуть поверхности.</a:t>
            </a:r>
          </a:p>
          <a:p>
            <a:r>
              <a:rPr lang="ru-RU" sz="2000" dirty="0"/>
              <a:t>2.	Наклеить аккуратно подготовленные бумажные салфетки с помощью клея ПВА. Дать хорошо высохнуть.</a:t>
            </a:r>
          </a:p>
          <a:p>
            <a:r>
              <a:rPr lang="ru-RU" sz="2000" dirty="0"/>
              <a:t>3.	Покрыть поверхность акриловым лаком, просушить. При необходимости повторить и просушить.</a:t>
            </a:r>
          </a:p>
          <a:p>
            <a:r>
              <a:rPr lang="ru-RU" sz="2000" dirty="0"/>
              <a:t>Изделие готово.</a:t>
            </a:r>
          </a:p>
        </p:txBody>
      </p:sp>
    </p:spTree>
    <p:extLst>
      <p:ext uri="{BB962C8B-B14F-4D97-AF65-F5344CB8AC3E}">
        <p14:creationId xmlns:p14="http://schemas.microsoft.com/office/powerpoint/2010/main" val="1711718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0"/>
            <a:ext cx="4633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754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0"/>
            <a:ext cx="42484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31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0"/>
            <a:ext cx="40324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43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Расчёт расходов: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Расчёт расходов:</a:t>
            </a:r>
          </a:p>
        </p:txBody>
      </p:sp>
      <p:sp>
        <p:nvSpPr>
          <p:cNvPr id="3" name="Content Placeholder 9"/>
          <p:cNvSpPr txBox="1">
            <a:spLocks noGrp="1"/>
          </p:cNvSpPr>
          <p:nvPr>
            <p:ph type="body" idx="4294967295"/>
          </p:nvPr>
        </p:nvSpPr>
        <p:spPr>
          <a:xfrm>
            <a:off x="0" y="774700"/>
            <a:ext cx="10688638" cy="5353050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Белая акриловая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краска-157р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.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Салфетки(1 комплект)-</a:t>
            </a: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0р</a:t>
            </a: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Лак – </a:t>
            </a: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210р.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Кисточки ( 1 шт.) – 40р.</a:t>
            </a: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400" dirty="0" smtClean="0">
                <a:solidFill>
                  <a:srgbClr val="000000"/>
                </a:solidFill>
                <a:latin typeface="Arial"/>
                <a:ea typeface="SimSun" pitchFamily="2"/>
              </a:rPr>
              <a:t>Итого:447р</a:t>
            </a: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332656"/>
            <a:ext cx="7955555" cy="792088"/>
          </a:xfrm>
        </p:spPr>
        <p:txBody>
          <a:bodyPr/>
          <a:lstStyle/>
          <a:p>
            <a:r>
              <a:rPr lang="ru-RU" dirty="0" smtClean="0"/>
              <a:t>Самооценка и оценка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1424" y="1988840"/>
            <a:ext cx="10105859" cy="4464496"/>
          </a:xfrm>
        </p:spPr>
        <p:txBody>
          <a:bodyPr>
            <a:normAutofit fontScale="62500" lnSpcReduction="20000"/>
          </a:bodyPr>
          <a:lstStyle/>
          <a:p>
            <a:pPr indent="457200">
              <a:lnSpc>
                <a:spcPct val="150000"/>
              </a:lnSpc>
              <a:spcAft>
                <a:spcPts val="1000"/>
              </a:spcAft>
            </a:pPr>
            <a:r>
              <a:rPr lang="ru-RU" sz="3200" dirty="0">
                <a:latin typeface="Times New Roman"/>
                <a:ea typeface="Times New Roman"/>
                <a:cs typeface="Times New Roman"/>
              </a:rPr>
              <a:t>Вот и закончилась моя работа над творческим проектом,  я к его выполнению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приложил 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много  старания.   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получил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огромное удовольствие. Когда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начинал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декорировать предмет,  мне не казалось, что работа   будет так кропотлива. Но все трудности  в изготовлении данной вещи были забыты сразу, как только 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увидел,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что все у меня получилось.  Мне очень нравится моё изделие.  Выполняя работу, я много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узнал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о истории </a:t>
            </a:r>
            <a:r>
              <a:rPr lang="ru-RU" sz="3200" dirty="0" err="1">
                <a:latin typeface="Times New Roman"/>
                <a:ea typeface="Times New Roman"/>
                <a:cs typeface="Times New Roman"/>
              </a:rPr>
              <a:t>декупажа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,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просмотрел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много книг, журналов. Теперь я знаю, что научившись технике </a:t>
            </a:r>
            <a:r>
              <a:rPr lang="ru-RU" sz="3200" dirty="0" err="1">
                <a:latin typeface="Times New Roman"/>
                <a:ea typeface="Times New Roman"/>
                <a:cs typeface="Times New Roman"/>
              </a:rPr>
              <a:t>декупажа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, я смогу оформлять изделия, украшать интерьер своей комнаты, делать подарки друзьям и близким, знакомым. Проанализировав выполненную работу, я </a:t>
            </a:r>
            <a:r>
              <a:rPr lang="ru-RU" sz="3200" dirty="0" smtClean="0">
                <a:latin typeface="Times New Roman"/>
                <a:ea typeface="Times New Roman"/>
                <a:cs typeface="Times New Roman"/>
              </a:rPr>
              <a:t>сделал 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вывод, что вещь, сделанная своими руками дороже, чем купленная в магазине, потому что ты в нее вкладываешь любовь и свои знания и умения. </a:t>
            </a:r>
            <a:endParaRPr lang="ru-RU" sz="32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30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Источники информации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Источники информации:</a:t>
            </a:r>
          </a:p>
        </p:txBody>
      </p:sp>
      <p:sp>
        <p:nvSpPr>
          <p:cNvPr id="3" name="Content Placeholder 3"/>
          <p:cNvSpPr txBox="1">
            <a:spLocks noGrp="1"/>
          </p:cNvSpPr>
          <p:nvPr>
            <p:ph type="body" idx="4294967295"/>
          </p:nvPr>
        </p:nvSpPr>
        <p:spPr>
          <a:xfrm>
            <a:off x="0" y="1174750"/>
            <a:ext cx="5384800" cy="4953000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en-US" sz="2400" dirty="0">
                <a:hlinkClick r:id="rId3"/>
              </a:rPr>
              <a:t>https://infourok.ru/proekt-po-tehnologii-dekupazh-1951125.htm</a:t>
            </a: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88000" y="288000"/>
            <a:ext cx="11592000" cy="633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1053" y="332656"/>
            <a:ext cx="7809403" cy="1728192"/>
          </a:xfrm>
        </p:spPr>
        <p:txBody>
          <a:bodyPr/>
          <a:lstStyle/>
          <a:p>
            <a:r>
              <a:rPr lang="ru-RU" dirty="0" smtClean="0"/>
              <a:t>Проблемная ситуация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24000" y="1340768"/>
            <a:ext cx="8534400" cy="286547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У меня есть проблема: скоро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8 Марта – женский День.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Но я совсем не знаю, что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 подарить маме.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А ведь этот день не за горами, осталось всего два месяца, значит нужно быстро искать идеи для моего подарка, который хочу  сделать  своими руками.   Интересно, а что можно сделать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самому, ч чтобы это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понравилось моей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маме.  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М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ожет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ей подарить букет живых цветов? Например,  хризантемы. Нет,  эта идея тоже не подойдёт, цветы быстро завянут и никакой памяти от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праздника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не останется. Нужно подарить </a:t>
            </a:r>
            <a:r>
              <a:rPr lang="ru-RU" sz="2000" dirty="0" smtClean="0">
                <a:latin typeface="Times New Roman"/>
                <a:ea typeface="Times New Roman"/>
                <a:cs typeface="Times New Roman"/>
              </a:rPr>
              <a:t>маме 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такой букет, который никогда не увянет и будет радовать очень долго.  </a:t>
            </a:r>
            <a:endParaRPr lang="ru-RU" sz="2000" dirty="0">
              <a:latin typeface="Calibri"/>
              <a:ea typeface="Times New Roman"/>
              <a:cs typeface="Times New Roman"/>
            </a:endParaRPr>
          </a:p>
          <a:p>
            <a:r>
              <a:rPr lang="ru-RU" sz="2000" dirty="0">
                <a:latin typeface="Times New Roman"/>
                <a:ea typeface="Times New Roman"/>
              </a:rPr>
              <a:t> Ура! Я </a:t>
            </a:r>
            <a:r>
              <a:rPr lang="ru-RU" sz="2000" dirty="0" smtClean="0">
                <a:latin typeface="Times New Roman"/>
                <a:ea typeface="Times New Roman"/>
              </a:rPr>
              <a:t>нашёл </a:t>
            </a:r>
            <a:r>
              <a:rPr lang="ru-RU" sz="2000" dirty="0">
                <a:latin typeface="Times New Roman"/>
                <a:ea typeface="Times New Roman"/>
              </a:rPr>
              <a:t>решение моей проблемы. Недавно, </a:t>
            </a:r>
            <a:r>
              <a:rPr lang="ru-RU" sz="2000" dirty="0" smtClean="0">
                <a:latin typeface="Times New Roman"/>
                <a:ea typeface="Times New Roman"/>
              </a:rPr>
              <a:t>мне </a:t>
            </a:r>
            <a:r>
              <a:rPr lang="ru-RU" sz="2000" dirty="0">
                <a:latin typeface="Times New Roman"/>
                <a:ea typeface="Times New Roman"/>
              </a:rPr>
              <a:t>на </a:t>
            </a:r>
            <a:r>
              <a:rPr lang="ru-RU" sz="2000" dirty="0" smtClean="0">
                <a:latin typeface="Times New Roman"/>
                <a:ea typeface="Times New Roman"/>
              </a:rPr>
              <a:t>уроке </a:t>
            </a:r>
            <a:r>
              <a:rPr lang="ru-RU" sz="2000" dirty="0">
                <a:latin typeface="Times New Roman"/>
                <a:ea typeface="Times New Roman"/>
              </a:rPr>
              <a:t>технологии учитель </a:t>
            </a:r>
            <a:r>
              <a:rPr lang="ru-RU" sz="2000" dirty="0" smtClean="0">
                <a:latin typeface="Times New Roman"/>
                <a:ea typeface="Times New Roman"/>
              </a:rPr>
              <a:t>рассказал о </a:t>
            </a:r>
            <a:r>
              <a:rPr lang="ru-RU" sz="2000" dirty="0">
                <a:latin typeface="Times New Roman"/>
                <a:ea typeface="Times New Roman"/>
              </a:rPr>
              <a:t>декорирования </a:t>
            </a:r>
            <a:r>
              <a:rPr lang="ru-RU" sz="2000" dirty="0" smtClean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Times New Roman"/>
                <a:ea typeface="Times New Roman"/>
              </a:rPr>
              <a:t>в технике </a:t>
            </a:r>
            <a:r>
              <a:rPr lang="ru-RU" sz="2000" dirty="0" err="1" smtClean="0">
                <a:latin typeface="Times New Roman"/>
                <a:ea typeface="Times New Roman"/>
              </a:rPr>
              <a:t>декупаж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349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Цель и задачи про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Цель и задачи проекта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773113"/>
            <a:ext cx="10972800" cy="5354637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None/>
            </a:pPr>
            <a:r>
              <a:rPr lang="ru-RU" sz="2400" dirty="0">
                <a:solidFill>
                  <a:srgbClr val="000000"/>
                </a:solidFill>
                <a:latin typeface="Arial"/>
                <a:ea typeface="SimSun" pitchFamily="2"/>
              </a:rPr>
              <a:t>   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Цель: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Изготовить оригинальные и удобные для использования органайзеры.</a:t>
            </a:r>
          </a:p>
          <a:p>
            <a:pPr marL="0" lvl="0" indent="0">
              <a:spcBef>
                <a:spcPts val="638"/>
              </a:spcBef>
              <a:buNone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    Задачи: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Овладеть техникой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SimSun" pitchFamily="2"/>
              </a:rPr>
              <a:t>декупажа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 самостоятельно.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Ознакомиться с историей этой деятельности.</a:t>
            </a:r>
          </a:p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Контролировать свою работу</a:t>
            </a:r>
          </a:p>
          <a:p>
            <a:pPr marL="0" lvl="0" indent="0">
              <a:spcBef>
                <a:spcPts val="638"/>
              </a:spcBef>
              <a:buNone/>
            </a:pP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Историческая справка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Истоки </a:t>
            </a:r>
            <a:r>
              <a:rPr lang="ru-RU" dirty="0" err="1"/>
              <a:t>декупажа</a:t>
            </a:r>
            <a:r>
              <a:rPr lang="ru-RU" dirty="0"/>
              <a:t> восходят к раннему Средневековью. Слово «</a:t>
            </a:r>
            <a:r>
              <a:rPr lang="ru-RU" dirty="0" err="1"/>
              <a:t>decoupage</a:t>
            </a:r>
            <a:r>
              <a:rPr lang="ru-RU" dirty="0"/>
              <a:t>» французского происхождения, обозначает «вырезать». Следовательно, техника </a:t>
            </a:r>
            <a:r>
              <a:rPr lang="ru-RU" dirty="0" err="1"/>
              <a:t>декупажа</a:t>
            </a:r>
            <a:r>
              <a:rPr lang="ru-RU" dirty="0"/>
              <a:t> - техника украшения, декорирования, оформления с помощью вырезанных бумажных мотивов.</a:t>
            </a:r>
          </a:p>
          <a:p>
            <a:r>
              <a:rPr lang="ru-RU" dirty="0"/>
              <a:t>Такая техника украшения была изобретена китайскими крестьянами в XII веке, именно они сделали тонкую красочную бумагу и стали украшать с ее помощью различные предметы. Как вид искусства он первый раз упоминается в конце XV века в Германии, где вырезанные картинки стали использоваться для украшения мебели.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09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911225" y="263525"/>
            <a:ext cx="10729391" cy="5380038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1800" dirty="0">
                <a:solidFill>
                  <a:srgbClr val="000000"/>
                </a:solidFill>
                <a:latin typeface="Arial"/>
                <a:ea typeface="SimSun" pitchFamily="2"/>
              </a:rPr>
              <a:t>Сам же термин «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SimSun" pitchFamily="2"/>
              </a:rPr>
              <a:t>декупаж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SimSun" pitchFamily="2"/>
              </a:rPr>
              <a:t>» появился лишь в XX веке. В дословном переводе с французского «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SimSun" pitchFamily="2"/>
              </a:rPr>
              <a:t>découpage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SimSun" pitchFamily="2"/>
              </a:rPr>
              <a:t>» означает «вырезание». Если же коснуться сути значения термина, то это техника украшения предметов и поверхностей аппликациями вырезанными из бумаги картинками. Хотя XXI век подарил мастерам поистине огромный выбор материалов. Сегодня для декора предметов используются помимо бумажных салфеток </a:t>
            </a:r>
            <a:r>
              <a:rPr lang="ru-RU" sz="1800" dirty="0" err="1">
                <a:solidFill>
                  <a:srgbClr val="000000"/>
                </a:solidFill>
                <a:latin typeface="Arial"/>
                <a:ea typeface="SimSun" pitchFamily="2"/>
              </a:rPr>
              <a:t>декупажные</a:t>
            </a:r>
            <a:r>
              <a:rPr lang="ru-RU" sz="1800" dirty="0">
                <a:solidFill>
                  <a:srgbClr val="000000"/>
                </a:solidFill>
                <a:latin typeface="Arial"/>
                <a:ea typeface="SimSun" pitchFamily="2"/>
              </a:rPr>
              <a:t> карты, рисовая бумага, рисовые салфетки, а также лаковые распечатки, которые позволяют украсить поверхность абсолютно любой картинкой, будь то репродукция знаменитой картины или фотография любимого человека</a:t>
            </a:r>
            <a:r>
              <a:rPr lang="ru-RU" sz="1800" dirty="0" smtClean="0">
                <a:solidFill>
                  <a:srgbClr val="000000"/>
                </a:solidFill>
                <a:latin typeface="Arial"/>
                <a:ea typeface="SimSun" pitchFamily="2"/>
              </a:rPr>
              <a:t>.</a:t>
            </a:r>
            <a:endParaRPr lang="ru-RU" sz="18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  <p:pic>
        <p:nvPicPr>
          <p:cNvPr id="2050" name="Picture 2" descr="https://im0-tub-ru.yandex.net/i?id=e46567d4668d24848162fb7d33f1ce3b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960" y="2468684"/>
            <a:ext cx="5436369" cy="3912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5360" y="260649"/>
            <a:ext cx="8424936" cy="2934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1000"/>
              </a:spcAft>
            </a:pPr>
            <a:r>
              <a:rPr lang="ru-RU" sz="3200" dirty="0" smtClean="0">
                <a:latin typeface="Calibri"/>
                <a:ea typeface="Times New Roman"/>
                <a:cs typeface="Times New Roman"/>
              </a:rPr>
              <a:t>Определение критериев</a:t>
            </a:r>
            <a:endParaRPr lang="ru-RU" sz="32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Мой подарок будет выполнен из доступных и недорогих материалов;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Он будет изготавливаться для близкого человека;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Предназначен для украшения интерьера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Он обязательно будет оригинальным</a:t>
            </a:r>
            <a:endParaRPr lang="ru-RU" sz="20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7663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Организация рабочего места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Организация рабочего места: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773113"/>
            <a:ext cx="10971213" cy="5354637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None/>
            </a:pP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  <a:p>
            <a:pPr marL="0" lvl="0" indent="0">
              <a:spcBef>
                <a:spcPts val="638"/>
              </a:spcBef>
              <a:buNone/>
            </a:pPr>
            <a:endParaRPr lang="ru-RU" sz="24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08721"/>
            <a:ext cx="9048328" cy="4115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удалить из зоны творчества продукты, а так же предметы, которые используются для приёма пищи;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избежать контакта маленьких детей и домашних животных с материалами для  </a:t>
            </a:r>
            <a:r>
              <a:rPr lang="ru-RU" sz="2000" dirty="0" err="1" smtClean="0">
                <a:effectLst/>
                <a:latin typeface="Times New Roman"/>
                <a:ea typeface="Times New Roman"/>
                <a:cs typeface="Times New Roman"/>
              </a:rPr>
              <a:t>декупажа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;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защитить руки и одежду от нечаянного попадания на них красителей  и лака, (ничего катастрофического не случится, если прольётся краска или лак, но всё же одежда будет испорчена);</a:t>
            </a:r>
            <a:endParaRPr lang="ru-RU" sz="2000" dirty="0" smtClean="0">
              <a:effectLst/>
              <a:latin typeface="Calibri"/>
              <a:ea typeface="Times New Roman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Arial"/>
              <a:buChar char="•"/>
            </a:pP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обеспечить хорошее освещение рабочей зоны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Техника безопаснос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582613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>
                <a:solidFill>
                  <a:srgbClr val="000000"/>
                </a:solidFill>
                <a:latin typeface="Arial" pitchFamily="34"/>
                <a:ea typeface="SimSun" pitchFamily="2"/>
              </a:rPr>
              <a:t>Техника безопасности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0" y="1174750"/>
            <a:ext cx="10971213" cy="4953000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marL="0" lvl="0" indent="0">
              <a:spcBef>
                <a:spcPts val="638"/>
              </a:spcBef>
              <a:buSzPct val="45000"/>
              <a:buChar char="•"/>
            </a:pP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Правила работы с ножницами, лаком и клеем – вот основа техники безопасности при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SimSun" pitchFamily="2"/>
              </a:rPr>
              <a:t>декупаже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. Именно работу с этими инструментами мы и рассмотрим. Ножницы в технике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SimSun" pitchFamily="2"/>
              </a:rPr>
              <a:t>декупажа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 самый используемый и острый инструмент, а значит и самый </a:t>
            </a:r>
            <a:r>
              <a:rPr lang="ru-RU" sz="2000" dirty="0" err="1">
                <a:solidFill>
                  <a:srgbClr val="000000"/>
                </a:solidFill>
                <a:latin typeface="Arial"/>
                <a:ea typeface="SimSun" pitchFamily="2"/>
              </a:rPr>
              <a:t>травматичный</a:t>
            </a:r>
            <a:r>
              <a:rPr lang="ru-RU" sz="2000" dirty="0">
                <a:solidFill>
                  <a:srgbClr val="000000"/>
                </a:solidFill>
                <a:latin typeface="Arial"/>
                <a:ea typeface="SimSun" pitchFamily="2"/>
              </a:rPr>
              <a:t>, потому работаем с ним предельно осторожно и внимательно</a:t>
            </a:r>
            <a:r>
              <a:rPr lang="ru-RU" sz="2800" dirty="0">
                <a:solidFill>
                  <a:srgbClr val="000000"/>
                </a:solidFill>
                <a:latin typeface="Arial"/>
                <a:ea typeface="SimSun" pitchFamily="2"/>
              </a:rPr>
              <a:t>.</a:t>
            </a:r>
          </a:p>
          <a:p>
            <a:pPr marL="0" lvl="0" indent="0">
              <a:spcBef>
                <a:spcPts val="638"/>
              </a:spcBef>
              <a:buNone/>
            </a:pPr>
            <a:endParaRPr lang="ru-RU" sz="2800" dirty="0">
              <a:solidFill>
                <a:srgbClr val="000000"/>
              </a:solidFill>
              <a:latin typeface="Arial"/>
              <a:ea typeface="SimSun" pitchFamily="2"/>
            </a:endParaRPr>
          </a:p>
          <a:p>
            <a:pPr marL="0" lvl="0" indent="0">
              <a:spcBef>
                <a:spcPts val="638"/>
              </a:spcBef>
              <a:buNone/>
            </a:pPr>
            <a:endParaRPr lang="ru-RU" sz="28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Как правильно обращаться с ножницами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0" y="190500"/>
            <a:ext cx="10972800" cy="646212"/>
          </a:xfrm>
        </p:spPr>
        <p:txBody>
          <a:bodyPr wrap="square" lIns="90000" tIns="45000" rIns="90000" bIns="45000" anchor="t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sz="3600" b="0" i="0" dirty="0">
                <a:solidFill>
                  <a:srgbClr val="000000"/>
                </a:solidFill>
                <a:latin typeface="Arial" pitchFamily="34"/>
                <a:ea typeface="SimSun" pitchFamily="2"/>
              </a:rPr>
              <a:t>Как правильно обращаться с ножницами:</a:t>
            </a:r>
          </a:p>
        </p:txBody>
      </p:sp>
      <p:sp>
        <p:nvSpPr>
          <p:cNvPr id="3" name="Content Placeholder 2"/>
          <p:cNvSpPr txBox="1">
            <a:spLocks noGrp="1"/>
          </p:cNvSpPr>
          <p:nvPr>
            <p:ph type="body" idx="4294967295"/>
          </p:nvPr>
        </p:nvSpPr>
        <p:spPr>
          <a:xfrm>
            <a:off x="119336" y="1268760"/>
            <a:ext cx="10853464" cy="4858990"/>
          </a:xfrm>
        </p:spPr>
        <p:txBody>
          <a:bodyPr wrap="square" lIns="90000" tIns="45000" rIns="90000" bIns="45000" anchor="t"/>
          <a:lstStyle>
            <a:def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None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defPPr>
            <a:lvl1pPr marL="504000" marR="0" lvl="0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➲"/>
              <a:defRPr lang="ru-RU" sz="263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1pPr>
            <a:lvl2pPr marL="792000" marR="0" lvl="1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230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2pPr>
            <a:lvl3pPr marL="1080000" marR="0" lvl="2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98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3pPr>
            <a:lvl4pPr marL="1368000" marR="0" lvl="3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E6E6E6"/>
                </a:solidFill>
                <a:latin typeface="Albany" pitchFamily="34"/>
                <a:ea typeface="Lucida Sans Unicode" pitchFamily="2"/>
                <a:cs typeface="Tahoma" pitchFamily="2"/>
              </a:defRPr>
            </a:lvl4pPr>
            <a:lvl5pPr marL="1656000" marR="0" lvl="4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5pPr>
            <a:lvl6pPr marL="1944000" marR="0" lvl="5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6pPr>
            <a:lvl7pPr marL="2232000" marR="0" lvl="6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7pPr>
            <a:lvl8pPr marL="2520000" marR="0" lvl="7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8pPr>
            <a:lvl9pPr marL="2808000" marR="0" lvl="8" indent="-432000" algn="l">
              <a:spcBef>
                <a:spcPts val="0"/>
              </a:spcBef>
              <a:spcAft>
                <a:spcPts val="0"/>
              </a:spcAft>
              <a:buClr>
                <a:srgbClr val="FF9966"/>
              </a:buClr>
              <a:buSzPct val="75000"/>
              <a:buFont typeface="StarSymbol"/>
              <a:buChar char="●"/>
              <a:defRPr lang="ru-RU" sz="1650" b="0" i="0" u="none" strike="noStrike">
                <a:ln>
                  <a:noFill/>
                </a:ln>
                <a:solidFill>
                  <a:srgbClr val="99CCFF"/>
                </a:solidFill>
                <a:latin typeface="Albany" pitchFamily="18"/>
                <a:ea typeface="Lucida Sans Unicode" pitchFamily="2"/>
                <a:cs typeface="Tahoma" pitchFamily="2"/>
              </a:defRPr>
            </a:lvl9pPr>
          </a:lstStyle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Храните ножницы в указанном месте в определённом положении.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2.    При работе внимательно следите за направлением резания.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3.    Не работайте с тупыми ножницами и с ослабленным шарнирным креплением.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4.    Не держите ножницы лезвием вверх.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5.    Не оставляйте ножницы с открытыми лезвиями.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6.    Не режьте ножницами на ходу.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7.    Не подходите к товарищу во время работы.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8.    Передавайте закрытые ножницы кольцами вперёд.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lvl="6" indent="-228600" algn="just"/>
            <a:r>
              <a:rPr lang="ru-RU" sz="2000" dirty="0">
                <a:solidFill>
                  <a:srgbClr val="000000"/>
                </a:solidFill>
                <a:latin typeface="Times New Roman"/>
              </a:rPr>
              <a:t>9.    Во время работы удерживайте материал левой рукой так, чтобы пальцы были в стороне от лезвия.</a:t>
            </a:r>
            <a:endParaRPr lang="ru-RU" sz="2000" dirty="0">
              <a:solidFill>
                <a:srgbClr val="000000"/>
              </a:solidFill>
              <a:latin typeface="Calibri"/>
            </a:endParaRPr>
          </a:p>
          <a:p>
            <a:pPr marL="0" lvl="0" indent="0">
              <a:spcBef>
                <a:spcPts val="638"/>
              </a:spcBef>
              <a:buSzPct val="45000"/>
              <a:buAutoNum type="arabicPeriod"/>
            </a:pPr>
            <a:endParaRPr lang="ru-RU" sz="2000" dirty="0">
              <a:solidFill>
                <a:srgbClr val="000000"/>
              </a:solidFill>
              <a:latin typeface="Arial"/>
              <a:ea typeface="SimSun" pitchFamily="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152" y="4149080"/>
            <a:ext cx="392430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689</Words>
  <Application>Microsoft Office PowerPoint</Application>
  <PresentationFormat>Широкоэкранный</PresentationFormat>
  <Paragraphs>60</Paragraphs>
  <Slides>18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31" baseType="lpstr">
      <vt:lpstr>Microsoft YaHei</vt:lpstr>
      <vt:lpstr>SimSun</vt:lpstr>
      <vt:lpstr>Albany</vt:lpstr>
      <vt:lpstr>Arial</vt:lpstr>
      <vt:lpstr>Calibri</vt:lpstr>
      <vt:lpstr>Georgia</vt:lpstr>
      <vt:lpstr>Lucida Sans Unicode</vt:lpstr>
      <vt:lpstr>StarSymbol</vt:lpstr>
      <vt:lpstr>Tahoma</vt:lpstr>
      <vt:lpstr>Thorndale</vt:lpstr>
      <vt:lpstr>Times New Roman</vt:lpstr>
      <vt:lpstr>Trebuchet MS</vt:lpstr>
      <vt:lpstr>Воздушный поток</vt:lpstr>
      <vt:lpstr>Творческий проект “Декупаж”</vt:lpstr>
      <vt:lpstr>Проблемная ситуация</vt:lpstr>
      <vt:lpstr>Цель и задачи проекта</vt:lpstr>
      <vt:lpstr>Историческая справка</vt:lpstr>
      <vt:lpstr>Презентация PowerPoint</vt:lpstr>
      <vt:lpstr>Презентация PowerPoint</vt:lpstr>
      <vt:lpstr>Организация рабочего места:</vt:lpstr>
      <vt:lpstr>Техника безопасности</vt:lpstr>
      <vt:lpstr>Как правильно обращаться с ножницами:</vt:lpstr>
      <vt:lpstr>Правила работы с красками и лаками:</vt:lpstr>
      <vt:lpstr>Презентация PowerPoint</vt:lpstr>
      <vt:lpstr>Презентация PowerPoint</vt:lpstr>
      <vt:lpstr>Презентация PowerPoint</vt:lpstr>
      <vt:lpstr>Презентация PowerPoint</vt:lpstr>
      <vt:lpstr>Расчёт расходов:</vt:lpstr>
      <vt:lpstr>Самооценка и оценка</vt:lpstr>
      <vt:lpstr>Источники информации: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“Декупаж”</dc:title>
  <dc:creator>Ученик</dc:creator>
  <cp:lastModifiedBy>оля</cp:lastModifiedBy>
  <cp:revision>10</cp:revision>
  <dcterms:modified xsi:type="dcterms:W3CDTF">2024-05-12T05:40:31Z</dcterms:modified>
</cp:coreProperties>
</file>