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0" r:id="rId5"/>
    <p:sldId id="258" r:id="rId6"/>
    <p:sldId id="261" r:id="rId7"/>
    <p:sldId id="257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F9595-9E51-3B55-CF9A-376457D631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6ED6C3A-704F-2D5C-05EB-5B02F0B3F9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F1BB17-6054-0B66-2267-8944C7DDF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643ED6-68FB-969B-1343-4A6B931B6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0FB46F-E592-A49B-EF91-1CDFA56B2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366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279D0-FBAE-B525-D0E7-E6C66610D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29508B-01C4-E5EF-91D7-490CAEBF6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116B4E-5293-651D-1BE2-2B0A79527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A52D65-61FB-9D9A-0B02-4E9FAFED5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483595-4678-2BBB-7E42-B4144FCEA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32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D897D19-8042-4DFC-0C26-7E46146315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8A387C-F83D-F00A-7ABE-826BE6EF01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00DBD8-F2C1-A763-1F33-A979839EC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C49A20-39B5-4985-1D5C-B202C105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FEB383-3917-6E49-9F36-0BBB5B08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5146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DABB8-93D4-F120-1629-490EC2E9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480FE1-4715-EF59-F74F-D7422E3B0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5F7D9F-7177-84F7-CEE3-CBDC2766C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D28C75-60A6-92D5-94D8-EF45EEAE7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04D941-D0B4-584D-8C05-697DC56CB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4740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3B5CF2-BFF8-CCCF-CB00-400211246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5FC8E93-EA42-A174-BA7E-5DD2EF4B81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57D1BC-6520-BD3F-2377-0A42BCC0D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184C67-22DD-EA1C-9A5B-F2CB747CA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561252-4B99-80B1-8737-A18CD28C3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442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CAC87A-301F-F586-DBE7-56FBCC7A9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58F10E-8A78-6E4A-3716-4D84A15563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BD5314-AE01-03B3-87E3-D4E3F7BDC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A24945-89E4-B78A-4F14-9C619C7B5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E1977B-9461-8590-A03C-230D5DCB9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79014B-C82C-5AB7-6FD7-00CA2CFAD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390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F5B93D-FCBE-70F3-48BC-30437CDF7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A66937D-0DAE-3DA2-F4EF-FE2F5BEDD1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6021A9-CEE5-5A05-DBE5-6E40BAE13E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0DA521D-E0D6-2634-8B71-5A2D889B552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83AB43-53F3-CF49-E23D-C03C02FF6F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A3F1A9C-AFA3-F90E-1C31-B79ECD0CE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EA9D330-43F4-8F59-8255-08B2847A0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2E232C-5CD7-67AD-B14E-7C1A74474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57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18EBE8-5F50-816B-B0C4-6AB0DF66F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D1D22A3-579B-E061-DD9D-F30CBC01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FFF7650-42A1-0960-95CC-4660E0098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310BA8E-249D-45D6-545F-2AAEB8421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197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11AAFA-8FAF-03C1-1913-AB6FA5473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750D5AF-C79C-11B0-D539-2125A32CB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68AC71-57BC-1CAE-98E8-5C29B086C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294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02C4D4-54C6-5C8D-5FE6-1902B1309E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4A36EA-23F8-915F-CE57-8B10B36970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C8C852-B759-DBE1-75DE-8E6141CA6C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D7CE214-A95A-4E16-699A-F327163A0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3E700B-AEB9-3970-2692-221CF1B5D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B7CCEF4-AFA0-6C95-3330-1D3FAEA72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342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9CEC1F-DF85-FC16-3C3D-CFA08A32C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DCF8F2-A5D2-CB26-E23E-A959E6B673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68057A-DC95-49A0-34E8-703AB974A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7CA2CE-01A7-FD90-7FD2-1155DCAC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E64A32-F1D7-2BCB-E1DD-3086AAA0B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EF4522-6D85-1E4B-BB66-28DCBD45D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84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9D705C-21DF-9406-A3DF-4945679D0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30B2FD-8CAE-5100-F571-0A769C375D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991514-767D-4EEF-5D74-23615A1B31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C10D0-1002-46B8-A06B-4577D3A0256E}" type="datetimeFigureOut">
              <a:rPr lang="ru-RU" smtClean="0"/>
              <a:t>02.03.2024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B43F2B-F149-948B-2C9F-46D2468C8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6DCF09-E7AC-B958-7738-775327685A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85E7-0225-420A-9C5C-C0EC7E8BEF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611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D1870F94-389A-8E8B-67BF-19A20338550B}"/>
              </a:ext>
            </a:extLst>
          </p:cNvPr>
          <p:cNvGrpSpPr/>
          <p:nvPr/>
        </p:nvGrpSpPr>
        <p:grpSpPr>
          <a:xfrm>
            <a:off x="4191007" y="289043"/>
            <a:ext cx="7292938" cy="6386088"/>
            <a:chOff x="4191007" y="289043"/>
            <a:chExt cx="7292938" cy="6386088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8340B39E-F0A5-1F5B-87D2-8DB8C02D1B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469" t="44493" r="2518" b="14928"/>
            <a:stretch/>
          </p:blipFill>
          <p:spPr>
            <a:xfrm>
              <a:off x="9527571" y="3110456"/>
              <a:ext cx="1904993" cy="2023381"/>
            </a:xfrm>
            <a:prstGeom prst="ellipse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C354640A-63A5-C001-CBF0-D22719F21F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13" t="3275" r="8710" b="54304"/>
            <a:stretch/>
          </p:blipFill>
          <p:spPr>
            <a:xfrm>
              <a:off x="9476191" y="289043"/>
              <a:ext cx="2007754" cy="2023381"/>
            </a:xfrm>
            <a:prstGeom prst="ellipse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A5C0BAA4-C0AC-3290-A419-9D0019C8EB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81" t="30538" r="512" b="895"/>
            <a:stretch/>
          </p:blipFill>
          <p:spPr>
            <a:xfrm>
              <a:off x="4405605" y="351915"/>
              <a:ext cx="1834978" cy="1960509"/>
            </a:xfrm>
            <a:prstGeom prst="ellipse">
              <a:avLst/>
            </a:prstGeom>
          </p:spPr>
        </p:pic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9F12B3C7-D4CE-4AEB-1391-8500CE1603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30" t="8533" b="33570"/>
            <a:stretch/>
          </p:blipFill>
          <p:spPr>
            <a:xfrm>
              <a:off x="4191007" y="3102595"/>
              <a:ext cx="1904993" cy="2039102"/>
            </a:xfrm>
            <a:prstGeom prst="ellipse">
              <a:avLst/>
            </a:prstGeom>
          </p:spPr>
        </p:pic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CCFA9465-1CB1-1C20-893C-218EBB045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26210" y="4622966"/>
              <a:ext cx="2249173" cy="2052165"/>
            </a:xfrm>
            <a:prstGeom prst="rect">
              <a:avLst/>
            </a:prstGeom>
          </p:spPr>
        </p:pic>
      </p:grp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F48F9EB-ED62-F549-7E21-D4A02D108A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77754" y="1269785"/>
            <a:ext cx="3459916" cy="317647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D01CAC71-8E8E-84DC-EF6C-D90089BFB0F2}"/>
              </a:ext>
            </a:extLst>
          </p:cNvPr>
          <p:cNvSpPr txBox="1"/>
          <p:nvPr/>
        </p:nvSpPr>
        <p:spPr>
          <a:xfrm>
            <a:off x="336530" y="1963738"/>
            <a:ext cx="373559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/>
              <a:t>Педагогические подходы в сказке «ЗОЛОТОЙ КЛЮЧИК»</a:t>
            </a:r>
          </a:p>
        </p:txBody>
      </p:sp>
    </p:spTree>
    <p:extLst>
      <p:ext uri="{BB962C8B-B14F-4D97-AF65-F5344CB8AC3E}">
        <p14:creationId xmlns:p14="http://schemas.microsoft.com/office/powerpoint/2010/main" val="23694129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BC0494-1488-B048-06FB-99217805A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87E145-F0E7-2B43-4A5F-70B29797D6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8229981" y="4370427"/>
            <a:ext cx="1671165" cy="1524564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0D42655-F7C9-774C-6849-D2D8ED8E5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114" y="3429000"/>
            <a:ext cx="1499746" cy="1566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4C0D2A-C082-03B1-3735-16E3A73AE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9535" y="796649"/>
            <a:ext cx="1546456" cy="16812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C6317E1-786D-3E0B-48CE-C166B2492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4626" y="2172138"/>
            <a:ext cx="2158171" cy="198137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80EDE2-4AB3-0231-4976-0AF47444E4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22716" y="805218"/>
            <a:ext cx="1628624" cy="167264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FE411D-01BB-C4B8-663D-9233F76B65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63404" y="3248146"/>
            <a:ext cx="1469263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193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BFDD5-308E-D6C6-6572-98F820E7FA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D1C1B1B-AE69-0142-1050-D760F9B3DEEF}"/>
              </a:ext>
            </a:extLst>
          </p:cNvPr>
          <p:cNvSpPr txBox="1"/>
          <p:nvPr/>
        </p:nvSpPr>
        <p:spPr>
          <a:xfrm>
            <a:off x="4683025" y="5904695"/>
            <a:ext cx="306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Культурологический подход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B0D3CB-B58B-DF76-9F02-7A2CD08815D9}"/>
              </a:ext>
            </a:extLst>
          </p:cNvPr>
          <p:cNvSpPr txBox="1"/>
          <p:nvPr/>
        </p:nvSpPr>
        <p:spPr>
          <a:xfrm>
            <a:off x="127221" y="128096"/>
            <a:ext cx="4531511" cy="660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«…Он зажег лампу, взял ножницы, клей и обрывки цветной бумаги. Вырезал и склеил курточку из коричневой бумаги и ярко-зеленые штанишки. Смастерил туфли из старого голенища и шапочку — колпачком с кисточкой — из старого носка…» 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«…Он скоро вернулся, но без куртки. В руке он держал книжку с большими буквами и занимательными картинками.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Вот тебе азбука. Учись на здоровье.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Папа Карло, а где твоя куртка?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Куртку-то я продал. Ничего, обойдусь и так… Только ты живи на здоровье.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Носи на здоровье!»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E2A40F-C237-D50C-CBF6-639CCB17EB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10234588" y="2885488"/>
            <a:ext cx="1671165" cy="1524564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24E86B7-9366-470C-DA24-7934C7C4A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0269" y="862851"/>
            <a:ext cx="1499746" cy="156680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EDC9E7-287F-D676-98FA-F38C91F88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0821" y="718917"/>
            <a:ext cx="1469263" cy="15972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CDAFB7-327A-3CA0-DE65-571768498F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0935" y="2177360"/>
            <a:ext cx="2158171" cy="198137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02685B5-9B24-5E10-E43C-6050B954A0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4684" y="2316207"/>
            <a:ext cx="3158002" cy="324335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C9E17B-EB46-1110-AF55-91596C3442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1006" y="4410052"/>
            <a:ext cx="1469263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18615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F04C6-5CB1-C1D7-2D97-F2C43D0E40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F80331-3533-A81F-B07E-E29CEFDCB76E}"/>
              </a:ext>
            </a:extLst>
          </p:cNvPr>
          <p:cNvSpPr txBox="1"/>
          <p:nvPr/>
        </p:nvSpPr>
        <p:spPr>
          <a:xfrm>
            <a:off x="271030" y="2155606"/>
            <a:ext cx="4324870" cy="337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dirty="0"/>
              <a:t>«- Ах, Буратино, Буратино, — проговорил сверчок, — брось баловство, слушайся Карло, без дела не убегай из дома и завтра начни ходить в школу. Вот мой совет. Иначе тебя ждут ужасные опасности и страшные приключения. За твою жизнь я не дам и дохлой сухой мухи».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83B2E7-5751-8047-CBDA-67064A541F52}"/>
              </a:ext>
            </a:extLst>
          </p:cNvPr>
          <p:cNvSpPr txBox="1"/>
          <p:nvPr/>
        </p:nvSpPr>
        <p:spPr>
          <a:xfrm>
            <a:off x="4683025" y="5904695"/>
            <a:ext cx="306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Антропологический подход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2403BA-E6D5-544A-BF33-32F7E1EE46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8291632" y="4298865"/>
            <a:ext cx="1671165" cy="1524564"/>
          </a:xfrm>
          <a:prstGeom prst="ellipse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CB27111-7F27-9818-5DBE-375433B15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4941" y="2586702"/>
            <a:ext cx="1499746" cy="1566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ED833A9-4EC8-028C-FEC7-38DC442411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7717" y="2162171"/>
            <a:ext cx="3380701" cy="36612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7D2E87E-D179-B2CF-7A94-039653C5AF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1834" y="735993"/>
            <a:ext cx="1469263" cy="15972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753E9A-3D95-5C8F-38C2-C9498D21CC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4626" y="2172138"/>
            <a:ext cx="2158171" cy="198137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143ED67-C62B-8641-595E-AF2C02D04D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07437" y="668841"/>
            <a:ext cx="1577330" cy="161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955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7CDB4-162A-F7D4-2480-A64787C6C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C52FB7-1BE5-95CF-626F-4C6D8B3177CE}"/>
              </a:ext>
            </a:extLst>
          </p:cNvPr>
          <p:cNvSpPr txBox="1"/>
          <p:nvPr/>
        </p:nvSpPr>
        <p:spPr>
          <a:xfrm>
            <a:off x="127222" y="128096"/>
            <a:ext cx="432487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Умненький, </a:t>
            </a:r>
            <a:r>
              <a:rPr lang="ru-RU" kern="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благоразумненький</a:t>
            </a: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Буратино, хотел бы ты, чтобы у тебя денег стало в десять раз больше?</a:t>
            </a:r>
          </a:p>
          <a:p>
            <a:pPr lvl="0">
              <a:lnSpc>
                <a:spcPct val="150000"/>
              </a:lnSpc>
            </a:pP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Конечно, хочу! А как это делается?...</a:t>
            </a:r>
          </a:p>
          <a:p>
            <a:pPr lvl="0">
              <a:lnSpc>
                <a:spcPct val="150000"/>
              </a:lnSpc>
            </a:pP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— Я тебе сейчас объясню. В Стране Дураков есть волшебное поле, — называется Поле Чудес… На этом поле выкопай ямку, скажи три раза: «</a:t>
            </a:r>
            <a:r>
              <a:rPr lang="ru-RU" kern="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Крекс</a:t>
            </a: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kern="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фекс</a:t>
            </a: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ru-RU" kern="1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пекс</a:t>
            </a:r>
            <a:r>
              <a:rPr lang="ru-RU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», положи в ямку золотой, засыпь землей, сверху посыпь солью, полей хорошенько и иди спать. Наутро из ямки вырастет небольшое деревце, на нем вместо листьев будут висеть золотые монеты. Понятно?» 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95532A-6B4E-62C1-C9A5-67CA305DDC0A}"/>
              </a:ext>
            </a:extLst>
          </p:cNvPr>
          <p:cNvSpPr txBox="1"/>
          <p:nvPr/>
        </p:nvSpPr>
        <p:spPr>
          <a:xfrm>
            <a:off x="4683025" y="5904695"/>
            <a:ext cx="306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Деятельностный подход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3420F8-5A9B-B9C2-CFD4-BEE114028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292" y="4337887"/>
            <a:ext cx="1499746" cy="1566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87D5E6-56E3-A9A9-8680-C0764BCE6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4149" y="829555"/>
            <a:ext cx="1469263" cy="1591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DACF81D-6DA9-1287-A418-B2B930AA14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7105" y="3202603"/>
            <a:ext cx="1469263" cy="15972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2AC7395-4811-1FC2-7701-2F60ADC647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864" y="829555"/>
            <a:ext cx="1549321" cy="159119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1DCA8F5-0FF6-46B9-6586-226FB19C0A3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4144527" y="2361257"/>
            <a:ext cx="3595383" cy="3279982"/>
          </a:xfrm>
          <a:prstGeom prst="ellipse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9B0A10E-7382-5EA7-222E-DFE55C1E98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04626" y="2172138"/>
            <a:ext cx="2158171" cy="198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85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CBFA5-3CF7-21E2-6854-9593ED9D49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A1794F-797C-3CEF-D93D-5358412D2FA3}"/>
              </a:ext>
            </a:extLst>
          </p:cNvPr>
          <p:cNvSpPr txBox="1"/>
          <p:nvPr/>
        </p:nvSpPr>
        <p:spPr>
          <a:xfrm>
            <a:off x="288125" y="1217352"/>
            <a:ext cx="4021482" cy="4619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dirty="0"/>
              <a:t>«Я тебе дам кусочек сахару…</a:t>
            </a:r>
          </a:p>
          <a:p>
            <a:pPr lvl="0">
              <a:lnSpc>
                <a:spcPct val="150000"/>
              </a:lnSpc>
            </a:pPr>
            <a:r>
              <a:rPr lang="ru-RU" dirty="0"/>
              <a:t>— Ты его получишь, если будешь меня слушаться, — сказала девочка».</a:t>
            </a:r>
          </a:p>
          <a:p>
            <a:pPr lvl="0">
              <a:lnSpc>
                <a:spcPct val="150000"/>
              </a:lnSpc>
            </a:pPr>
            <a:r>
              <a:rPr lang="ru-RU" dirty="0"/>
              <a:t>«Тогда девочка сказала ему строго:</a:t>
            </a:r>
          </a:p>
          <a:p>
            <a:pPr lvl="0">
              <a:lnSpc>
                <a:spcPct val="150000"/>
              </a:lnSpc>
            </a:pPr>
            <a:r>
              <a:rPr lang="ru-RU" dirty="0"/>
              <a:t>— Вытащите из-под себя ногу и опустите ее под стол. Не ешьте руками, для этого есть ложки и вилки».</a:t>
            </a:r>
          </a:p>
          <a:p>
            <a:pPr lvl="0">
              <a:lnSpc>
                <a:spcPct val="150000"/>
              </a:lnSpc>
            </a:pPr>
            <a:r>
              <a:rPr lang="ru-RU" dirty="0"/>
              <a:t>«Вы гадкий шалун, вы должны быть наказаны!</a:t>
            </a:r>
          </a:p>
          <a:p>
            <a:pPr lvl="0">
              <a:lnSpc>
                <a:spcPct val="150000"/>
              </a:lnSpc>
            </a:pPr>
            <a:r>
              <a:rPr lang="ru-RU" dirty="0"/>
              <a:t>— Артемон, отведи Буратино в темный чулан!»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5B4B0C-5E60-6BE8-ABC9-77DFAA730E8B}"/>
              </a:ext>
            </a:extLst>
          </p:cNvPr>
          <p:cNvSpPr txBox="1"/>
          <p:nvPr/>
        </p:nvSpPr>
        <p:spPr>
          <a:xfrm>
            <a:off x="4683025" y="5904695"/>
            <a:ext cx="3061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Авторитарный подход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87B6DDD-4004-E581-9B99-1A359C784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473" y="1975763"/>
            <a:ext cx="3444096" cy="359810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8FA5E27-AF52-FD0F-ACBE-3CADE53F2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1110" y="880172"/>
            <a:ext cx="1469263" cy="1591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BB6D5BE-F3C9-85FE-7736-109094967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459" y="4492071"/>
            <a:ext cx="1469263" cy="15972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E27BBDC-2B40-D022-5DFB-62FFF89030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26026" y="3425952"/>
            <a:ext cx="1555257" cy="15972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E635B7C-BFBC-7109-E495-612A5F8B3E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0203" y="2261934"/>
            <a:ext cx="2158171" cy="198137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4FE85AE-3884-A1A4-DAEE-851F212910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6875553" y="913272"/>
            <a:ext cx="1604032" cy="14633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006647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31D42-7BCD-E4B2-8948-B7FECCCEC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CBBCB1-1469-A470-FE42-E5F487CC017D}"/>
              </a:ext>
            </a:extLst>
          </p:cNvPr>
          <p:cNvSpPr txBox="1"/>
          <p:nvPr/>
        </p:nvSpPr>
        <p:spPr>
          <a:xfrm>
            <a:off x="127221" y="128096"/>
            <a:ext cx="4531511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Сидеть бы тебе дома да прилежно учиться! Занесло тебя в Страну Дураков! Деньги твои украли кот и лиса, — сказала черепаха. — Они пробегали мимо пруда, остановились попить, и я слышала, как они хвастались, что выкопали твои деньги, и как подрались из-за них… не горюй, что лиса и кот украли у тебя золотые монеты. Я даю тебе этот ключик. Его обронил на дно пруда человек с бородой такой длины, что он ее засовывал в карман, чтобы она не мешала ему ходить. </a:t>
            </a:r>
          </a:p>
          <a:p>
            <a:pPr lvl="0">
              <a:lnSpc>
                <a:spcPct val="150000"/>
              </a:lnSpc>
            </a:pPr>
            <a:r>
              <a:rPr lang="ru-RU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Помню только, что нужно отворить им какую-то дверь и это принесет счастье…..»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782CBF-A3D3-4F98-BE45-9884D8C7635D}"/>
              </a:ext>
            </a:extLst>
          </p:cNvPr>
          <p:cNvSpPr txBox="1"/>
          <p:nvPr/>
        </p:nvSpPr>
        <p:spPr>
          <a:xfrm>
            <a:off x="4683025" y="5904695"/>
            <a:ext cx="30617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Личностно-ориентированный подход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D4F2DE-C554-7968-EF47-C870791FAF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1212" y="824607"/>
            <a:ext cx="1499746" cy="15668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9060A8-4162-2BB8-4ACD-627A57712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9857" y="2888543"/>
            <a:ext cx="1469263" cy="15911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B2862DB-F580-629C-1B22-D0F234653F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8093" y="2052780"/>
            <a:ext cx="3268116" cy="355288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EBB279B-C412-F3B7-8543-D37383FEA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0431" y="4479737"/>
            <a:ext cx="1579077" cy="162175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0A1A2CE-421F-6B7F-42B5-064488C876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0518" y="2262897"/>
            <a:ext cx="2158171" cy="198137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1B0163E-BE4E-B6C8-88B4-35E6D26FE7C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5" t="1784" r="10775" b="50081"/>
          <a:stretch/>
        </p:blipFill>
        <p:spPr>
          <a:xfrm>
            <a:off x="9999508" y="824607"/>
            <a:ext cx="1604032" cy="14633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75350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455</Words>
  <Application>Microsoft Office PowerPoint</Application>
  <PresentationFormat>Широкоэкранный</PresentationFormat>
  <Paragraphs>24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Дарья Вашурина</dc:creator>
  <cp:lastModifiedBy>Дарья Вашурина</cp:lastModifiedBy>
  <cp:revision>1</cp:revision>
  <dcterms:created xsi:type="dcterms:W3CDTF">2024-03-02T16:40:13Z</dcterms:created>
  <dcterms:modified xsi:type="dcterms:W3CDTF">2024-03-02T17:33:56Z</dcterms:modified>
</cp:coreProperties>
</file>