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02" d="100"/>
          <a:sy n="102" d="100"/>
        </p:scale>
        <p:origin x="138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12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gamma.app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4.png"/><Relationship Id="rId7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gamma.app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hyperlink" Target="https://gamma.ap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gamma.app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442799"/>
            <a:ext cx="7477601" cy="270569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7101"/>
              </a:lnSpc>
              <a:buNone/>
            </a:pPr>
            <a:r>
              <a:rPr lang="en-US" sz="568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Введение в анатомию человека</a:t>
            </a:r>
            <a:endParaRPr lang="en-US" sz="5681" dirty="0"/>
          </a:p>
        </p:txBody>
      </p:sp>
      <p:sp>
        <p:nvSpPr>
          <p:cNvPr id="6" name="Text 3"/>
          <p:cNvSpPr/>
          <p:nvPr/>
        </p:nvSpPr>
        <p:spPr>
          <a:xfrm>
            <a:off x="833199" y="4481751"/>
            <a:ext cx="7477601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Изучение анатомии человека - это увлекательное путешествие в познании себя. Оно позволяет глубже понять строение нашего тела, его функции и взаимосвязь между различными системами органов. Эти знания имеют важное значение для поддержания здоровья и предотвращения заболеваний.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833199" y="6414611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819" y="6422231"/>
            <a:ext cx="340162" cy="34016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299686" y="6397943"/>
            <a:ext cx="2021562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3062"/>
              </a:lnSpc>
              <a:buNone/>
            </a:pPr>
            <a:r>
              <a:rPr lang="en-US" sz="2187" b="1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by Gulniza1991</a:t>
            </a:r>
            <a:endParaRPr lang="en-US" sz="2187" dirty="0"/>
          </a:p>
        </p:txBody>
      </p:sp>
      <p:pic>
        <p:nvPicPr>
          <p:cNvPr id="10" name="Image 2" descr="preencoded.pn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773597"/>
          </a:xfrm>
          <a:prstGeom prst="rect">
            <a:avLst/>
          </a:prstGeom>
          <a:solidFill>
            <a:srgbClr val="0C0A33"/>
          </a:solidFill>
          <a:ln/>
        </p:spPr>
      </p:sp>
      <p:sp>
        <p:nvSpPr>
          <p:cNvPr id="4" name="Text 2"/>
          <p:cNvSpPr/>
          <p:nvPr/>
        </p:nvSpPr>
        <p:spPr>
          <a:xfrm>
            <a:off x="3838456" y="427673"/>
            <a:ext cx="6953488" cy="9148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3602"/>
              </a:lnSpc>
              <a:buNone/>
            </a:pPr>
            <a:r>
              <a:rPr lang="en-US" sz="2882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Значение изучения анатомии скелета</a:t>
            </a:r>
            <a:endParaRPr lang="en-US" sz="2882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8456" y="1653540"/>
            <a:ext cx="1563410" cy="96619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3838456" y="2814042"/>
            <a:ext cx="1563410" cy="4574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801"/>
              </a:lnSpc>
              <a:buNone/>
            </a:pPr>
            <a:r>
              <a:rPr lang="en-US" sz="144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Понимание структуры тела</a:t>
            </a:r>
            <a:endParaRPr lang="en-US" sz="1441" dirty="0"/>
          </a:p>
        </p:txBody>
      </p:sp>
      <p:sp>
        <p:nvSpPr>
          <p:cNvPr id="7" name="Text 4"/>
          <p:cNvSpPr/>
          <p:nvPr/>
        </p:nvSpPr>
        <p:spPr>
          <a:xfrm>
            <a:off x="3838456" y="3364706"/>
            <a:ext cx="1563410" cy="279892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837"/>
              </a:lnSpc>
              <a:buNone/>
            </a:pPr>
            <a:r>
              <a:rPr lang="en-US" sz="1225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Изучение анатомии скелета позволяет глубоко понять строение и функции опорно-двигательной системы человека, что является основой для диагностики и лечения различных заболеваний и травм.</a:t>
            </a:r>
            <a:endParaRPr lang="en-US" sz="1225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5109" y="1653540"/>
            <a:ext cx="1563410" cy="96619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35109" y="2814042"/>
            <a:ext cx="1563410" cy="45743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801"/>
              </a:lnSpc>
              <a:buNone/>
            </a:pPr>
            <a:r>
              <a:rPr lang="en-US" sz="144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Диагностика и лечение</a:t>
            </a:r>
            <a:endParaRPr lang="en-US" sz="1441" dirty="0"/>
          </a:p>
        </p:txBody>
      </p:sp>
      <p:sp>
        <p:nvSpPr>
          <p:cNvPr id="10" name="Text 6"/>
          <p:cNvSpPr/>
          <p:nvPr/>
        </p:nvSpPr>
        <p:spPr>
          <a:xfrm>
            <a:off x="5635109" y="3364706"/>
            <a:ext cx="1563410" cy="233243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837"/>
              </a:lnSpc>
              <a:buNone/>
            </a:pPr>
            <a:r>
              <a:rPr lang="en-US" sz="1225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Знание анатомии скелета крайне важно для медицинских специалистов, чтобы точно определять травмы, патологии и разрабатывать эффективные методы лечения.</a:t>
            </a:r>
            <a:endParaRPr lang="en-US" sz="1225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1762" y="1653540"/>
            <a:ext cx="1563410" cy="966192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7431762" y="2814042"/>
            <a:ext cx="1563410" cy="68615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801"/>
              </a:lnSpc>
              <a:buNone/>
            </a:pPr>
            <a:r>
              <a:rPr lang="en-US" sz="144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Палеонтологические исследования</a:t>
            </a:r>
            <a:endParaRPr lang="en-US" sz="1441" dirty="0"/>
          </a:p>
        </p:txBody>
      </p:sp>
      <p:sp>
        <p:nvSpPr>
          <p:cNvPr id="13" name="Text 8"/>
          <p:cNvSpPr/>
          <p:nvPr/>
        </p:nvSpPr>
        <p:spPr>
          <a:xfrm>
            <a:off x="7431762" y="3593425"/>
            <a:ext cx="1563410" cy="233243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1837"/>
              </a:lnSpc>
              <a:buNone/>
            </a:pPr>
            <a:r>
              <a:rPr lang="en-US" sz="1225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Анализ ископаемых остатков скелета человека и других живых существ помогает ученым изучать эволюцию, образ жизни и адаптации организмов в прошлом.</a:t>
            </a:r>
            <a:endParaRPr lang="en-US" sz="1225" dirty="0"/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8415" y="1653540"/>
            <a:ext cx="1563529" cy="966311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9228415" y="2814161"/>
            <a:ext cx="1563529" cy="22871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801"/>
              </a:lnSpc>
              <a:buNone/>
            </a:pPr>
            <a:endParaRPr lang="en-US" sz="1441" dirty="0"/>
          </a:p>
        </p:txBody>
      </p:sp>
      <p:sp>
        <p:nvSpPr>
          <p:cNvPr id="16" name="Text 10"/>
          <p:cNvSpPr/>
          <p:nvPr/>
        </p:nvSpPr>
        <p:spPr>
          <a:xfrm>
            <a:off x="9228415" y="3136106"/>
            <a:ext cx="1563529" cy="2332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837"/>
              </a:lnSpc>
              <a:buNone/>
            </a:pPr>
            <a:endParaRPr lang="en-US" sz="1225" dirty="0"/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8456" y="6630233"/>
            <a:ext cx="1563410" cy="966192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3838456" y="7790736"/>
            <a:ext cx="1563410" cy="22871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801"/>
              </a:lnSpc>
              <a:buNone/>
            </a:pPr>
            <a:endParaRPr lang="en-US" sz="1441" dirty="0"/>
          </a:p>
        </p:txBody>
      </p:sp>
      <p:sp>
        <p:nvSpPr>
          <p:cNvPr id="19" name="Text 12"/>
          <p:cNvSpPr/>
          <p:nvPr/>
        </p:nvSpPr>
        <p:spPr>
          <a:xfrm>
            <a:off x="3838456" y="8112681"/>
            <a:ext cx="1563410" cy="23324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1837"/>
              </a:lnSpc>
              <a:buNone/>
            </a:pPr>
            <a:endParaRPr lang="en-US" sz="1225" dirty="0"/>
          </a:p>
        </p:txBody>
      </p:sp>
      <p:pic>
        <p:nvPicPr>
          <p:cNvPr id="20" name="Image 5" descr="preencoded.png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/>
          </a:solidFill>
          <a:ln/>
        </p:spPr>
      </p:sp>
      <p:sp>
        <p:nvSpPr>
          <p:cNvPr id="4" name="Text 2"/>
          <p:cNvSpPr/>
          <p:nvPr/>
        </p:nvSpPr>
        <p:spPr>
          <a:xfrm>
            <a:off x="2348389" y="1765102"/>
            <a:ext cx="7029569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146"/>
              </a:lnSpc>
              <a:buNone/>
            </a:pPr>
            <a:r>
              <a:rPr lang="en-US" sz="4117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Общая структура скелета</a:t>
            </a:r>
            <a:endParaRPr lang="en-US" sz="4117" dirty="0"/>
          </a:p>
        </p:txBody>
      </p:sp>
      <p:sp>
        <p:nvSpPr>
          <p:cNvPr id="5" name="Text 3"/>
          <p:cNvSpPr/>
          <p:nvPr/>
        </p:nvSpPr>
        <p:spPr>
          <a:xfrm>
            <a:off x="2348389" y="2951678"/>
            <a:ext cx="4695706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Человеческий скелет состоит из 206 костей, которые можно разделить на две основные группы - аксиальный и appendicular скелет. Аксиальный скелет включает череп, подъязычную кость, грудную клетку и позвоночник. Appendicular скелет состоит из плечевого пояса, верхних и нижних конечностей.</a:t>
            </a:r>
            <a:endParaRPr lang="en-US" sz="1750" dirty="0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3687" y="3001685"/>
            <a:ext cx="4695706" cy="3212783"/>
          </a:xfrm>
          <a:prstGeom prst="rect">
            <a:avLst/>
          </a:prstGeom>
        </p:spPr>
      </p:pic>
      <p:pic>
        <p:nvPicPr>
          <p:cNvPr id="7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3199" y="1670090"/>
            <a:ext cx="7477601" cy="13068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146"/>
              </a:lnSpc>
              <a:buNone/>
            </a:pPr>
            <a:r>
              <a:rPr lang="en-US" sz="4117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Осевой скелет: череп и позвоночник</a:t>
            </a:r>
            <a:endParaRPr lang="en-US" sz="4117" dirty="0"/>
          </a:p>
        </p:txBody>
      </p:sp>
      <p:sp>
        <p:nvSpPr>
          <p:cNvPr id="6" name="Text 3"/>
          <p:cNvSpPr/>
          <p:nvPr/>
        </p:nvSpPr>
        <p:spPr>
          <a:xfrm>
            <a:off x="833199" y="3310176"/>
            <a:ext cx="7477601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Осевой скелет включает череп и позвоночник, формирующие основную ось тела. Череп защищает мозг и органы чувств, а позвоночник обеспечивает опору и подвижность. Позвоночник состоит из 26 позвонков, разделенных межпозвоночными дисками, которые придают ему гибкость и амортизируют удары.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833199" y="5226368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Череп разделяется на мозговой и лицевой отделы. Мозговой череп состоит из костей, защищающих головной мозг, в то время как лицевой череп содержит органы чувств и полости, связанные с дыхательной и пищеварительной системами.</a:t>
            </a:r>
            <a:endParaRPr lang="en-US" sz="1750" dirty="0"/>
          </a:p>
        </p:txBody>
      </p:sp>
      <p:pic>
        <p:nvPicPr>
          <p:cNvPr id="8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2577"/>
          </a:xfrm>
          <a:prstGeom prst="rect">
            <a:avLst/>
          </a:prstGeom>
          <a:solidFill>
            <a:srgbClr val="0C0A33"/>
          </a:solidFill>
          <a:ln/>
        </p:spPr>
      </p:sp>
      <p:sp>
        <p:nvSpPr>
          <p:cNvPr id="4" name="Text 2"/>
          <p:cNvSpPr/>
          <p:nvPr/>
        </p:nvSpPr>
        <p:spPr>
          <a:xfrm>
            <a:off x="2777014" y="558284"/>
            <a:ext cx="9076373" cy="119419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4702"/>
              </a:lnSpc>
              <a:buNone/>
            </a:pPr>
            <a:r>
              <a:rPr lang="en-US" sz="376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Скелет конечностей: верхние и нижние</a:t>
            </a:r>
            <a:endParaRPr lang="en-US" sz="3761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7014" y="2158484"/>
            <a:ext cx="4385905" cy="271057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777014" y="5122783"/>
            <a:ext cx="2602944" cy="2984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51"/>
              </a:lnSpc>
              <a:buNone/>
            </a:pPr>
            <a:r>
              <a:rPr lang="en-US" sz="188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Верхние конечности</a:t>
            </a:r>
            <a:endParaRPr lang="en-US" sz="1881" dirty="0"/>
          </a:p>
        </p:txBody>
      </p:sp>
      <p:sp>
        <p:nvSpPr>
          <p:cNvPr id="7" name="Text 4"/>
          <p:cNvSpPr/>
          <p:nvPr/>
        </p:nvSpPr>
        <p:spPr>
          <a:xfrm>
            <a:off x="2777014" y="5543074"/>
            <a:ext cx="4385905" cy="21311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398"/>
              </a:lnSpc>
              <a:buNone/>
            </a:pPr>
            <a:r>
              <a:rPr lang="en-US" sz="1599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Скелет верхних конечностей включает в себя плечевой пояс (ключицы и лопатки), плечевые кости, предплечье (лучевые и локтевые кости) и кисть (запястье, пясть и фаланги пальцев). Эта сложная система позволяет нам совершать разнообразные движения руками.</a:t>
            </a:r>
            <a:endParaRPr lang="en-US" sz="1599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362" y="2158484"/>
            <a:ext cx="4386024" cy="271069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467362" y="5122902"/>
            <a:ext cx="2575441" cy="29849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351"/>
              </a:lnSpc>
              <a:buNone/>
            </a:pPr>
            <a:r>
              <a:rPr lang="en-US" sz="1881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Нижние конечности</a:t>
            </a:r>
            <a:endParaRPr lang="en-US" sz="1881" dirty="0"/>
          </a:p>
        </p:txBody>
      </p:sp>
      <p:sp>
        <p:nvSpPr>
          <p:cNvPr id="10" name="Text 6"/>
          <p:cNvSpPr/>
          <p:nvPr/>
        </p:nvSpPr>
        <p:spPr>
          <a:xfrm>
            <a:off x="7467362" y="5543193"/>
            <a:ext cx="4386024" cy="21311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398"/>
              </a:lnSpc>
              <a:buNone/>
            </a:pPr>
            <a:r>
              <a:rPr lang="en-US" sz="1599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Скелет нижних конечностей состоит из тазового пояса, бедренных костей, костей голени (большеберцовая и малоберцовая) и стопы (предплюсна, плюсна и фаланги пальцев). Эта мощная структура обеспечивает опору и двигательные функции организма.</a:t>
            </a:r>
            <a:endParaRPr lang="en-US" sz="1599" dirty="0"/>
          </a:p>
        </p:txBody>
      </p:sp>
      <p:pic>
        <p:nvPicPr>
          <p:cNvPr id="11" name="Image 2" descr="preencoded.png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>
              <a:alpha val="80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2348389" y="1836182"/>
            <a:ext cx="9620845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146"/>
              </a:lnSpc>
              <a:buNone/>
            </a:pPr>
            <a:r>
              <a:rPr lang="en-US" sz="4117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Кости: состав, строение и функции</a:t>
            </a:r>
            <a:endParaRPr lang="en-US" sz="4117" dirty="0"/>
          </a:p>
        </p:txBody>
      </p:sp>
      <p:sp>
        <p:nvSpPr>
          <p:cNvPr id="7" name="Shape 4"/>
          <p:cNvSpPr/>
          <p:nvPr/>
        </p:nvSpPr>
        <p:spPr>
          <a:xfrm>
            <a:off x="2348389" y="2822853"/>
            <a:ext cx="3163014" cy="3570446"/>
          </a:xfrm>
          <a:prstGeom prst="roundRect">
            <a:avLst>
              <a:gd name="adj" fmla="val 2107"/>
            </a:avLst>
          </a:prstGeom>
          <a:solidFill>
            <a:srgbClr val="1E1B4A"/>
          </a:solidFill>
          <a:ln/>
        </p:spPr>
      </p:sp>
      <p:sp>
        <p:nvSpPr>
          <p:cNvPr id="8" name="Text 5"/>
          <p:cNvSpPr/>
          <p:nvPr/>
        </p:nvSpPr>
        <p:spPr>
          <a:xfrm>
            <a:off x="2570559" y="3045023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Состав</a:t>
            </a:r>
            <a:endParaRPr lang="en-US" sz="2058" dirty="0"/>
          </a:p>
        </p:txBody>
      </p:sp>
      <p:sp>
        <p:nvSpPr>
          <p:cNvPr id="9" name="Text 6"/>
          <p:cNvSpPr/>
          <p:nvPr/>
        </p:nvSpPr>
        <p:spPr>
          <a:xfrm>
            <a:off x="2570559" y="3505081"/>
            <a:ext cx="2718673" cy="26660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Кости состоят из органических веществ (коллаген, кальций, фосфор) и неорганических компонентов, которые придают прочность и твердость.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5733574" y="2822853"/>
            <a:ext cx="3163014" cy="3570446"/>
          </a:xfrm>
          <a:prstGeom prst="roundRect">
            <a:avLst>
              <a:gd name="adj" fmla="val 2107"/>
            </a:avLst>
          </a:prstGeom>
          <a:solidFill>
            <a:srgbClr val="1E1B4A"/>
          </a:solidFill>
          <a:ln/>
        </p:spPr>
      </p:sp>
      <p:sp>
        <p:nvSpPr>
          <p:cNvPr id="11" name="Text 8"/>
          <p:cNvSpPr/>
          <p:nvPr/>
        </p:nvSpPr>
        <p:spPr>
          <a:xfrm>
            <a:off x="5955744" y="3045023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Строение</a:t>
            </a:r>
            <a:endParaRPr lang="en-US" sz="2058" dirty="0"/>
          </a:p>
        </p:txBody>
      </p:sp>
      <p:sp>
        <p:nvSpPr>
          <p:cNvPr id="12" name="Text 9"/>
          <p:cNvSpPr/>
          <p:nvPr/>
        </p:nvSpPr>
        <p:spPr>
          <a:xfrm>
            <a:off x="5955744" y="3505081"/>
            <a:ext cx="2718673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Кости имеют компактный наружный слой и губчатый внутренний слой. Они содержат питательные вещества и клетки, отвечающие за рост и обновление.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9118759" y="2822853"/>
            <a:ext cx="3163014" cy="3570446"/>
          </a:xfrm>
          <a:prstGeom prst="roundRect">
            <a:avLst>
              <a:gd name="adj" fmla="val 2107"/>
            </a:avLst>
          </a:prstGeom>
          <a:solidFill>
            <a:srgbClr val="1E1B4A"/>
          </a:solidFill>
          <a:ln/>
        </p:spPr>
      </p:sp>
      <p:sp>
        <p:nvSpPr>
          <p:cNvPr id="14" name="Text 11"/>
          <p:cNvSpPr/>
          <p:nvPr/>
        </p:nvSpPr>
        <p:spPr>
          <a:xfrm>
            <a:off x="9340929" y="3045023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Функции</a:t>
            </a:r>
            <a:endParaRPr lang="en-US" sz="2058" dirty="0"/>
          </a:p>
        </p:txBody>
      </p:sp>
      <p:sp>
        <p:nvSpPr>
          <p:cNvPr id="15" name="Text 12"/>
          <p:cNvSpPr/>
          <p:nvPr/>
        </p:nvSpPr>
        <p:spPr>
          <a:xfrm>
            <a:off x="9340929" y="3505081"/>
            <a:ext cx="2718673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Основные функции костей - опорная, защитная, двигательная, кроветворная, депо минеральных веществ.</a:t>
            </a:r>
            <a:endParaRPr lang="en-US" sz="1750" dirty="0"/>
          </a:p>
        </p:txBody>
      </p:sp>
      <p:pic>
        <p:nvPicPr>
          <p:cNvPr id="16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838"/>
          </a:xfrm>
          <a:prstGeom prst="rect">
            <a:avLst/>
          </a:prstGeom>
          <a:solidFill>
            <a:srgbClr val="0C0A33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6289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613898" y="3207187"/>
            <a:ext cx="7467243" cy="61853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4871"/>
              </a:lnSpc>
              <a:buNone/>
            </a:pPr>
            <a:r>
              <a:rPr lang="en-US" sz="3897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Соединения костей: суставы</a:t>
            </a:r>
            <a:endParaRPr lang="en-US" sz="3897" dirty="0"/>
          </a:p>
        </p:txBody>
      </p:sp>
      <p:sp>
        <p:nvSpPr>
          <p:cNvPr id="6" name="Shape 3"/>
          <p:cNvSpPr/>
          <p:nvPr/>
        </p:nvSpPr>
        <p:spPr>
          <a:xfrm>
            <a:off x="2613898" y="4377690"/>
            <a:ext cx="473154" cy="473154"/>
          </a:xfrm>
          <a:prstGeom prst="roundRect">
            <a:avLst>
              <a:gd name="adj" fmla="val 13335"/>
            </a:avLst>
          </a:prstGeom>
          <a:solidFill>
            <a:srgbClr val="1E1B4A"/>
          </a:solidFill>
          <a:ln/>
        </p:spPr>
      </p:sp>
      <p:sp>
        <p:nvSpPr>
          <p:cNvPr id="7" name="Text 4"/>
          <p:cNvSpPr/>
          <p:nvPr/>
        </p:nvSpPr>
        <p:spPr>
          <a:xfrm>
            <a:off x="2792492" y="4428649"/>
            <a:ext cx="115848" cy="37111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2"/>
              </a:lnSpc>
              <a:buNone/>
            </a:pPr>
            <a:r>
              <a:rPr lang="en-US" sz="233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338" dirty="0"/>
          </a:p>
        </p:txBody>
      </p:sp>
      <p:sp>
        <p:nvSpPr>
          <p:cNvPr id="8" name="Text 5"/>
          <p:cNvSpPr/>
          <p:nvPr/>
        </p:nvSpPr>
        <p:spPr>
          <a:xfrm>
            <a:off x="3297317" y="4377690"/>
            <a:ext cx="2310527" cy="30920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35"/>
              </a:lnSpc>
              <a:buNone/>
            </a:pPr>
            <a:r>
              <a:rPr lang="en-US" sz="194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Типы суставов</a:t>
            </a:r>
            <a:endParaRPr lang="en-US" sz="1948" dirty="0"/>
          </a:p>
        </p:txBody>
      </p:sp>
      <p:sp>
        <p:nvSpPr>
          <p:cNvPr id="9" name="Text 6"/>
          <p:cNvSpPr/>
          <p:nvPr/>
        </p:nvSpPr>
        <p:spPr>
          <a:xfrm>
            <a:off x="3297317" y="4812983"/>
            <a:ext cx="2310527" cy="28385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84"/>
              </a:lnSpc>
              <a:buNone/>
            </a:pPr>
            <a:r>
              <a:rPr lang="en-US" sz="1656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Различают несколько типов суставов: шарнирные, плоские, блоковидные, седловидные и другие, каждый из которых обеспечивает определенный тип движения.</a:t>
            </a:r>
            <a:endParaRPr lang="en-US" sz="1656" dirty="0"/>
          </a:p>
        </p:txBody>
      </p:sp>
      <p:sp>
        <p:nvSpPr>
          <p:cNvPr id="10" name="Shape 7"/>
          <p:cNvSpPr/>
          <p:nvPr/>
        </p:nvSpPr>
        <p:spPr>
          <a:xfrm>
            <a:off x="5818108" y="4377690"/>
            <a:ext cx="473154" cy="473154"/>
          </a:xfrm>
          <a:prstGeom prst="roundRect">
            <a:avLst>
              <a:gd name="adj" fmla="val 13335"/>
            </a:avLst>
          </a:prstGeom>
          <a:solidFill>
            <a:srgbClr val="1E1B4A"/>
          </a:solidFill>
          <a:ln/>
        </p:spPr>
      </p:sp>
      <p:sp>
        <p:nvSpPr>
          <p:cNvPr id="11" name="Text 8"/>
          <p:cNvSpPr/>
          <p:nvPr/>
        </p:nvSpPr>
        <p:spPr>
          <a:xfrm>
            <a:off x="5962055" y="4428649"/>
            <a:ext cx="185261" cy="37111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2"/>
              </a:lnSpc>
              <a:buNone/>
            </a:pPr>
            <a:r>
              <a:rPr lang="en-US" sz="233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338" dirty="0"/>
          </a:p>
        </p:txBody>
      </p:sp>
      <p:sp>
        <p:nvSpPr>
          <p:cNvPr id="12" name="Text 9"/>
          <p:cNvSpPr/>
          <p:nvPr/>
        </p:nvSpPr>
        <p:spPr>
          <a:xfrm>
            <a:off x="6501527" y="4377690"/>
            <a:ext cx="2310527" cy="30920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435"/>
              </a:lnSpc>
              <a:buNone/>
            </a:pPr>
            <a:r>
              <a:rPr lang="en-US" sz="194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Строение сустава</a:t>
            </a:r>
            <a:endParaRPr lang="en-US" sz="1948" dirty="0"/>
          </a:p>
        </p:txBody>
      </p:sp>
      <p:sp>
        <p:nvSpPr>
          <p:cNvPr id="13" name="Text 10"/>
          <p:cNvSpPr/>
          <p:nvPr/>
        </p:nvSpPr>
        <p:spPr>
          <a:xfrm>
            <a:off x="6501527" y="4812983"/>
            <a:ext cx="2310527" cy="28385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84"/>
              </a:lnSpc>
              <a:buNone/>
            </a:pPr>
            <a:r>
              <a:rPr lang="en-US" sz="1656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Сустав состоит из соприкасающихся костных поверхностей, покрытых гладким слоем хрящевой ткани, а также связок и капсулы, удерживающих кости вместе.</a:t>
            </a:r>
            <a:endParaRPr lang="en-US" sz="1656" dirty="0"/>
          </a:p>
        </p:txBody>
      </p:sp>
      <p:sp>
        <p:nvSpPr>
          <p:cNvPr id="14" name="Shape 11"/>
          <p:cNvSpPr/>
          <p:nvPr/>
        </p:nvSpPr>
        <p:spPr>
          <a:xfrm>
            <a:off x="9022318" y="4377690"/>
            <a:ext cx="473154" cy="473154"/>
          </a:xfrm>
          <a:prstGeom prst="roundRect">
            <a:avLst>
              <a:gd name="adj" fmla="val 13335"/>
            </a:avLst>
          </a:prstGeom>
          <a:solidFill>
            <a:srgbClr val="1E1B4A"/>
          </a:solidFill>
          <a:ln/>
        </p:spPr>
      </p:sp>
      <p:sp>
        <p:nvSpPr>
          <p:cNvPr id="15" name="Text 12"/>
          <p:cNvSpPr/>
          <p:nvPr/>
        </p:nvSpPr>
        <p:spPr>
          <a:xfrm>
            <a:off x="9163645" y="4428649"/>
            <a:ext cx="190381" cy="37111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2922"/>
              </a:lnSpc>
              <a:buNone/>
            </a:pPr>
            <a:r>
              <a:rPr lang="en-US" sz="233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338" dirty="0"/>
          </a:p>
        </p:txBody>
      </p:sp>
      <p:sp>
        <p:nvSpPr>
          <p:cNvPr id="16" name="Text 13"/>
          <p:cNvSpPr/>
          <p:nvPr/>
        </p:nvSpPr>
        <p:spPr>
          <a:xfrm>
            <a:off x="9705737" y="4377690"/>
            <a:ext cx="2310527" cy="61841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35"/>
              </a:lnSpc>
              <a:buNone/>
            </a:pPr>
            <a:r>
              <a:rPr lang="en-US" sz="194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Движения в суставах</a:t>
            </a:r>
            <a:endParaRPr lang="en-US" sz="1948" dirty="0"/>
          </a:p>
        </p:txBody>
      </p:sp>
      <p:sp>
        <p:nvSpPr>
          <p:cNvPr id="17" name="Text 14"/>
          <p:cNvSpPr/>
          <p:nvPr/>
        </p:nvSpPr>
        <p:spPr>
          <a:xfrm>
            <a:off x="9705737" y="5122188"/>
            <a:ext cx="2310527" cy="25231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84"/>
              </a:lnSpc>
              <a:buNone/>
            </a:pPr>
            <a:r>
              <a:rPr lang="en-US" sz="1656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Благодаря своему строению, суставы обеспечивают различные виды движений: сгибание, разгибание, отведение, приведение, вращение и другие.</a:t>
            </a:r>
            <a:endParaRPr lang="en-US" sz="1656" dirty="0"/>
          </a:p>
        </p:txBody>
      </p:sp>
      <p:pic>
        <p:nvPicPr>
          <p:cNvPr id="18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/>
          </a:solidFill>
          <a:ln/>
        </p:spPr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>
              <a:alpha val="80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2348389" y="689729"/>
            <a:ext cx="6733937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146"/>
              </a:lnSpc>
              <a:buNone/>
            </a:pPr>
            <a:r>
              <a:rPr lang="en-US" sz="4117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Рост и развитие скелета</a:t>
            </a:r>
            <a:endParaRPr lang="en-US" sz="4117" dirty="0"/>
          </a:p>
        </p:txBody>
      </p:sp>
      <p:sp>
        <p:nvSpPr>
          <p:cNvPr id="7" name="Shape 4"/>
          <p:cNvSpPr/>
          <p:nvPr/>
        </p:nvSpPr>
        <p:spPr>
          <a:xfrm>
            <a:off x="7301270" y="1676400"/>
            <a:ext cx="27742" cy="5863471"/>
          </a:xfrm>
          <a:prstGeom prst="rect">
            <a:avLst/>
          </a:prstGeom>
          <a:solidFill>
            <a:srgbClr val="8061FF"/>
          </a:solidFill>
          <a:ln/>
        </p:spPr>
      </p:sp>
      <p:sp>
        <p:nvSpPr>
          <p:cNvPr id="8" name="Shape 5"/>
          <p:cNvSpPr/>
          <p:nvPr/>
        </p:nvSpPr>
        <p:spPr>
          <a:xfrm>
            <a:off x="6287512" y="2162354"/>
            <a:ext cx="777597" cy="27742"/>
          </a:xfrm>
          <a:prstGeom prst="rect">
            <a:avLst/>
          </a:prstGeom>
          <a:solidFill>
            <a:srgbClr val="8061FF"/>
          </a:solidFill>
          <a:ln/>
        </p:spPr>
      </p:sp>
      <p:sp>
        <p:nvSpPr>
          <p:cNvPr id="9" name="Shape 6"/>
          <p:cNvSpPr/>
          <p:nvPr/>
        </p:nvSpPr>
        <p:spPr>
          <a:xfrm>
            <a:off x="7065109" y="1926312"/>
            <a:ext cx="499943" cy="499943"/>
          </a:xfrm>
          <a:prstGeom prst="roundRect">
            <a:avLst>
              <a:gd name="adj" fmla="val 13333"/>
            </a:avLst>
          </a:prstGeom>
          <a:solidFill>
            <a:srgbClr val="1E1B4A"/>
          </a:solidFill>
          <a:ln/>
        </p:spPr>
      </p:sp>
      <p:sp>
        <p:nvSpPr>
          <p:cNvPr id="10" name="Text 7"/>
          <p:cNvSpPr/>
          <p:nvPr/>
        </p:nvSpPr>
        <p:spPr>
          <a:xfrm>
            <a:off x="7253823" y="1980248"/>
            <a:ext cx="122396" cy="3920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88"/>
              </a:lnSpc>
              <a:buNone/>
            </a:pPr>
            <a:r>
              <a:rPr lang="en-US" sz="2470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470" dirty="0"/>
          </a:p>
        </p:txBody>
      </p:sp>
      <p:sp>
        <p:nvSpPr>
          <p:cNvPr id="11" name="Text 8"/>
          <p:cNvSpPr/>
          <p:nvPr/>
        </p:nvSpPr>
        <p:spPr>
          <a:xfrm>
            <a:off x="3479006" y="1898571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r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Костеобразование</a:t>
            </a:r>
            <a:endParaRPr lang="en-US" sz="2058" dirty="0"/>
          </a:p>
        </p:txBody>
      </p:sp>
      <p:sp>
        <p:nvSpPr>
          <p:cNvPr id="12" name="Text 9"/>
          <p:cNvSpPr/>
          <p:nvPr/>
        </p:nvSpPr>
        <p:spPr>
          <a:xfrm>
            <a:off x="2348389" y="2358628"/>
            <a:ext cx="3744635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Скелет человека развивается из хрящевой ткани, которая со временем замещается костной тканью. Этот процесс называется окостенением и начинается ещё до рождения.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7565053" y="3273207"/>
            <a:ext cx="777597" cy="27742"/>
          </a:xfrm>
          <a:prstGeom prst="rect">
            <a:avLst/>
          </a:prstGeom>
          <a:solidFill>
            <a:srgbClr val="8061FF"/>
          </a:solidFill>
          <a:ln/>
        </p:spPr>
      </p:sp>
      <p:sp>
        <p:nvSpPr>
          <p:cNvPr id="14" name="Shape 11"/>
          <p:cNvSpPr/>
          <p:nvPr/>
        </p:nvSpPr>
        <p:spPr>
          <a:xfrm>
            <a:off x="7065109" y="3037165"/>
            <a:ext cx="499943" cy="499943"/>
          </a:xfrm>
          <a:prstGeom prst="roundRect">
            <a:avLst>
              <a:gd name="adj" fmla="val 13333"/>
            </a:avLst>
          </a:prstGeom>
          <a:solidFill>
            <a:srgbClr val="1E1B4A"/>
          </a:solidFill>
          <a:ln/>
        </p:spPr>
      </p:sp>
      <p:sp>
        <p:nvSpPr>
          <p:cNvPr id="15" name="Text 12"/>
          <p:cNvSpPr/>
          <p:nvPr/>
        </p:nvSpPr>
        <p:spPr>
          <a:xfrm>
            <a:off x="7217152" y="3091101"/>
            <a:ext cx="195739" cy="3920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88"/>
              </a:lnSpc>
              <a:buNone/>
            </a:pPr>
            <a:r>
              <a:rPr lang="en-US" sz="2470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470" dirty="0"/>
          </a:p>
        </p:txBody>
      </p:sp>
      <p:sp>
        <p:nvSpPr>
          <p:cNvPr id="16" name="Text 13"/>
          <p:cNvSpPr/>
          <p:nvPr/>
        </p:nvSpPr>
        <p:spPr>
          <a:xfrm>
            <a:off x="8537138" y="3009424"/>
            <a:ext cx="2925723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Рост длинных костей</a:t>
            </a:r>
            <a:endParaRPr lang="en-US" sz="2058" dirty="0"/>
          </a:p>
        </p:txBody>
      </p:sp>
      <p:sp>
        <p:nvSpPr>
          <p:cNvPr id="17" name="Text 14"/>
          <p:cNvSpPr/>
          <p:nvPr/>
        </p:nvSpPr>
        <p:spPr>
          <a:xfrm>
            <a:off x="8537138" y="3469481"/>
            <a:ext cx="3744754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Рост длинных костей конечностей происходит в зонах роста, расположенных около суставов. Здесь клетки хряща быстро делятся, обеспечивая увеличение длины кости.</a:t>
            </a:r>
            <a:endParaRPr lang="en-US" sz="1750" dirty="0"/>
          </a:p>
        </p:txBody>
      </p:sp>
      <p:sp>
        <p:nvSpPr>
          <p:cNvPr id="18" name="Shape 15"/>
          <p:cNvSpPr/>
          <p:nvPr/>
        </p:nvSpPr>
        <p:spPr>
          <a:xfrm>
            <a:off x="6287512" y="5288459"/>
            <a:ext cx="777597" cy="27742"/>
          </a:xfrm>
          <a:prstGeom prst="rect">
            <a:avLst/>
          </a:prstGeom>
          <a:solidFill>
            <a:srgbClr val="8061FF"/>
          </a:solidFill>
          <a:ln/>
        </p:spPr>
      </p:sp>
      <p:sp>
        <p:nvSpPr>
          <p:cNvPr id="19" name="Shape 16"/>
          <p:cNvSpPr/>
          <p:nvPr/>
        </p:nvSpPr>
        <p:spPr>
          <a:xfrm>
            <a:off x="7065109" y="5052417"/>
            <a:ext cx="499943" cy="499943"/>
          </a:xfrm>
          <a:prstGeom prst="roundRect">
            <a:avLst>
              <a:gd name="adj" fmla="val 13333"/>
            </a:avLst>
          </a:prstGeom>
          <a:solidFill>
            <a:srgbClr val="1E1B4A"/>
          </a:solidFill>
          <a:ln/>
        </p:spPr>
      </p:sp>
      <p:sp>
        <p:nvSpPr>
          <p:cNvPr id="20" name="Text 17"/>
          <p:cNvSpPr/>
          <p:nvPr/>
        </p:nvSpPr>
        <p:spPr>
          <a:xfrm>
            <a:off x="7214533" y="5106353"/>
            <a:ext cx="201097" cy="3920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088"/>
              </a:lnSpc>
              <a:buNone/>
            </a:pPr>
            <a:r>
              <a:rPr lang="en-US" sz="2470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470" dirty="0"/>
          </a:p>
        </p:txBody>
      </p:sp>
      <p:sp>
        <p:nvSpPr>
          <p:cNvPr id="21" name="Text 18"/>
          <p:cNvSpPr/>
          <p:nvPr/>
        </p:nvSpPr>
        <p:spPr>
          <a:xfrm>
            <a:off x="2693789" y="5024676"/>
            <a:ext cx="3399234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r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Формирование суставов</a:t>
            </a:r>
            <a:endParaRPr lang="en-US" sz="2058" dirty="0"/>
          </a:p>
        </p:txBody>
      </p:sp>
      <p:sp>
        <p:nvSpPr>
          <p:cNvPr id="22" name="Text 19"/>
          <p:cNvSpPr/>
          <p:nvPr/>
        </p:nvSpPr>
        <p:spPr>
          <a:xfrm>
            <a:off x="2348389" y="5484733"/>
            <a:ext cx="3744635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Суставы также развиваются ещё до рождения. Суставные поверхности и соединительные ткани формируются из единой хрящевой закладки.</a:t>
            </a:r>
            <a:endParaRPr lang="en-US" sz="1750" dirty="0"/>
          </a:p>
        </p:txBody>
      </p:sp>
      <p:pic>
        <p:nvPicPr>
          <p:cNvPr id="23" name="Image 1" descr="preencoded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C0A33"/>
          </a:solidFill>
          <a:ln/>
        </p:spPr>
      </p:sp>
      <p:sp>
        <p:nvSpPr>
          <p:cNvPr id="4" name="Text 2"/>
          <p:cNvSpPr/>
          <p:nvPr/>
        </p:nvSpPr>
        <p:spPr>
          <a:xfrm>
            <a:off x="2348389" y="1617226"/>
            <a:ext cx="8778478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146"/>
              </a:lnSpc>
              <a:buNone/>
            </a:pPr>
            <a:r>
              <a:rPr lang="en-US" sz="4117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Возрастные изменения скелета</a:t>
            </a:r>
            <a:endParaRPr lang="en-US" sz="4117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389" y="2714982"/>
            <a:ext cx="555427" cy="55542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348389" y="3492579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Развитие скелета</a:t>
            </a:r>
            <a:endParaRPr lang="en-US" sz="2058" dirty="0"/>
          </a:p>
        </p:txBody>
      </p:sp>
      <p:sp>
        <p:nvSpPr>
          <p:cNvPr id="7" name="Text 4"/>
          <p:cNvSpPr/>
          <p:nvPr/>
        </p:nvSpPr>
        <p:spPr>
          <a:xfrm>
            <a:off x="2348389" y="3952637"/>
            <a:ext cx="3088958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Скелет человека претерпевает значительные изменения на протяжении жизни - от младенчества до старости. Кости растут в длину и ширину, меняются их форма и плотность.</a:t>
            </a:r>
            <a:endParaRPr lang="en-US" sz="1750" dirty="0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0602" y="2714982"/>
            <a:ext cx="555427" cy="555427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770602" y="3492579"/>
            <a:ext cx="3088958" cy="65365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Потеря костной массы</a:t>
            </a:r>
            <a:endParaRPr lang="en-US" sz="2058" dirty="0"/>
          </a:p>
        </p:txBody>
      </p:sp>
      <p:sp>
        <p:nvSpPr>
          <p:cNvPr id="10" name="Text 6"/>
          <p:cNvSpPr/>
          <p:nvPr/>
        </p:nvSpPr>
        <p:spPr>
          <a:xfrm>
            <a:off x="5770602" y="4279463"/>
            <a:ext cx="3088958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 возрастом кости становятся более хрупкими из-за уменьшения содержания кальция и других минералов. Это приводит к остеопорозу и повышенному риску переломов.</a:t>
            </a:r>
            <a:endParaRPr lang="en-US" sz="1750" dirty="0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816" y="2714982"/>
            <a:ext cx="555427" cy="55542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192816" y="3492579"/>
            <a:ext cx="3089077" cy="65365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573"/>
              </a:lnSpc>
              <a:buNone/>
            </a:pPr>
            <a:r>
              <a:rPr lang="en-US" sz="2058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Дегенеративные изменения</a:t>
            </a:r>
            <a:endParaRPr lang="en-US" sz="2058" dirty="0"/>
          </a:p>
        </p:txBody>
      </p:sp>
      <p:sp>
        <p:nvSpPr>
          <p:cNvPr id="13" name="Text 8"/>
          <p:cNvSpPr/>
          <p:nvPr/>
        </p:nvSpPr>
        <p:spPr>
          <a:xfrm>
            <a:off x="9192816" y="4279463"/>
            <a:ext cx="308907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624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Суставы также подвергаются возрастным изменениям. Происходит износ хрящевой ткани, что вызывает болезненные артритические состояния.</a:t>
            </a:r>
            <a:endParaRPr lang="en-US" sz="1750" dirty="0"/>
          </a:p>
        </p:txBody>
      </p:sp>
      <p:pic>
        <p:nvPicPr>
          <p:cNvPr id="14" name="Image 3" descr="preencoded.png">
            <a:hlinkClick r:id="rId6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0D48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0910"/>
          </a:xfrm>
          <a:prstGeom prst="rect">
            <a:avLst/>
          </a:prstGeom>
          <a:solidFill>
            <a:srgbClr val="0C0A33"/>
          </a:solidFill>
          <a:ln/>
        </p:spPr>
      </p:sp>
      <p:sp>
        <p:nvSpPr>
          <p:cNvPr id="4" name="Text 2"/>
          <p:cNvSpPr/>
          <p:nvPr/>
        </p:nvSpPr>
        <p:spPr>
          <a:xfrm>
            <a:off x="2690932" y="568881"/>
            <a:ext cx="7483078" cy="608409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4791"/>
              </a:lnSpc>
              <a:buNone/>
            </a:pPr>
            <a:r>
              <a:rPr lang="en-US" sz="3833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Патологии и травмы скелета</a:t>
            </a:r>
            <a:endParaRPr lang="en-US" sz="3833" dirty="0"/>
          </a:p>
        </p:txBody>
      </p:sp>
      <p:sp>
        <p:nvSpPr>
          <p:cNvPr id="5" name="Text 3"/>
          <p:cNvSpPr/>
          <p:nvPr/>
        </p:nvSpPr>
        <p:spPr>
          <a:xfrm>
            <a:off x="2690932" y="1694378"/>
            <a:ext cx="1933575" cy="608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95"/>
              </a:lnSpc>
              <a:buNone/>
            </a:pPr>
            <a:r>
              <a:rPr lang="en-US" sz="1916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Патологии скелета</a:t>
            </a:r>
            <a:endParaRPr lang="en-US" sz="1916" dirty="0"/>
          </a:p>
        </p:txBody>
      </p:sp>
      <p:sp>
        <p:nvSpPr>
          <p:cNvPr id="6" name="Text 4"/>
          <p:cNvSpPr/>
          <p:nvPr/>
        </p:nvSpPr>
        <p:spPr>
          <a:xfrm>
            <a:off x="2690932" y="2509599"/>
            <a:ext cx="1933575" cy="465593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43"/>
              </a:lnSpc>
              <a:buNone/>
            </a:pPr>
            <a:r>
              <a:rPr lang="en-US" sz="1629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Распространенные патологии скелета включают остеопороз, артрит, переломы костей и дегенеративные заболевания суставов. Эти состояния могут привести к болезненности, ограниченной подвижности и повышенному риску травм.</a:t>
            </a:r>
            <a:endParaRPr lang="en-US" sz="1629" dirty="0"/>
          </a:p>
        </p:txBody>
      </p:sp>
      <p:sp>
        <p:nvSpPr>
          <p:cNvPr id="7" name="Text 5"/>
          <p:cNvSpPr/>
          <p:nvPr/>
        </p:nvSpPr>
        <p:spPr>
          <a:xfrm>
            <a:off x="5136713" y="1694378"/>
            <a:ext cx="1933575" cy="608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95"/>
              </a:lnSpc>
              <a:buNone/>
            </a:pPr>
            <a:r>
              <a:rPr lang="en-US" sz="1916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Травмы скелета</a:t>
            </a:r>
            <a:endParaRPr lang="en-US" sz="1916" dirty="0"/>
          </a:p>
        </p:txBody>
      </p:sp>
      <p:sp>
        <p:nvSpPr>
          <p:cNvPr id="8" name="Text 6"/>
          <p:cNvSpPr/>
          <p:nvPr/>
        </p:nvSpPr>
        <p:spPr>
          <a:xfrm>
            <a:off x="5136713" y="2509599"/>
            <a:ext cx="1933575" cy="496633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43"/>
              </a:lnSpc>
              <a:buNone/>
            </a:pPr>
            <a:r>
              <a:rPr lang="en-US" sz="1629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Травмы скелета, такие как переломы, вывихи и растяжения, часто происходят в результате несчастных случаев, спортивных травм или падений. Они могут требовать длительного лечения и реабилитации для полного восстановления.</a:t>
            </a:r>
            <a:endParaRPr lang="en-US" sz="1629" dirty="0"/>
          </a:p>
        </p:txBody>
      </p:sp>
      <p:sp>
        <p:nvSpPr>
          <p:cNvPr id="9" name="Text 7"/>
          <p:cNvSpPr/>
          <p:nvPr/>
        </p:nvSpPr>
        <p:spPr>
          <a:xfrm>
            <a:off x="7582495" y="1694378"/>
            <a:ext cx="1933575" cy="60840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395"/>
              </a:lnSpc>
              <a:buNone/>
            </a:pPr>
            <a:r>
              <a:rPr lang="en-US" sz="1916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Роль специалистов</a:t>
            </a:r>
            <a:endParaRPr lang="en-US" sz="1916" dirty="0"/>
          </a:p>
        </p:txBody>
      </p:sp>
      <p:sp>
        <p:nvSpPr>
          <p:cNvPr id="10" name="Text 8"/>
          <p:cNvSpPr/>
          <p:nvPr/>
        </p:nvSpPr>
        <p:spPr>
          <a:xfrm>
            <a:off x="7582495" y="2509599"/>
            <a:ext cx="1933575" cy="496633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43"/>
              </a:lnSpc>
              <a:buNone/>
            </a:pPr>
            <a:r>
              <a:rPr lang="en-US" sz="1629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Ортопеды, хирурги и физиотерапевты играют ключевую роль в диагностике, лечении и реабилитации пациентов с патологиями и травмами скелета. Они используют современные методы, чтобы помочь людям восстановить функциональность и качество жизни.</a:t>
            </a:r>
            <a:endParaRPr lang="en-US" sz="1629" dirty="0"/>
          </a:p>
        </p:txBody>
      </p:sp>
      <p:sp>
        <p:nvSpPr>
          <p:cNvPr id="11" name="Text 9"/>
          <p:cNvSpPr/>
          <p:nvPr/>
        </p:nvSpPr>
        <p:spPr>
          <a:xfrm>
            <a:off x="10028277" y="1694378"/>
            <a:ext cx="1933575" cy="30420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395"/>
              </a:lnSpc>
              <a:buNone/>
            </a:pPr>
            <a:r>
              <a:rPr lang="en-US" sz="1916" b="1" dirty="0">
                <a:solidFill>
                  <a:srgbClr val="FFFFFF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Профилактика</a:t>
            </a:r>
            <a:endParaRPr lang="en-US" sz="1916" dirty="0"/>
          </a:p>
        </p:txBody>
      </p:sp>
      <p:sp>
        <p:nvSpPr>
          <p:cNvPr id="12" name="Text 10"/>
          <p:cNvSpPr/>
          <p:nvPr/>
        </p:nvSpPr>
        <p:spPr>
          <a:xfrm>
            <a:off x="10028277" y="2205395"/>
            <a:ext cx="1933575" cy="372475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443"/>
              </a:lnSpc>
              <a:buNone/>
            </a:pPr>
            <a:r>
              <a:rPr lang="en-US" sz="1629" dirty="0">
                <a:solidFill>
                  <a:srgbClr val="D9E1FF"/>
                </a:solidFill>
                <a:latin typeface="Arimo" pitchFamily="34" charset="0"/>
                <a:ea typeface="Arimo" pitchFamily="34" charset="-122"/>
                <a:cs typeface="Arimo" pitchFamily="34" charset="-120"/>
              </a:rPr>
              <a:t>Регулярные физические упражнения, сбалансированное питание и поддержание здорового образа жизни могут помочь в профилактике многих проблем с костно-мышечной системой.</a:t>
            </a:r>
            <a:endParaRPr lang="en-US" sz="1629" dirty="0"/>
          </a:p>
        </p:txBody>
      </p:sp>
      <p:pic>
        <p:nvPicPr>
          <p:cNvPr id="13" name="Image 0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Microsoft Office PowerPoint</Application>
  <PresentationFormat>Произвольный</PresentationFormat>
  <Paragraphs>73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Arimo</vt:lpstr>
      <vt:lpstr>Syne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05</cp:lastModifiedBy>
  <cp:revision>1</cp:revision>
  <dcterms:created xsi:type="dcterms:W3CDTF">2024-06-06T11:30:54Z</dcterms:created>
  <dcterms:modified xsi:type="dcterms:W3CDTF">2024-06-06T14:40:00Z</dcterms:modified>
</cp:coreProperties>
</file>